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82" r:id="rId7"/>
    <p:sldId id="261" r:id="rId8"/>
    <p:sldId id="262" r:id="rId9"/>
    <p:sldId id="263" r:id="rId10"/>
    <p:sldId id="283" r:id="rId11"/>
    <p:sldId id="284" r:id="rId12"/>
    <p:sldId id="264" r:id="rId13"/>
    <p:sldId id="285" r:id="rId14"/>
    <p:sldId id="265" r:id="rId15"/>
    <p:sldId id="266" r:id="rId16"/>
    <p:sldId id="286" r:id="rId17"/>
    <p:sldId id="267" r:id="rId18"/>
    <p:sldId id="287" r:id="rId19"/>
    <p:sldId id="268" r:id="rId20"/>
    <p:sldId id="269" r:id="rId21"/>
    <p:sldId id="270" r:id="rId22"/>
    <p:sldId id="288" r:id="rId23"/>
    <p:sldId id="27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Z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58609329-E4B5-4270-A5CF-855F939A6E24}" type="datetimeFigureOut">
              <a:rPr lang="en-ZA" smtClean="0"/>
              <a:t>2016/09/13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2FC63A7-A3E9-4C43-AF97-6D6AD9F4CDDB}" type="slidenum">
              <a:rPr lang="en-ZA" smtClean="0"/>
              <a:t>‹#›</a:t>
            </a:fld>
            <a:endParaRPr lang="en-ZA"/>
          </a:p>
        </p:txBody>
      </p:sp>
    </p:spTree>
    <p:extLst>
      <p:ext uri="{BB962C8B-B14F-4D97-AF65-F5344CB8AC3E}">
        <p14:creationId xmlns:p14="http://schemas.microsoft.com/office/powerpoint/2010/main" val="2288205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58609329-E4B5-4270-A5CF-855F939A6E24}" type="datetimeFigureOut">
              <a:rPr lang="en-ZA" smtClean="0"/>
              <a:t>2016/09/13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2FC63A7-A3E9-4C43-AF97-6D6AD9F4CDDB}" type="slidenum">
              <a:rPr lang="en-ZA" smtClean="0"/>
              <a:t>‹#›</a:t>
            </a:fld>
            <a:endParaRPr lang="en-ZA"/>
          </a:p>
        </p:txBody>
      </p:sp>
    </p:spTree>
    <p:extLst>
      <p:ext uri="{BB962C8B-B14F-4D97-AF65-F5344CB8AC3E}">
        <p14:creationId xmlns:p14="http://schemas.microsoft.com/office/powerpoint/2010/main" val="1399400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58609329-E4B5-4270-A5CF-855F939A6E24}" type="datetimeFigureOut">
              <a:rPr lang="en-ZA" smtClean="0"/>
              <a:t>2016/09/13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2FC63A7-A3E9-4C43-AF97-6D6AD9F4CDDB}" type="slidenum">
              <a:rPr lang="en-ZA" smtClean="0"/>
              <a:t>‹#›</a:t>
            </a:fld>
            <a:endParaRPr lang="en-ZA"/>
          </a:p>
        </p:txBody>
      </p:sp>
    </p:spTree>
    <p:extLst>
      <p:ext uri="{BB962C8B-B14F-4D97-AF65-F5344CB8AC3E}">
        <p14:creationId xmlns:p14="http://schemas.microsoft.com/office/powerpoint/2010/main" val="3988470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58609329-E4B5-4270-A5CF-855F939A6E24}" type="datetimeFigureOut">
              <a:rPr lang="en-ZA" smtClean="0"/>
              <a:t>2016/09/13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2FC63A7-A3E9-4C43-AF97-6D6AD9F4CDDB}" type="slidenum">
              <a:rPr lang="en-ZA" smtClean="0"/>
              <a:t>‹#›</a:t>
            </a:fld>
            <a:endParaRPr lang="en-ZA"/>
          </a:p>
        </p:txBody>
      </p:sp>
    </p:spTree>
    <p:extLst>
      <p:ext uri="{BB962C8B-B14F-4D97-AF65-F5344CB8AC3E}">
        <p14:creationId xmlns:p14="http://schemas.microsoft.com/office/powerpoint/2010/main" val="3246677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Z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609329-E4B5-4270-A5CF-855F939A6E24}" type="datetimeFigureOut">
              <a:rPr lang="en-ZA" smtClean="0"/>
              <a:t>2016/09/13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2FC63A7-A3E9-4C43-AF97-6D6AD9F4CDDB}" type="slidenum">
              <a:rPr lang="en-ZA" smtClean="0"/>
              <a:t>‹#›</a:t>
            </a:fld>
            <a:endParaRPr lang="en-ZA"/>
          </a:p>
        </p:txBody>
      </p:sp>
    </p:spTree>
    <p:extLst>
      <p:ext uri="{BB962C8B-B14F-4D97-AF65-F5344CB8AC3E}">
        <p14:creationId xmlns:p14="http://schemas.microsoft.com/office/powerpoint/2010/main" val="2738549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58609329-E4B5-4270-A5CF-855F939A6E24}" type="datetimeFigureOut">
              <a:rPr lang="en-ZA" smtClean="0"/>
              <a:t>2016/09/13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22FC63A7-A3E9-4C43-AF97-6D6AD9F4CDDB}" type="slidenum">
              <a:rPr lang="en-ZA" smtClean="0"/>
              <a:t>‹#›</a:t>
            </a:fld>
            <a:endParaRPr lang="en-ZA"/>
          </a:p>
        </p:txBody>
      </p:sp>
    </p:spTree>
    <p:extLst>
      <p:ext uri="{BB962C8B-B14F-4D97-AF65-F5344CB8AC3E}">
        <p14:creationId xmlns:p14="http://schemas.microsoft.com/office/powerpoint/2010/main" val="3619631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Z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58609329-E4B5-4270-A5CF-855F939A6E24}" type="datetimeFigureOut">
              <a:rPr lang="en-ZA" smtClean="0"/>
              <a:t>2016/09/13</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22FC63A7-A3E9-4C43-AF97-6D6AD9F4CDDB}" type="slidenum">
              <a:rPr lang="en-ZA" smtClean="0"/>
              <a:t>‹#›</a:t>
            </a:fld>
            <a:endParaRPr lang="en-ZA"/>
          </a:p>
        </p:txBody>
      </p:sp>
    </p:spTree>
    <p:extLst>
      <p:ext uri="{BB962C8B-B14F-4D97-AF65-F5344CB8AC3E}">
        <p14:creationId xmlns:p14="http://schemas.microsoft.com/office/powerpoint/2010/main" val="1100437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58609329-E4B5-4270-A5CF-855F939A6E24}" type="datetimeFigureOut">
              <a:rPr lang="en-ZA" smtClean="0"/>
              <a:t>2016/09/13</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22FC63A7-A3E9-4C43-AF97-6D6AD9F4CDDB}" type="slidenum">
              <a:rPr lang="en-ZA" smtClean="0"/>
              <a:t>‹#›</a:t>
            </a:fld>
            <a:endParaRPr lang="en-ZA"/>
          </a:p>
        </p:txBody>
      </p:sp>
    </p:spTree>
    <p:extLst>
      <p:ext uri="{BB962C8B-B14F-4D97-AF65-F5344CB8AC3E}">
        <p14:creationId xmlns:p14="http://schemas.microsoft.com/office/powerpoint/2010/main" val="2305488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609329-E4B5-4270-A5CF-855F939A6E24}" type="datetimeFigureOut">
              <a:rPr lang="en-ZA" smtClean="0"/>
              <a:t>2016/09/13</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22FC63A7-A3E9-4C43-AF97-6D6AD9F4CDDB}" type="slidenum">
              <a:rPr lang="en-ZA" smtClean="0"/>
              <a:t>‹#›</a:t>
            </a:fld>
            <a:endParaRPr lang="en-ZA"/>
          </a:p>
        </p:txBody>
      </p:sp>
    </p:spTree>
    <p:extLst>
      <p:ext uri="{BB962C8B-B14F-4D97-AF65-F5344CB8AC3E}">
        <p14:creationId xmlns:p14="http://schemas.microsoft.com/office/powerpoint/2010/main" val="1828357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Z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609329-E4B5-4270-A5CF-855F939A6E24}" type="datetimeFigureOut">
              <a:rPr lang="en-ZA" smtClean="0"/>
              <a:t>2016/09/13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22FC63A7-A3E9-4C43-AF97-6D6AD9F4CDDB}" type="slidenum">
              <a:rPr lang="en-ZA" smtClean="0"/>
              <a:t>‹#›</a:t>
            </a:fld>
            <a:endParaRPr lang="en-ZA"/>
          </a:p>
        </p:txBody>
      </p:sp>
    </p:spTree>
    <p:extLst>
      <p:ext uri="{BB962C8B-B14F-4D97-AF65-F5344CB8AC3E}">
        <p14:creationId xmlns:p14="http://schemas.microsoft.com/office/powerpoint/2010/main" val="720950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Z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609329-E4B5-4270-A5CF-855F939A6E24}" type="datetimeFigureOut">
              <a:rPr lang="en-ZA" smtClean="0"/>
              <a:t>2016/09/13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22FC63A7-A3E9-4C43-AF97-6D6AD9F4CDDB}" type="slidenum">
              <a:rPr lang="en-ZA" smtClean="0"/>
              <a:t>‹#›</a:t>
            </a:fld>
            <a:endParaRPr lang="en-ZA"/>
          </a:p>
        </p:txBody>
      </p:sp>
    </p:spTree>
    <p:extLst>
      <p:ext uri="{BB962C8B-B14F-4D97-AF65-F5344CB8AC3E}">
        <p14:creationId xmlns:p14="http://schemas.microsoft.com/office/powerpoint/2010/main" val="3275155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609329-E4B5-4270-A5CF-855F939A6E24}" type="datetimeFigureOut">
              <a:rPr lang="en-ZA" smtClean="0"/>
              <a:t>2016/09/13</a:t>
            </a:fld>
            <a:endParaRPr lang="en-Z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FC63A7-A3E9-4C43-AF97-6D6AD9F4CDDB}" type="slidenum">
              <a:rPr lang="en-ZA" smtClean="0"/>
              <a:t>‹#›</a:t>
            </a:fld>
            <a:endParaRPr lang="en-ZA"/>
          </a:p>
        </p:txBody>
      </p:sp>
    </p:spTree>
    <p:extLst>
      <p:ext uri="{BB962C8B-B14F-4D97-AF65-F5344CB8AC3E}">
        <p14:creationId xmlns:p14="http://schemas.microsoft.com/office/powerpoint/2010/main" val="2629859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ZA" sz="2800" dirty="0" smtClean="0">
                <a:latin typeface="Tahoma" panose="020B0604030504040204" pitchFamily="34" charset="0"/>
                <a:ea typeface="Tahoma" panose="020B0604030504040204" pitchFamily="34" charset="0"/>
                <a:cs typeface="Tahoma" panose="020B0604030504040204" pitchFamily="34" charset="0"/>
              </a:rPr>
              <a:t>Access to information in the context of development activities in the legal framework of Cameroon</a:t>
            </a:r>
            <a:endParaRPr lang="en-ZA" sz="2800" dirty="0">
              <a:latin typeface="Tahoma" panose="020B0604030504040204" pitchFamily="34" charset="0"/>
              <a:ea typeface="Tahoma" panose="020B0604030504040204" pitchFamily="34" charset="0"/>
              <a:cs typeface="Tahoma" panose="020B0604030504040204" pitchFamily="34" charset="0"/>
            </a:endParaRPr>
          </a:p>
        </p:txBody>
      </p:sp>
      <p:sp>
        <p:nvSpPr>
          <p:cNvPr id="3" name="Subtitle 2"/>
          <p:cNvSpPr>
            <a:spLocks noGrp="1"/>
          </p:cNvSpPr>
          <p:nvPr>
            <p:ph type="subTitle" idx="1"/>
          </p:nvPr>
        </p:nvSpPr>
        <p:spPr>
          <a:xfrm>
            <a:off x="1262129" y="3921618"/>
            <a:ext cx="9667741" cy="2936382"/>
          </a:xfrm>
        </p:spPr>
        <p:txBody>
          <a:bodyPr>
            <a:normAutofit fontScale="25000" lnSpcReduction="20000"/>
          </a:bodyPr>
          <a:lstStyle/>
          <a:p>
            <a:endParaRPr lang="en-ZA" sz="7200" dirty="0" smtClean="0">
              <a:latin typeface="Tahoma" panose="020B0604030504040204" pitchFamily="34" charset="0"/>
              <a:ea typeface="Tahoma" panose="020B0604030504040204" pitchFamily="34" charset="0"/>
              <a:cs typeface="Tahoma" panose="020B0604030504040204" pitchFamily="34" charset="0"/>
            </a:endParaRPr>
          </a:p>
          <a:p>
            <a:endParaRPr lang="en-ZA" sz="7200" dirty="0">
              <a:latin typeface="Tahoma" panose="020B0604030504040204" pitchFamily="34" charset="0"/>
              <a:ea typeface="Tahoma" panose="020B0604030504040204" pitchFamily="34" charset="0"/>
              <a:cs typeface="Tahoma" panose="020B0604030504040204" pitchFamily="34" charset="0"/>
            </a:endParaRPr>
          </a:p>
          <a:p>
            <a:r>
              <a:rPr lang="en-ZA" sz="7200" dirty="0" smtClean="0">
                <a:latin typeface="Tahoma" panose="020B0604030504040204" pitchFamily="34" charset="0"/>
                <a:ea typeface="Tahoma" panose="020B0604030504040204" pitchFamily="34" charset="0"/>
                <a:cs typeface="Tahoma" panose="020B0604030504040204" pitchFamily="34" charset="0"/>
              </a:rPr>
              <a:t>Presented at the International Conference on Environmental Procedural Rights: Principle X in Theory and Practice, 14-16 September 2016, Warsaw, Poland</a:t>
            </a:r>
          </a:p>
          <a:p>
            <a:r>
              <a:rPr lang="en-ZA" sz="5500" dirty="0" smtClean="0">
                <a:latin typeface="Tahoma" panose="020B0604030504040204" pitchFamily="34" charset="0"/>
                <a:ea typeface="Tahoma" panose="020B0604030504040204" pitchFamily="34" charset="0"/>
                <a:cs typeface="Tahoma" panose="020B0604030504040204" pitchFamily="34" charset="0"/>
              </a:rPr>
              <a:t>by</a:t>
            </a:r>
          </a:p>
          <a:p>
            <a:r>
              <a:rPr lang="en-ZA" sz="5500" dirty="0" smtClean="0">
                <a:latin typeface="Tahoma" panose="020B0604030504040204" pitchFamily="34" charset="0"/>
                <a:ea typeface="Tahoma" panose="020B0604030504040204" pitchFamily="34" charset="0"/>
                <a:cs typeface="Tahoma" panose="020B0604030504040204" pitchFamily="34" charset="0"/>
              </a:rPr>
              <a:t>JCN Ashukem</a:t>
            </a:r>
          </a:p>
          <a:p>
            <a:r>
              <a:rPr lang="en-ZA" sz="5500" dirty="0" smtClean="0">
                <a:latin typeface="Tahoma" panose="020B0604030504040204" pitchFamily="34" charset="0"/>
                <a:ea typeface="Tahoma" panose="020B0604030504040204" pitchFamily="34" charset="0"/>
                <a:cs typeface="Tahoma" panose="020B0604030504040204" pitchFamily="34" charset="0"/>
              </a:rPr>
              <a:t>Postdoc Fellow</a:t>
            </a:r>
          </a:p>
          <a:p>
            <a:r>
              <a:rPr lang="en-ZA" sz="5500" dirty="0" smtClean="0">
                <a:latin typeface="Tahoma" panose="020B0604030504040204" pitchFamily="34" charset="0"/>
                <a:ea typeface="Tahoma" panose="020B0604030504040204" pitchFamily="34" charset="0"/>
                <a:cs typeface="Tahoma" panose="020B0604030504040204" pitchFamily="34" charset="0"/>
              </a:rPr>
              <a:t>North-West University</a:t>
            </a:r>
          </a:p>
          <a:p>
            <a:r>
              <a:rPr lang="en-ZA" sz="5500" dirty="0" smtClean="0">
                <a:latin typeface="Tahoma" panose="020B0604030504040204" pitchFamily="34" charset="0"/>
                <a:ea typeface="Tahoma" panose="020B0604030504040204" pitchFamily="34" charset="0"/>
                <a:cs typeface="Tahoma" panose="020B0604030504040204" pitchFamily="34" charset="0"/>
              </a:rPr>
              <a:t>Potchefstroom Campus</a:t>
            </a:r>
          </a:p>
          <a:p>
            <a:r>
              <a:rPr lang="en-ZA" sz="5500" dirty="0" smtClean="0">
                <a:latin typeface="Tahoma" panose="020B0604030504040204" pitchFamily="34" charset="0"/>
                <a:ea typeface="Tahoma" panose="020B0604030504040204" pitchFamily="34" charset="0"/>
                <a:cs typeface="Tahoma" panose="020B0604030504040204" pitchFamily="34" charset="0"/>
              </a:rPr>
              <a:t>Republic of South Africa</a:t>
            </a:r>
          </a:p>
          <a:p>
            <a:endParaRPr lang="en-ZA" dirty="0"/>
          </a:p>
        </p:txBody>
      </p:sp>
    </p:spTree>
    <p:extLst>
      <p:ext uri="{BB962C8B-B14F-4D97-AF65-F5344CB8AC3E}">
        <p14:creationId xmlns:p14="http://schemas.microsoft.com/office/powerpoint/2010/main" val="202293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7127" y="399245"/>
            <a:ext cx="10161431" cy="6463308"/>
          </a:xfrm>
          <a:prstGeom prst="rect">
            <a:avLst/>
          </a:prstGeom>
          <a:noFill/>
        </p:spPr>
        <p:txBody>
          <a:bodyPr wrap="square" rtlCol="0">
            <a:spAutoFit/>
          </a:bodyPr>
          <a:lstStyle/>
          <a:p>
            <a:pPr marL="285750" indent="-285750">
              <a:lnSpc>
                <a:spcPct val="150000"/>
              </a:lnSpc>
              <a:buFont typeface="Wingdings" panose="05000000000000000000" pitchFamily="2" charset="2"/>
              <a:buChar char="q"/>
            </a:pPr>
            <a:r>
              <a:rPr lang="en-ZA" sz="1200" dirty="0" smtClean="0">
                <a:latin typeface="Tahoma" panose="020B0604030504040204" pitchFamily="34" charset="0"/>
                <a:ea typeface="Tahoma" panose="020B0604030504040204" pitchFamily="34" charset="0"/>
                <a:cs typeface="Tahoma" panose="020B0604030504040204" pitchFamily="34" charset="0"/>
              </a:rPr>
              <a:t>Active right</a:t>
            </a:r>
          </a:p>
          <a:p>
            <a:pPr marL="285750" indent="-285750">
              <a:lnSpc>
                <a:spcPct val="150000"/>
              </a:lnSpc>
              <a:buFont typeface="Wingdings" panose="05000000000000000000" pitchFamily="2" charset="2"/>
              <a:buChar char="q"/>
            </a:pPr>
            <a:endParaRPr lang="en-ZA" sz="1200" dirty="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ü"/>
            </a:pPr>
            <a:r>
              <a:rPr lang="en-ZA" sz="1200" dirty="0" smtClean="0">
                <a:latin typeface="Tahoma" panose="020B0604030504040204" pitchFamily="34" charset="0"/>
                <a:ea typeface="Tahoma" panose="020B0604030504040204" pitchFamily="34" charset="0"/>
                <a:cs typeface="Tahoma" panose="020B0604030504040204" pitchFamily="34" charset="0"/>
              </a:rPr>
              <a:t>Obligation on </a:t>
            </a:r>
            <a:r>
              <a:rPr lang="en-ZA" sz="1200" dirty="0">
                <a:latin typeface="Tahoma" panose="020B0604030504040204" pitchFamily="34" charset="0"/>
                <a:ea typeface="Tahoma" panose="020B0604030504040204" pitchFamily="34" charset="0"/>
                <a:cs typeface="Tahoma" panose="020B0604030504040204" pitchFamily="34" charset="0"/>
              </a:rPr>
              <a:t>state parties to periodically collect and disseminate relevant environmental information to the public without their having to ask for </a:t>
            </a:r>
            <a:r>
              <a:rPr lang="en-ZA" sz="1200" dirty="0" smtClean="0">
                <a:latin typeface="Tahoma" panose="020B0604030504040204" pitchFamily="34" charset="0"/>
                <a:ea typeface="Tahoma" panose="020B0604030504040204" pitchFamily="34" charset="0"/>
                <a:cs typeface="Tahoma" panose="020B0604030504040204" pitchFamily="34" charset="0"/>
              </a:rPr>
              <a:t>it- article 5(1)(a) Aarhus Convention. Also see article 7(1) of EU </a:t>
            </a:r>
            <a:r>
              <a:rPr lang="en-ZA" sz="1200" dirty="0" smtClean="0">
                <a:latin typeface="Tahoma" panose="020B0604030504040204" pitchFamily="34" charset="0"/>
                <a:ea typeface="Tahoma" panose="020B0604030504040204" pitchFamily="34" charset="0"/>
                <a:cs typeface="Tahoma" panose="020B0604030504040204" pitchFamily="34" charset="0"/>
              </a:rPr>
              <a:t>Directive.</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nSpc>
                <a:spcPct val="150000"/>
              </a:lnSpc>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ü"/>
            </a:pPr>
            <a:r>
              <a:rPr lang="en-ZA" sz="1200" dirty="0" smtClean="0">
                <a:latin typeface="Tahoma" panose="020B0604030504040204" pitchFamily="34" charset="0"/>
                <a:ea typeface="Tahoma" panose="020B0604030504040204" pitchFamily="34" charset="0"/>
                <a:cs typeface="Tahoma" panose="020B0604030504040204" pitchFamily="34" charset="0"/>
              </a:rPr>
              <a:t>Obligation </a:t>
            </a:r>
            <a:r>
              <a:rPr lang="en-ZA" sz="1200" dirty="0">
                <a:latin typeface="Tahoma" panose="020B0604030504040204" pitchFamily="34" charset="0"/>
                <a:ea typeface="Tahoma" panose="020B0604030504040204" pitchFamily="34" charset="0"/>
                <a:cs typeface="Tahoma" panose="020B0604030504040204" pitchFamily="34" charset="0"/>
              </a:rPr>
              <a:t>to establish mandatory systems at the domestic level that guarantee and ensure an adequate and sufficient flow of environmental information from the relevant public officials to the public on proposed development activities that may affect or are likely to affect the </a:t>
            </a:r>
            <a:r>
              <a:rPr lang="en-ZA" sz="1200" dirty="0" smtClean="0">
                <a:latin typeface="Tahoma" panose="020B0604030504040204" pitchFamily="34" charset="0"/>
                <a:ea typeface="Tahoma" panose="020B0604030504040204" pitchFamily="34" charset="0"/>
                <a:cs typeface="Tahoma" panose="020B0604030504040204" pitchFamily="34" charset="0"/>
              </a:rPr>
              <a:t>environment-article 5(b) Aarhus Convention</a:t>
            </a:r>
            <a:r>
              <a:rPr lang="en-ZA" sz="1200" dirty="0" smtClean="0">
                <a:latin typeface="Tahoma" panose="020B0604030504040204" pitchFamily="34" charset="0"/>
                <a:ea typeface="Tahoma" panose="020B0604030504040204" pitchFamily="34" charset="0"/>
                <a:cs typeface="Tahoma" panose="020B0604030504040204" pitchFamily="34" charset="0"/>
              </a:rPr>
              <a:t>.</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ü"/>
            </a:pPr>
            <a:endParaRPr lang="en-ZA" sz="1200" dirty="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ü"/>
            </a:pPr>
            <a:r>
              <a:rPr lang="en-ZA" sz="1200" dirty="0">
                <a:latin typeface="Tahoma" panose="020B0604030504040204" pitchFamily="34" charset="0"/>
                <a:ea typeface="Tahoma" panose="020B0604030504040204" pitchFamily="34" charset="0"/>
                <a:cs typeface="Tahoma" panose="020B0604030504040204" pitchFamily="34" charset="0"/>
              </a:rPr>
              <a:t>O</a:t>
            </a:r>
            <a:r>
              <a:rPr lang="en-ZA" sz="1200" dirty="0" smtClean="0">
                <a:latin typeface="Tahoma" panose="020B0604030504040204" pitchFamily="34" charset="0"/>
                <a:ea typeface="Tahoma" panose="020B0604030504040204" pitchFamily="34" charset="0"/>
                <a:cs typeface="Tahoma" panose="020B0604030504040204" pitchFamily="34" charset="0"/>
              </a:rPr>
              <a:t>bligation </a:t>
            </a:r>
            <a:r>
              <a:rPr lang="en-ZA" sz="1200" dirty="0">
                <a:latin typeface="Tahoma" panose="020B0604030504040204" pitchFamily="34" charset="0"/>
                <a:ea typeface="Tahoma" panose="020B0604030504040204" pitchFamily="34" charset="0"/>
                <a:cs typeface="Tahoma" panose="020B0604030504040204" pitchFamily="34" charset="0"/>
              </a:rPr>
              <a:t>to periodically publish and disseminate national reports on the state of the environment as well as information on the quality of the environment and information on environmental </a:t>
            </a:r>
            <a:r>
              <a:rPr lang="en-ZA" sz="1200" dirty="0" smtClean="0">
                <a:latin typeface="Tahoma" panose="020B0604030504040204" pitchFamily="34" charset="0"/>
                <a:ea typeface="Tahoma" panose="020B0604030504040204" pitchFamily="34" charset="0"/>
                <a:cs typeface="Tahoma" panose="020B0604030504040204" pitchFamily="34" charset="0"/>
              </a:rPr>
              <a:t>pressure- article 5(4) Aarhus </a:t>
            </a:r>
            <a:r>
              <a:rPr lang="en-ZA" sz="1200" dirty="0" smtClean="0">
                <a:latin typeface="Tahoma" panose="020B0604030504040204" pitchFamily="34" charset="0"/>
                <a:ea typeface="Tahoma" panose="020B0604030504040204" pitchFamily="34" charset="0"/>
                <a:cs typeface="Tahoma" panose="020B0604030504040204" pitchFamily="34" charset="0"/>
              </a:rPr>
              <a:t>Convention.</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ü"/>
            </a:pPr>
            <a:r>
              <a:rPr lang="en-ZA" sz="1200" dirty="0" smtClean="0">
                <a:latin typeface="Tahoma" panose="020B0604030504040204" pitchFamily="34" charset="0"/>
                <a:ea typeface="Tahoma" panose="020B0604030504040204" pitchFamily="34" charset="0"/>
                <a:cs typeface="Tahoma" panose="020B0604030504040204" pitchFamily="34" charset="0"/>
              </a:rPr>
              <a:t>Obligation on state </a:t>
            </a:r>
            <a:r>
              <a:rPr lang="en-ZA" sz="1200" dirty="0">
                <a:latin typeface="Tahoma" panose="020B0604030504040204" pitchFamily="34" charset="0"/>
                <a:ea typeface="Tahoma" panose="020B0604030504040204" pitchFamily="34" charset="0"/>
                <a:cs typeface="Tahoma" panose="020B0604030504040204" pitchFamily="34" charset="0"/>
              </a:rPr>
              <a:t>parties </a:t>
            </a:r>
            <a:r>
              <a:rPr lang="en-ZA" sz="1200" dirty="0" smtClean="0">
                <a:latin typeface="Tahoma" panose="020B0604030504040204" pitchFamily="34" charset="0"/>
                <a:ea typeface="Tahoma" panose="020B0604030504040204" pitchFamily="34" charset="0"/>
                <a:cs typeface="Tahoma" panose="020B0604030504040204" pitchFamily="34" charset="0"/>
              </a:rPr>
              <a:t>to </a:t>
            </a:r>
            <a:r>
              <a:rPr lang="en-ZA" sz="1200" dirty="0">
                <a:latin typeface="Tahoma" panose="020B0604030504040204" pitchFamily="34" charset="0"/>
                <a:ea typeface="Tahoma" panose="020B0604030504040204" pitchFamily="34" charset="0"/>
                <a:cs typeface="Tahoma" panose="020B0604030504040204" pitchFamily="34" charset="0"/>
              </a:rPr>
              <a:t>ensure that environment information is progressively made available in an electronic database </a:t>
            </a:r>
            <a:r>
              <a:rPr lang="en-ZA" sz="1200" dirty="0" smtClean="0">
                <a:latin typeface="Tahoma" panose="020B0604030504040204" pitchFamily="34" charset="0"/>
                <a:ea typeface="Tahoma" panose="020B0604030504040204" pitchFamily="34" charset="0"/>
                <a:cs typeface="Tahoma" panose="020B0604030504040204" pitchFamily="34" charset="0"/>
              </a:rPr>
              <a:t>for accessibility </a:t>
            </a:r>
            <a:r>
              <a:rPr lang="en-ZA" sz="1200" dirty="0">
                <a:latin typeface="Tahoma" panose="020B0604030504040204" pitchFamily="34" charset="0"/>
                <a:ea typeface="Tahoma" panose="020B0604030504040204" pitchFamily="34" charset="0"/>
                <a:cs typeface="Tahoma" panose="020B0604030504040204" pitchFamily="34" charset="0"/>
              </a:rPr>
              <a:t>by the public, and the information should relate inter alia to reports on the state of the environment, the texts of legislation on or relating to the environment, policies and plans and programmes on or relating to the </a:t>
            </a:r>
            <a:r>
              <a:rPr lang="en-ZA" sz="1200" dirty="0" smtClean="0">
                <a:latin typeface="Tahoma" panose="020B0604030504040204" pitchFamily="34" charset="0"/>
                <a:ea typeface="Tahoma" panose="020B0604030504040204" pitchFamily="34" charset="0"/>
                <a:cs typeface="Tahoma" panose="020B0604030504040204" pitchFamily="34" charset="0"/>
              </a:rPr>
              <a:t>environment- article 5(3)(a</a:t>
            </a:r>
            <a:r>
              <a:rPr lang="en-ZA" sz="1200" dirty="0" smtClean="0">
                <a:latin typeface="Tahoma" panose="020B0604030504040204" pitchFamily="34" charset="0"/>
                <a:ea typeface="Tahoma" panose="020B0604030504040204" pitchFamily="34" charset="0"/>
                <a:cs typeface="Tahoma" panose="020B0604030504040204" pitchFamily="34" charset="0"/>
              </a:rPr>
              <a:t>)-(c) </a:t>
            </a:r>
            <a:r>
              <a:rPr lang="en-ZA" sz="1200" dirty="0" smtClean="0">
                <a:latin typeface="Tahoma" panose="020B0604030504040204" pitchFamily="34" charset="0"/>
                <a:ea typeface="Tahoma" panose="020B0604030504040204" pitchFamily="34" charset="0"/>
                <a:cs typeface="Tahoma" panose="020B0604030504040204" pitchFamily="34" charset="0"/>
              </a:rPr>
              <a:t>of Aarhus Convention. Also article 7(2)(a)-(g) of the EU </a:t>
            </a:r>
            <a:r>
              <a:rPr lang="en-ZA" sz="1200" dirty="0" smtClean="0">
                <a:latin typeface="Tahoma" panose="020B0604030504040204" pitchFamily="34" charset="0"/>
                <a:ea typeface="Tahoma" panose="020B0604030504040204" pitchFamily="34" charset="0"/>
                <a:cs typeface="Tahoma" panose="020B0604030504040204" pitchFamily="34" charset="0"/>
              </a:rPr>
              <a:t>Directive.</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ü"/>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ü"/>
            </a:pPr>
            <a:r>
              <a:rPr lang="en-ZA" sz="1200" dirty="0" smtClean="0">
                <a:latin typeface="Tahoma" panose="020B0604030504040204" pitchFamily="34" charset="0"/>
                <a:ea typeface="Tahoma" panose="020B0604030504040204" pitchFamily="34" charset="0"/>
                <a:cs typeface="Tahoma" panose="020B0604030504040204" pitchFamily="34" charset="0"/>
              </a:rPr>
              <a:t>State parties must also analyse and publish </a:t>
            </a:r>
            <a:r>
              <a:rPr lang="en-ZA" sz="1200" dirty="0">
                <a:latin typeface="Tahoma" panose="020B0604030504040204" pitchFamily="34" charset="0"/>
                <a:ea typeface="Tahoma" panose="020B0604030504040204" pitchFamily="34" charset="0"/>
                <a:cs typeface="Tahoma" panose="020B0604030504040204" pitchFamily="34" charset="0"/>
              </a:rPr>
              <a:t>of facts on major environmental policy proposals, appropriate information on the performance of public functions relating to environmental </a:t>
            </a:r>
            <a:r>
              <a:rPr lang="en-ZA" sz="1200" dirty="0" smtClean="0">
                <a:latin typeface="Tahoma" panose="020B0604030504040204" pitchFamily="34" charset="0"/>
                <a:ea typeface="Tahoma" panose="020B0604030504040204" pitchFamily="34" charset="0"/>
                <a:cs typeface="Tahoma" panose="020B0604030504040204" pitchFamily="34" charset="0"/>
              </a:rPr>
              <a:t>matters- article 7(a) and (c) of Aarhus </a:t>
            </a:r>
            <a:r>
              <a:rPr lang="en-ZA" sz="1200" dirty="0" smtClean="0">
                <a:latin typeface="Tahoma" panose="020B0604030504040204" pitchFamily="34" charset="0"/>
                <a:ea typeface="Tahoma" panose="020B0604030504040204" pitchFamily="34" charset="0"/>
                <a:cs typeface="Tahoma" panose="020B0604030504040204" pitchFamily="34" charset="0"/>
              </a:rPr>
              <a:t>Convention.</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ü"/>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ü"/>
            </a:pPr>
            <a:r>
              <a:rPr lang="en-ZA" sz="1200" dirty="0" smtClean="0">
                <a:latin typeface="Tahoma" panose="020B0604030504040204" pitchFamily="34" charset="0"/>
                <a:ea typeface="Tahoma" panose="020B0604030504040204" pitchFamily="34" charset="0"/>
                <a:cs typeface="Tahoma" panose="020B0604030504040204" pitchFamily="34" charset="0"/>
              </a:rPr>
              <a:t>State parties must further publish relevant </a:t>
            </a:r>
            <a:r>
              <a:rPr lang="en-ZA" sz="1200" dirty="0">
                <a:latin typeface="Tahoma" panose="020B0604030504040204" pitchFamily="34" charset="0"/>
                <a:ea typeface="Tahoma" panose="020B0604030504040204" pitchFamily="34" charset="0"/>
                <a:cs typeface="Tahoma" panose="020B0604030504040204" pitchFamily="34" charset="0"/>
              </a:rPr>
              <a:t>environmental information that is necessary to enable the public to make informed environmental </a:t>
            </a:r>
            <a:r>
              <a:rPr lang="en-ZA" sz="1200" dirty="0" smtClean="0">
                <a:latin typeface="Tahoma" panose="020B0604030504040204" pitchFamily="34" charset="0"/>
                <a:ea typeface="Tahoma" panose="020B0604030504040204" pitchFamily="34" charset="0"/>
                <a:cs typeface="Tahoma" panose="020B0604030504040204" pitchFamily="34" charset="0"/>
              </a:rPr>
              <a:t>choices- article 8 of Aarhus </a:t>
            </a:r>
            <a:r>
              <a:rPr lang="en-ZA" sz="1200" dirty="0" smtClean="0">
                <a:latin typeface="Tahoma" panose="020B0604030504040204" pitchFamily="34" charset="0"/>
                <a:ea typeface="Tahoma" panose="020B0604030504040204" pitchFamily="34" charset="0"/>
                <a:cs typeface="Tahoma" panose="020B0604030504040204" pitchFamily="34" charset="0"/>
              </a:rPr>
              <a:t>Convention.</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285750" indent="-285750">
              <a:buFont typeface="Wingdings" panose="05000000000000000000" pitchFamily="2" charset="2"/>
              <a:buChar char="q"/>
            </a:pPr>
            <a:endParaRPr lang="en-ZA" dirty="0"/>
          </a:p>
        </p:txBody>
      </p:sp>
    </p:spTree>
    <p:extLst>
      <p:ext uri="{BB962C8B-B14F-4D97-AF65-F5344CB8AC3E}">
        <p14:creationId xmlns:p14="http://schemas.microsoft.com/office/powerpoint/2010/main" val="2625980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62130" y="579549"/>
            <a:ext cx="9195515" cy="5909310"/>
          </a:xfrm>
          <a:prstGeom prst="rect">
            <a:avLst/>
          </a:prstGeom>
          <a:noFill/>
        </p:spPr>
        <p:txBody>
          <a:bodyPr wrap="square" rtlCol="0">
            <a:spAutoFit/>
          </a:bodyPr>
          <a:lstStyle/>
          <a:p>
            <a:pPr algn="just">
              <a:lnSpc>
                <a:spcPct val="150000"/>
              </a:lnSpc>
            </a:pPr>
            <a:r>
              <a:rPr lang="en-ZA" sz="1200" dirty="0">
                <a:latin typeface="Tahoma" panose="020B0604030504040204" pitchFamily="34" charset="0"/>
                <a:ea typeface="Tahoma" panose="020B0604030504040204" pitchFamily="34" charset="0"/>
                <a:cs typeface="Tahoma" panose="020B0604030504040204" pitchFamily="34" charset="0"/>
              </a:rPr>
              <a:t>However, despite this guarantee, the public right to access to environmental information is not absolute because of </a:t>
            </a:r>
            <a:r>
              <a:rPr lang="en-ZA" sz="1200" dirty="0" smtClean="0">
                <a:latin typeface="Tahoma" panose="020B0604030504040204" pitchFamily="34" charset="0"/>
                <a:ea typeface="Tahoma" panose="020B0604030504040204" pitchFamily="34" charset="0"/>
                <a:cs typeface="Tahoma" panose="020B0604030504040204" pitchFamily="34" charset="0"/>
              </a:rPr>
              <a:t>the right can be limited –article 4 of the Aarhus Convention and article 4(1) of the EU Directive</a:t>
            </a:r>
          </a:p>
          <a:p>
            <a:pPr marL="171450" indent="-171450" algn="just">
              <a:lnSpc>
                <a:spcPct val="150000"/>
              </a:lnSpc>
              <a:buFont typeface="Courier New" panose="02070309020205020404" pitchFamily="49" charset="0"/>
              <a:buChar char="o"/>
            </a:pPr>
            <a:r>
              <a:rPr lang="en-ZA" sz="1200" dirty="0" smtClean="0">
                <a:latin typeface="Tahoma" panose="020B0604030504040204" pitchFamily="34" charset="0"/>
                <a:ea typeface="Tahoma" panose="020B0604030504040204" pitchFamily="34" charset="0"/>
                <a:cs typeface="Tahoma" panose="020B0604030504040204" pitchFamily="34" charset="0"/>
              </a:rPr>
              <a:t>that </a:t>
            </a:r>
            <a:r>
              <a:rPr lang="en-ZA" sz="1200" dirty="0">
                <a:latin typeface="Tahoma" panose="020B0604030504040204" pitchFamily="34" charset="0"/>
                <a:ea typeface="Tahoma" panose="020B0604030504040204" pitchFamily="34" charset="0"/>
                <a:cs typeface="Tahoma" panose="020B0604030504040204" pitchFamily="34" charset="0"/>
              </a:rPr>
              <a:t>the information is not in possession of the relevant public official to whom the request is </a:t>
            </a:r>
            <a:r>
              <a:rPr lang="en-ZA" sz="1200" dirty="0" smtClean="0">
                <a:latin typeface="Tahoma" panose="020B0604030504040204" pitchFamily="34" charset="0"/>
                <a:ea typeface="Tahoma" panose="020B0604030504040204" pitchFamily="34" charset="0"/>
                <a:cs typeface="Tahoma" panose="020B0604030504040204" pitchFamily="34" charset="0"/>
              </a:rPr>
              <a:t>made;</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Courier New" panose="02070309020205020404" pitchFamily="49" charset="0"/>
              <a:buChar char="o"/>
            </a:pPr>
            <a:r>
              <a:rPr lang="en-ZA" sz="1200" dirty="0">
                <a:latin typeface="Tahoma" panose="020B0604030504040204" pitchFamily="34" charset="0"/>
                <a:ea typeface="Tahoma" panose="020B0604030504040204" pitchFamily="34" charset="0"/>
                <a:cs typeface="Tahoma" panose="020B0604030504040204" pitchFamily="34" charset="0"/>
              </a:rPr>
              <a:t>the request is manifestly unreasonable or too generally </a:t>
            </a:r>
            <a:r>
              <a:rPr lang="en-ZA" sz="1200" dirty="0" smtClean="0">
                <a:latin typeface="Tahoma" panose="020B0604030504040204" pitchFamily="34" charset="0"/>
                <a:ea typeface="Tahoma" panose="020B0604030504040204" pitchFamily="34" charset="0"/>
                <a:cs typeface="Tahoma" panose="020B0604030504040204" pitchFamily="34" charset="0"/>
              </a:rPr>
              <a:t>formulated;</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Courier New" panose="02070309020205020404" pitchFamily="49" charset="0"/>
              <a:buChar char="o"/>
            </a:pPr>
            <a:r>
              <a:rPr lang="en-ZA" sz="1200" dirty="0">
                <a:latin typeface="Tahoma" panose="020B0604030504040204" pitchFamily="34" charset="0"/>
                <a:ea typeface="Tahoma" panose="020B0604030504040204" pitchFamily="34" charset="0"/>
                <a:cs typeface="Tahoma" panose="020B0604030504040204" pitchFamily="34" charset="0"/>
              </a:rPr>
              <a:t>the request concerns materials in the course of completion or concerns the internal communication of public authorities where such exemption is provided for in national law or customary </a:t>
            </a:r>
            <a:r>
              <a:rPr lang="en-ZA" sz="1200" dirty="0" smtClean="0">
                <a:latin typeface="Tahoma" panose="020B0604030504040204" pitchFamily="34" charset="0"/>
                <a:ea typeface="Tahoma" panose="020B0604030504040204" pitchFamily="34" charset="0"/>
                <a:cs typeface="Tahoma" panose="020B0604030504040204" pitchFamily="34" charset="0"/>
              </a:rPr>
              <a:t>practices- article 4(3)(a)-(c) of the Aarhus </a:t>
            </a:r>
            <a:r>
              <a:rPr lang="en-ZA" sz="1200" dirty="0" smtClean="0">
                <a:latin typeface="Tahoma" panose="020B0604030504040204" pitchFamily="34" charset="0"/>
                <a:ea typeface="Tahoma" panose="020B0604030504040204" pitchFamily="34" charset="0"/>
                <a:cs typeface="Tahoma" panose="020B0604030504040204" pitchFamily="34" charset="0"/>
              </a:rPr>
              <a:t>Convention;</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Courier New" panose="02070309020205020404" pitchFamily="49" charset="0"/>
              <a:buChar char="o"/>
            </a:pPr>
            <a:r>
              <a:rPr lang="en-ZA" sz="1200" dirty="0">
                <a:latin typeface="Tahoma" panose="020B0604030504040204" pitchFamily="34" charset="0"/>
                <a:ea typeface="Tahoma" panose="020B0604030504040204" pitchFamily="34" charset="0"/>
                <a:cs typeface="Tahoma" panose="020B0604030504040204" pitchFamily="34" charset="0"/>
              </a:rPr>
              <a:t>environmental information may also be refused if it is likely to affect the confidentiality of the proceedings of public authorities, international </a:t>
            </a:r>
            <a:r>
              <a:rPr lang="en-ZA" sz="1200" dirty="0" smtClean="0">
                <a:latin typeface="Tahoma" panose="020B0604030504040204" pitchFamily="34" charset="0"/>
                <a:ea typeface="Tahoma" panose="020B0604030504040204" pitchFamily="34" charset="0"/>
                <a:cs typeface="Tahoma" panose="020B0604030504040204" pitchFamily="34" charset="0"/>
              </a:rPr>
              <a:t>relations; </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Courier New" panose="02070309020205020404" pitchFamily="49" charset="0"/>
              <a:buChar char="o"/>
            </a:pPr>
            <a:r>
              <a:rPr lang="en-ZA" sz="1200" dirty="0" smtClean="0">
                <a:latin typeface="Tahoma" panose="020B0604030504040204" pitchFamily="34" charset="0"/>
                <a:ea typeface="Tahoma" panose="020B0604030504040204" pitchFamily="34" charset="0"/>
                <a:cs typeface="Tahoma" panose="020B0604030504040204" pitchFamily="34" charset="0"/>
              </a:rPr>
              <a:t>national </a:t>
            </a:r>
            <a:r>
              <a:rPr lang="en-ZA" sz="1200" dirty="0">
                <a:latin typeface="Tahoma" panose="020B0604030504040204" pitchFamily="34" charset="0"/>
                <a:ea typeface="Tahoma" panose="020B0604030504040204" pitchFamily="34" charset="0"/>
                <a:cs typeface="Tahoma" panose="020B0604030504040204" pitchFamily="34" charset="0"/>
              </a:rPr>
              <a:t>defence or public </a:t>
            </a:r>
            <a:r>
              <a:rPr lang="en-ZA" sz="1200" dirty="0" smtClean="0">
                <a:latin typeface="Tahoma" panose="020B0604030504040204" pitchFamily="34" charset="0"/>
                <a:ea typeface="Tahoma" panose="020B0604030504040204" pitchFamily="34" charset="0"/>
                <a:cs typeface="Tahoma" panose="020B0604030504040204" pitchFamily="34" charset="0"/>
              </a:rPr>
              <a:t>security;</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Courier New" panose="02070309020205020404" pitchFamily="49" charset="0"/>
              <a:buChar char="o"/>
            </a:pPr>
            <a:r>
              <a:rPr lang="en-ZA" sz="1200" dirty="0">
                <a:latin typeface="Tahoma" panose="020B0604030504040204" pitchFamily="34" charset="0"/>
                <a:ea typeface="Tahoma" panose="020B0604030504040204" pitchFamily="34" charset="0"/>
                <a:cs typeface="Tahoma" panose="020B0604030504040204" pitchFamily="34" charset="0"/>
              </a:rPr>
              <a:t>the course of justice and the ability of a person to receive a fair trial or the ability of a public authority to conduct an </a:t>
            </a:r>
            <a:r>
              <a:rPr lang="en-ZA" sz="1200" dirty="0" smtClean="0">
                <a:latin typeface="Tahoma" panose="020B0604030504040204" pitchFamily="34" charset="0"/>
                <a:ea typeface="Tahoma" panose="020B0604030504040204" pitchFamily="34" charset="0"/>
                <a:cs typeface="Tahoma" panose="020B0604030504040204" pitchFamily="34" charset="0"/>
              </a:rPr>
              <a:t>enquiry;</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Courier New" panose="02070309020205020404" pitchFamily="49" charset="0"/>
              <a:buChar char="o"/>
            </a:pPr>
            <a:r>
              <a:rPr lang="en-ZA" sz="1200" dirty="0">
                <a:latin typeface="Tahoma" panose="020B0604030504040204" pitchFamily="34" charset="0"/>
                <a:ea typeface="Tahoma" panose="020B0604030504040204" pitchFamily="34" charset="0"/>
                <a:cs typeface="Tahoma" panose="020B0604030504040204" pitchFamily="34" charset="0"/>
              </a:rPr>
              <a:t>the confidentiality of commercial and industrial </a:t>
            </a:r>
            <a:r>
              <a:rPr lang="en-ZA" sz="1200" dirty="0" smtClean="0">
                <a:latin typeface="Tahoma" panose="020B0604030504040204" pitchFamily="34" charset="0"/>
                <a:ea typeface="Tahoma" panose="020B0604030504040204" pitchFamily="34" charset="0"/>
                <a:cs typeface="Tahoma" panose="020B0604030504040204" pitchFamily="34" charset="0"/>
              </a:rPr>
              <a:t>information; </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Courier New" panose="02070309020205020404" pitchFamily="49" charset="0"/>
              <a:buChar char="o"/>
            </a:pPr>
            <a:r>
              <a:rPr lang="en-ZA" sz="1200" dirty="0" smtClean="0">
                <a:latin typeface="Tahoma" panose="020B0604030504040204" pitchFamily="34" charset="0"/>
                <a:ea typeface="Tahoma" panose="020B0604030504040204" pitchFamily="34" charset="0"/>
                <a:cs typeface="Tahoma" panose="020B0604030504040204" pitchFamily="34" charset="0"/>
              </a:rPr>
              <a:t>intellectual </a:t>
            </a:r>
            <a:r>
              <a:rPr lang="en-ZA" sz="1200" dirty="0">
                <a:latin typeface="Tahoma" panose="020B0604030504040204" pitchFamily="34" charset="0"/>
                <a:ea typeface="Tahoma" panose="020B0604030504040204" pitchFamily="34" charset="0"/>
                <a:cs typeface="Tahoma" panose="020B0604030504040204" pitchFamily="34" charset="0"/>
              </a:rPr>
              <a:t>property </a:t>
            </a:r>
            <a:r>
              <a:rPr lang="en-ZA" sz="1200" dirty="0" smtClean="0">
                <a:latin typeface="Tahoma" panose="020B0604030504040204" pitchFamily="34" charset="0"/>
                <a:ea typeface="Tahoma" panose="020B0604030504040204" pitchFamily="34" charset="0"/>
                <a:cs typeface="Tahoma" panose="020B0604030504040204" pitchFamily="34" charset="0"/>
              </a:rPr>
              <a:t>rights; </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Courier New" panose="02070309020205020404" pitchFamily="49" charset="0"/>
              <a:buChar char="o"/>
            </a:pPr>
            <a:r>
              <a:rPr lang="en-ZA" sz="1200" dirty="0" smtClean="0">
                <a:latin typeface="Tahoma" panose="020B0604030504040204" pitchFamily="34" charset="0"/>
                <a:ea typeface="Tahoma" panose="020B0604030504040204" pitchFamily="34" charset="0"/>
                <a:cs typeface="Tahoma" panose="020B0604030504040204" pitchFamily="34" charset="0"/>
              </a:rPr>
              <a:t>the </a:t>
            </a:r>
            <a:r>
              <a:rPr lang="en-ZA" sz="1200" dirty="0">
                <a:latin typeface="Tahoma" panose="020B0604030504040204" pitchFamily="34" charset="0"/>
                <a:ea typeface="Tahoma" panose="020B0604030504040204" pitchFamily="34" charset="0"/>
                <a:cs typeface="Tahoma" panose="020B0604030504040204" pitchFamily="34" charset="0"/>
              </a:rPr>
              <a:t>confidentiality of a personal </a:t>
            </a:r>
            <a:r>
              <a:rPr lang="en-ZA" sz="1200" dirty="0" smtClean="0">
                <a:latin typeface="Tahoma" panose="020B0604030504040204" pitchFamily="34" charset="0"/>
                <a:ea typeface="Tahoma" panose="020B0604030504040204" pitchFamily="34" charset="0"/>
                <a:cs typeface="Tahoma" panose="020B0604030504040204" pitchFamily="34" charset="0"/>
              </a:rPr>
              <a:t>data; </a:t>
            </a:r>
            <a:r>
              <a:rPr lang="en-ZA" sz="1200" dirty="0">
                <a:latin typeface="Tahoma" panose="020B0604030504040204" pitchFamily="34" charset="0"/>
                <a:ea typeface="Tahoma" panose="020B0604030504040204" pitchFamily="34" charset="0"/>
                <a:cs typeface="Tahoma" panose="020B0604030504040204" pitchFamily="34" charset="0"/>
              </a:rPr>
              <a:t>or </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Courier New" panose="02070309020205020404" pitchFamily="49" charset="0"/>
              <a:buChar char="o"/>
            </a:pPr>
            <a:r>
              <a:rPr lang="en-ZA" sz="1200" dirty="0" smtClean="0">
                <a:latin typeface="Tahoma" panose="020B0604030504040204" pitchFamily="34" charset="0"/>
                <a:ea typeface="Tahoma" panose="020B0604030504040204" pitchFamily="34" charset="0"/>
                <a:cs typeface="Tahoma" panose="020B0604030504040204" pitchFamily="34" charset="0"/>
              </a:rPr>
              <a:t>a </a:t>
            </a:r>
            <a:r>
              <a:rPr lang="en-ZA" sz="1200" dirty="0">
                <a:latin typeface="Tahoma" panose="020B0604030504040204" pitchFamily="34" charset="0"/>
                <a:ea typeface="Tahoma" panose="020B0604030504040204" pitchFamily="34" charset="0"/>
                <a:cs typeface="Tahoma" panose="020B0604030504040204" pitchFamily="34" charset="0"/>
              </a:rPr>
              <a:t>file relating to a natural person where the person has not consented to the </a:t>
            </a:r>
            <a:r>
              <a:rPr lang="en-ZA" sz="1200" dirty="0" smtClean="0">
                <a:latin typeface="Tahoma" panose="020B0604030504040204" pitchFamily="34" charset="0"/>
                <a:ea typeface="Tahoma" panose="020B0604030504040204" pitchFamily="34" charset="0"/>
                <a:cs typeface="Tahoma" panose="020B0604030504040204" pitchFamily="34" charset="0"/>
              </a:rPr>
              <a:t>disclosure –article 4(4)(a)-(h) of the Aarhus Convention. Also article 4(1(a)-(e) of the EU Directive.</a:t>
            </a:r>
          </a:p>
          <a:p>
            <a:pPr algn="just">
              <a:lnSpc>
                <a:spcPct val="150000"/>
              </a:lnSpc>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ZA" sz="1200" dirty="0" smtClean="0">
                <a:latin typeface="Tahoma" panose="020B0604030504040204" pitchFamily="34" charset="0"/>
                <a:ea typeface="Tahoma" panose="020B0604030504040204" pitchFamily="34" charset="0"/>
                <a:cs typeface="Tahoma" panose="020B0604030504040204" pitchFamily="34" charset="0"/>
              </a:rPr>
              <a:t>Nonetheless, in terms of article 4(4)(h) of Aarhus Convention, the </a:t>
            </a:r>
            <a:r>
              <a:rPr lang="en-ZA" sz="1200" dirty="0">
                <a:latin typeface="Tahoma" panose="020B0604030504040204" pitchFamily="34" charset="0"/>
                <a:ea typeface="Tahoma" panose="020B0604030504040204" pitchFamily="34" charset="0"/>
                <a:cs typeface="Tahoma" panose="020B0604030504040204" pitchFamily="34" charset="0"/>
              </a:rPr>
              <a:t>above grounds for refusal must be interpreted and applied restrictively, taking into consideration the public interest served by the disclosure and whether or not requested information relates to emissions of harmful substances into the environment</a:t>
            </a:r>
            <a:r>
              <a:rPr lang="en-ZA" sz="1200" dirty="0" smtClean="0">
                <a:latin typeface="Tahoma" panose="020B0604030504040204" pitchFamily="34" charset="0"/>
                <a:ea typeface="Tahoma" panose="020B0604030504040204" pitchFamily="34" charset="0"/>
                <a:cs typeface="Tahoma" panose="020B0604030504040204" pitchFamily="34" charset="0"/>
              </a:rPr>
              <a:t>.</a:t>
            </a:r>
          </a:p>
          <a:p>
            <a:pPr algn="just">
              <a:lnSpc>
                <a:spcPct val="150000"/>
              </a:lnSpc>
            </a:pPr>
            <a:r>
              <a:rPr lang="en-ZA" sz="1200" dirty="0" smtClean="0">
                <a:latin typeface="Tahoma" panose="020B0604030504040204" pitchFamily="34" charset="0"/>
                <a:ea typeface="Tahoma" panose="020B0604030504040204" pitchFamily="34" charset="0"/>
                <a:cs typeface="Tahoma" panose="020B0604030504040204" pitchFamily="34" charset="0"/>
              </a:rPr>
              <a:t>Right to judicial redress where a person’s right to access to information is refused- article 9(1) of the Aarhus Convention. Also 6(1) and (2) of the EU </a:t>
            </a:r>
            <a:r>
              <a:rPr lang="en-ZA" sz="1200" dirty="0" smtClean="0">
                <a:latin typeface="Tahoma" panose="020B0604030504040204" pitchFamily="34" charset="0"/>
                <a:ea typeface="Tahoma" panose="020B0604030504040204" pitchFamily="34" charset="0"/>
                <a:cs typeface="Tahoma" panose="020B0604030504040204" pitchFamily="34" charset="0"/>
              </a:rPr>
              <a:t>Directive.</a:t>
            </a:r>
            <a:endParaRPr lang="en-ZA" sz="1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74883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1800" dirty="0" smtClean="0">
                <a:latin typeface="Tahoma" panose="020B0604030504040204" pitchFamily="34" charset="0"/>
                <a:ea typeface="Tahoma" panose="020B0604030504040204" pitchFamily="34" charset="0"/>
                <a:cs typeface="Tahoma" panose="020B0604030504040204" pitchFamily="34" charset="0"/>
              </a:rPr>
              <a:t>II </a:t>
            </a:r>
            <a:r>
              <a:rPr lang="en-ZA" sz="1800" b="1" dirty="0">
                <a:latin typeface="Tahoma" panose="020B0604030504040204" pitchFamily="34" charset="0"/>
                <a:ea typeface="Tahoma" panose="020B0604030504040204" pitchFamily="34" charset="0"/>
                <a:cs typeface="Tahoma" panose="020B0604030504040204" pitchFamily="34" charset="0"/>
              </a:rPr>
              <a:t>The UNEP Guidelines</a:t>
            </a:r>
          </a:p>
        </p:txBody>
      </p:sp>
      <p:sp>
        <p:nvSpPr>
          <p:cNvPr id="3" name="TextBox 2"/>
          <p:cNvSpPr txBox="1"/>
          <p:nvPr/>
        </p:nvSpPr>
        <p:spPr>
          <a:xfrm>
            <a:off x="838200" y="1571222"/>
            <a:ext cx="10160358" cy="5078313"/>
          </a:xfrm>
          <a:prstGeom prst="rect">
            <a:avLst/>
          </a:prstGeom>
          <a:noFill/>
        </p:spPr>
        <p:txBody>
          <a:bodyPr wrap="square" rtlCol="0">
            <a:spAutoFit/>
          </a:bodyPr>
          <a:lstStyle/>
          <a:p>
            <a:pPr algn="just">
              <a:lnSpc>
                <a:spcPct val="150000"/>
              </a:lnSpc>
            </a:pPr>
            <a:r>
              <a:rPr lang="en-ZA" sz="1200" dirty="0">
                <a:latin typeface="Tahoma" panose="020B0604030504040204" pitchFamily="34" charset="0"/>
                <a:ea typeface="Tahoma" panose="020B0604030504040204" pitchFamily="34" charset="0"/>
                <a:cs typeface="Tahoma" panose="020B0604030504040204" pitchFamily="34" charset="0"/>
              </a:rPr>
              <a:t>The main purpose of the UNEP Guidelines is to enable developing countries, including Cameroon, to implement their commitment to Principle 10 of the United Nations Conference on Environment and </a:t>
            </a:r>
            <a:r>
              <a:rPr lang="en-ZA" sz="1200" dirty="0" smtClean="0">
                <a:latin typeface="Tahoma" panose="020B0604030504040204" pitchFamily="34" charset="0"/>
                <a:ea typeface="Tahoma" panose="020B0604030504040204" pitchFamily="34" charset="0"/>
                <a:cs typeface="Tahoma" panose="020B0604030504040204" pitchFamily="34" charset="0"/>
              </a:rPr>
              <a:t>Development.</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ZA" sz="1200" dirty="0" smtClean="0">
                <a:latin typeface="Tahoma" panose="020B0604030504040204" pitchFamily="34" charset="0"/>
                <a:ea typeface="Tahoma" panose="020B0604030504040204" pitchFamily="34" charset="0"/>
                <a:cs typeface="Tahoma" panose="020B0604030504040204" pitchFamily="34" charset="0"/>
              </a:rPr>
              <a:t> </a:t>
            </a:r>
          </a:p>
          <a:p>
            <a:pPr algn="just">
              <a:lnSpc>
                <a:spcPct val="150000"/>
              </a:lnSpc>
            </a:pPr>
            <a:r>
              <a:rPr lang="en-ZA" sz="1200" dirty="0">
                <a:latin typeface="Tahoma" panose="020B0604030504040204" pitchFamily="34" charset="0"/>
                <a:ea typeface="Tahoma" panose="020B0604030504040204" pitchFamily="34" charset="0"/>
                <a:cs typeface="Tahoma" panose="020B0604030504040204" pitchFamily="34" charset="0"/>
              </a:rPr>
              <a:t>The Guidelines serve to guide and assist developing countries in their effort to fill existing and possible gaps aimed at facilitating citizen’s right to access to information at the domestic level through the implementation of core </a:t>
            </a:r>
            <a:r>
              <a:rPr lang="en-ZA" sz="1200" dirty="0" smtClean="0">
                <a:latin typeface="Tahoma" panose="020B0604030504040204" pitchFamily="34" charset="0"/>
                <a:ea typeface="Tahoma" panose="020B0604030504040204" pitchFamily="34" charset="0"/>
                <a:cs typeface="Tahoma" panose="020B0604030504040204" pitchFamily="34" charset="0"/>
              </a:rPr>
              <a:t>guidelines. It achieved this goal through the provision of 7 solid guidelines to enable and facilitate people right to access to environmental information. These guidelines include:</a:t>
            </a:r>
          </a:p>
          <a:p>
            <a:pPr algn="just">
              <a:lnSpc>
                <a:spcPct val="150000"/>
              </a:lnSpc>
            </a:pPr>
            <a:endParaRPr lang="en-ZA" sz="1200" dirty="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ZA" sz="1200" dirty="0" smtClean="0">
                <a:latin typeface="Tahoma" panose="020B0604030504040204" pitchFamily="34" charset="0"/>
                <a:ea typeface="Tahoma" panose="020B0604030504040204" pitchFamily="34" charset="0"/>
                <a:cs typeface="Tahoma" panose="020B0604030504040204" pitchFamily="34" charset="0"/>
              </a:rPr>
              <a:t>• Guideline </a:t>
            </a:r>
            <a:r>
              <a:rPr lang="en-ZA" sz="1200" dirty="0">
                <a:latin typeface="Tahoma" panose="020B0604030504040204" pitchFamily="34" charset="0"/>
                <a:ea typeface="Tahoma" panose="020B0604030504040204" pitchFamily="34" charset="0"/>
                <a:cs typeface="Tahoma" panose="020B0604030504040204" pitchFamily="34" charset="0"/>
              </a:rPr>
              <a:t>1: Any natural or legal person should have affordable, effective and timely access to environmental information held by public authorities upon request (subject to guideline 3), without having to prove a legal or other interest</a:t>
            </a:r>
            <a:r>
              <a:rPr lang="en-ZA" sz="1200" dirty="0" smtClean="0">
                <a:latin typeface="Tahoma" panose="020B0604030504040204" pitchFamily="34" charset="0"/>
                <a:ea typeface="Tahoma" panose="020B0604030504040204" pitchFamily="34" charset="0"/>
                <a:cs typeface="Tahoma" panose="020B0604030504040204" pitchFamily="34" charset="0"/>
              </a:rPr>
              <a:t>;</a:t>
            </a:r>
          </a:p>
          <a:p>
            <a:pPr algn="just">
              <a:lnSpc>
                <a:spcPct val="150000"/>
              </a:lnSpc>
            </a:pPr>
            <a:endParaRPr lang="en-ZA" sz="1200" dirty="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ZA" sz="1200" dirty="0" smtClean="0">
                <a:latin typeface="Tahoma" panose="020B0604030504040204" pitchFamily="34" charset="0"/>
                <a:ea typeface="Tahoma" panose="020B0604030504040204" pitchFamily="34" charset="0"/>
                <a:cs typeface="Tahoma" panose="020B0604030504040204" pitchFamily="34" charset="0"/>
              </a:rPr>
              <a:t>• Guideline </a:t>
            </a:r>
            <a:r>
              <a:rPr lang="en-ZA" sz="1200" dirty="0">
                <a:latin typeface="Tahoma" panose="020B0604030504040204" pitchFamily="34" charset="0"/>
                <a:ea typeface="Tahoma" panose="020B0604030504040204" pitchFamily="34" charset="0"/>
                <a:cs typeface="Tahoma" panose="020B0604030504040204" pitchFamily="34" charset="0"/>
              </a:rPr>
              <a:t>2:  Environmental information in the public domain should include, among other things, information about environmental quality, environmental impacts on health and factors that influence them, in addition to information about legislation and policy, and advice about how to obtain information</a:t>
            </a:r>
            <a:r>
              <a:rPr lang="en-ZA" sz="1200" dirty="0" smtClean="0">
                <a:latin typeface="Tahoma" panose="020B0604030504040204" pitchFamily="34" charset="0"/>
                <a:ea typeface="Tahoma" panose="020B0604030504040204" pitchFamily="34" charset="0"/>
                <a:cs typeface="Tahoma" panose="020B0604030504040204" pitchFamily="34" charset="0"/>
              </a:rPr>
              <a:t>;</a:t>
            </a:r>
          </a:p>
          <a:p>
            <a:pPr algn="just">
              <a:lnSpc>
                <a:spcPct val="150000"/>
              </a:lnSpc>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ZA" sz="1200" dirty="0" smtClean="0">
                <a:latin typeface="Tahoma" panose="020B0604030504040204" pitchFamily="34" charset="0"/>
                <a:ea typeface="Tahoma" panose="020B0604030504040204" pitchFamily="34" charset="0"/>
                <a:cs typeface="Tahoma" panose="020B0604030504040204" pitchFamily="34" charset="0"/>
              </a:rPr>
              <a:t>• Guideline </a:t>
            </a:r>
            <a:r>
              <a:rPr lang="en-ZA" sz="1200" dirty="0">
                <a:latin typeface="Tahoma" panose="020B0604030504040204" pitchFamily="34" charset="0"/>
                <a:ea typeface="Tahoma" panose="020B0604030504040204" pitchFamily="34" charset="0"/>
                <a:cs typeface="Tahoma" panose="020B0604030504040204" pitchFamily="34" charset="0"/>
              </a:rPr>
              <a:t>3: States should clearly define in their law the specific grounds on which a request for environmental information can be refused. The grounds for refusal are to be interpreted narrowly, taking into account the public interest served by disclosure</a:t>
            </a:r>
          </a:p>
          <a:p>
            <a:pPr algn="just">
              <a:lnSpc>
                <a:spcPct val="150000"/>
              </a:lnSpc>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endParaRPr lang="en-ZA" sz="1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12321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34106" y="1223493"/>
            <a:ext cx="7765961" cy="4662815"/>
          </a:xfrm>
          <a:prstGeom prst="rect">
            <a:avLst/>
          </a:prstGeom>
          <a:noFill/>
        </p:spPr>
        <p:txBody>
          <a:bodyPr wrap="square" rtlCol="0">
            <a:spAutoFit/>
          </a:bodyPr>
          <a:lstStyle/>
          <a:p>
            <a:pPr algn="just">
              <a:lnSpc>
                <a:spcPct val="150000"/>
              </a:lnSpc>
            </a:pPr>
            <a:r>
              <a:rPr lang="en-ZA" dirty="0" smtClean="0"/>
              <a:t>• </a:t>
            </a:r>
            <a:r>
              <a:rPr lang="en-ZA" sz="1200" dirty="0" smtClean="0">
                <a:latin typeface="Tahoma" panose="020B0604030504040204" pitchFamily="34" charset="0"/>
                <a:ea typeface="Tahoma" panose="020B0604030504040204" pitchFamily="34" charset="0"/>
                <a:cs typeface="Tahoma" panose="020B0604030504040204" pitchFamily="34" charset="0"/>
              </a:rPr>
              <a:t>Guideline </a:t>
            </a:r>
            <a:r>
              <a:rPr lang="en-ZA" sz="1200" dirty="0">
                <a:latin typeface="Tahoma" panose="020B0604030504040204" pitchFamily="34" charset="0"/>
                <a:ea typeface="Tahoma" panose="020B0604030504040204" pitchFamily="34" charset="0"/>
                <a:cs typeface="Tahoma" panose="020B0604030504040204" pitchFamily="34" charset="0"/>
              </a:rPr>
              <a:t>4: States should ensure that their competent public authorities regularly collect and update relevant environmental information, including information on environmental performance and compliance by operators of activities potentially affecting the environment. To that end, States should establish relevant systems to ensure an adequate flow of information about proposed and existing activities that may significantly affect the environment </a:t>
            </a:r>
            <a:r>
              <a:rPr lang="en-ZA" sz="1200" dirty="0" smtClean="0">
                <a:latin typeface="Tahoma" panose="020B0604030504040204" pitchFamily="34" charset="0"/>
                <a:ea typeface="Tahoma" panose="020B0604030504040204" pitchFamily="34" charset="0"/>
                <a:cs typeface="Tahoma" panose="020B0604030504040204" pitchFamily="34" charset="0"/>
              </a:rPr>
              <a:t>;</a:t>
            </a:r>
          </a:p>
          <a:p>
            <a:pPr algn="just">
              <a:lnSpc>
                <a:spcPct val="150000"/>
              </a:lnSpc>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ZA" sz="1200" dirty="0" smtClean="0">
                <a:latin typeface="Tahoma" panose="020B0604030504040204" pitchFamily="34" charset="0"/>
                <a:ea typeface="Tahoma" panose="020B0604030504040204" pitchFamily="34" charset="0"/>
                <a:cs typeface="Tahoma" panose="020B0604030504040204" pitchFamily="34" charset="0"/>
              </a:rPr>
              <a:t>• Guideline </a:t>
            </a:r>
            <a:r>
              <a:rPr lang="en-ZA" sz="1200" dirty="0">
                <a:latin typeface="Tahoma" panose="020B0604030504040204" pitchFamily="34" charset="0"/>
                <a:ea typeface="Tahoma" panose="020B0604030504040204" pitchFamily="34" charset="0"/>
                <a:cs typeface="Tahoma" panose="020B0604030504040204" pitchFamily="34" charset="0"/>
              </a:rPr>
              <a:t>5: States should periodically prepare and disseminate at reasonable intervals up-to-date information on the state of the environment, including information on its quality and information on pressure on the environment</a:t>
            </a:r>
            <a:r>
              <a:rPr lang="en-ZA" sz="1200" dirty="0" smtClean="0">
                <a:latin typeface="Tahoma" panose="020B0604030504040204" pitchFamily="34" charset="0"/>
                <a:ea typeface="Tahoma" panose="020B0604030504040204" pitchFamily="34" charset="0"/>
                <a:cs typeface="Tahoma" panose="020B0604030504040204" pitchFamily="34" charset="0"/>
              </a:rPr>
              <a:t>;</a:t>
            </a:r>
          </a:p>
          <a:p>
            <a:pPr algn="just">
              <a:lnSpc>
                <a:spcPct val="150000"/>
              </a:lnSpc>
            </a:pPr>
            <a:endParaRPr lang="en-ZA" sz="1200" dirty="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ZA" sz="1200" dirty="0" smtClean="0">
                <a:latin typeface="Tahoma" panose="020B0604030504040204" pitchFamily="34" charset="0"/>
                <a:ea typeface="Tahoma" panose="020B0604030504040204" pitchFamily="34" charset="0"/>
                <a:cs typeface="Tahoma" panose="020B0604030504040204" pitchFamily="34" charset="0"/>
              </a:rPr>
              <a:t>• Guideline </a:t>
            </a:r>
            <a:r>
              <a:rPr lang="en-ZA" sz="1200" dirty="0">
                <a:latin typeface="Tahoma" panose="020B0604030504040204" pitchFamily="34" charset="0"/>
                <a:ea typeface="Tahoma" panose="020B0604030504040204" pitchFamily="34" charset="0"/>
                <a:cs typeface="Tahoma" panose="020B0604030504040204" pitchFamily="34" charset="0"/>
              </a:rPr>
              <a:t>6: In the event of an imminent threat of harm to human health or the environment, States should ensure that all information that would enable the public to take measures to prevent such harm is disseminated immediately; </a:t>
            </a:r>
            <a:r>
              <a:rPr lang="en-ZA" sz="1200" dirty="0" smtClean="0">
                <a:latin typeface="Tahoma" panose="020B0604030504040204" pitchFamily="34" charset="0"/>
                <a:ea typeface="Tahoma" panose="020B0604030504040204" pitchFamily="34" charset="0"/>
                <a:cs typeface="Tahoma" panose="020B0604030504040204" pitchFamily="34" charset="0"/>
              </a:rPr>
              <a:t>and</a:t>
            </a:r>
          </a:p>
          <a:p>
            <a:pPr algn="just">
              <a:lnSpc>
                <a:spcPct val="150000"/>
              </a:lnSpc>
            </a:pPr>
            <a:endParaRPr lang="en-ZA" sz="1200" dirty="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ZA" sz="1200" dirty="0" smtClean="0">
                <a:latin typeface="Tahoma" panose="020B0604030504040204" pitchFamily="34" charset="0"/>
                <a:ea typeface="Tahoma" panose="020B0604030504040204" pitchFamily="34" charset="0"/>
                <a:cs typeface="Tahoma" panose="020B0604030504040204" pitchFamily="34" charset="0"/>
              </a:rPr>
              <a:t>• Guideline </a:t>
            </a:r>
            <a:r>
              <a:rPr lang="en-ZA" sz="1200" dirty="0">
                <a:latin typeface="Tahoma" panose="020B0604030504040204" pitchFamily="34" charset="0"/>
                <a:ea typeface="Tahoma" panose="020B0604030504040204" pitchFamily="34" charset="0"/>
                <a:cs typeface="Tahoma" panose="020B0604030504040204" pitchFamily="34" charset="0"/>
              </a:rPr>
              <a:t>7: States should provide means for and encourage effective capacity-building, both among public authorities and the public, to facilitate effective access to environmental information.</a:t>
            </a:r>
          </a:p>
        </p:txBody>
      </p:sp>
    </p:spTree>
    <p:extLst>
      <p:ext uri="{BB962C8B-B14F-4D97-AF65-F5344CB8AC3E}">
        <p14:creationId xmlns:p14="http://schemas.microsoft.com/office/powerpoint/2010/main" val="2530767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Distilled Good Practice </a:t>
            </a:r>
            <a:endParaRPr lang="en-ZA" dirty="0"/>
          </a:p>
        </p:txBody>
      </p:sp>
      <p:sp>
        <p:nvSpPr>
          <p:cNvPr id="3" name="TextBox 2"/>
          <p:cNvSpPr txBox="1"/>
          <p:nvPr/>
        </p:nvSpPr>
        <p:spPr>
          <a:xfrm>
            <a:off x="838199" y="1523262"/>
            <a:ext cx="11036121" cy="5216813"/>
          </a:xfrm>
          <a:prstGeom prst="rect">
            <a:avLst/>
          </a:prstGeom>
          <a:noFill/>
        </p:spPr>
        <p:txBody>
          <a:bodyPr wrap="square" rtlCol="0">
            <a:spAutoFit/>
          </a:bodyPr>
          <a:lstStyle/>
          <a:p>
            <a:pPr algn="just">
              <a:lnSpc>
                <a:spcPct val="150000"/>
              </a:lnSpc>
            </a:pPr>
            <a:r>
              <a:rPr lang="en-ZA" dirty="0" smtClean="0"/>
              <a:t>• </a:t>
            </a:r>
            <a:r>
              <a:rPr lang="en-ZA" sz="1200" dirty="0" smtClean="0">
                <a:latin typeface="Tahoma" panose="020B0604030504040204" pitchFamily="34" charset="0"/>
                <a:ea typeface="Tahoma" panose="020B0604030504040204" pitchFamily="34" charset="0"/>
                <a:cs typeface="Tahoma" panose="020B0604030504040204" pitchFamily="34" charset="0"/>
              </a:rPr>
              <a:t>the </a:t>
            </a:r>
            <a:r>
              <a:rPr lang="en-ZA" sz="1200" dirty="0">
                <a:latin typeface="Tahoma" panose="020B0604030504040204" pitchFamily="34" charset="0"/>
                <a:ea typeface="Tahoma" panose="020B0604030504040204" pitchFamily="34" charset="0"/>
                <a:cs typeface="Tahoma" panose="020B0604030504040204" pitchFamily="34" charset="0"/>
              </a:rPr>
              <a:t>duty of the state to disclose relevant environmental information to the public either on request or mandatorily to collect and disseminate this information;</a:t>
            </a:r>
          </a:p>
          <a:p>
            <a:pPr algn="just">
              <a:lnSpc>
                <a:spcPct val="150000"/>
              </a:lnSpc>
            </a:pPr>
            <a:r>
              <a:rPr lang="en-ZA" sz="1200" dirty="0" smtClean="0">
                <a:latin typeface="Tahoma" panose="020B0604030504040204" pitchFamily="34" charset="0"/>
                <a:ea typeface="Tahoma" panose="020B0604030504040204" pitchFamily="34" charset="0"/>
                <a:cs typeface="Tahoma" panose="020B0604030504040204" pitchFamily="34" charset="0"/>
              </a:rPr>
              <a:t>• the </a:t>
            </a:r>
            <a:r>
              <a:rPr lang="en-ZA" sz="1200" dirty="0">
                <a:latin typeface="Tahoma" panose="020B0604030504040204" pitchFamily="34" charset="0"/>
                <a:ea typeface="Tahoma" panose="020B0604030504040204" pitchFamily="34" charset="0"/>
                <a:cs typeface="Tahoma" panose="020B0604030504040204" pitchFamily="34" charset="0"/>
              </a:rPr>
              <a:t>regular disclosure of the state of the environment to the public;</a:t>
            </a:r>
          </a:p>
          <a:p>
            <a:pPr algn="just">
              <a:lnSpc>
                <a:spcPct val="150000"/>
              </a:lnSpc>
            </a:pPr>
            <a:r>
              <a:rPr lang="en-ZA" sz="1200" dirty="0" smtClean="0">
                <a:latin typeface="Tahoma" panose="020B0604030504040204" pitchFamily="34" charset="0"/>
                <a:ea typeface="Tahoma" panose="020B0604030504040204" pitchFamily="34" charset="0"/>
                <a:cs typeface="Tahoma" panose="020B0604030504040204" pitchFamily="34" charset="0"/>
              </a:rPr>
              <a:t>• the </a:t>
            </a:r>
            <a:r>
              <a:rPr lang="en-ZA" sz="1200" dirty="0">
                <a:latin typeface="Tahoma" panose="020B0604030504040204" pitchFamily="34" charset="0"/>
                <a:ea typeface="Tahoma" panose="020B0604030504040204" pitchFamily="34" charset="0"/>
                <a:cs typeface="Tahoma" panose="020B0604030504040204" pitchFamily="34" charset="0"/>
              </a:rPr>
              <a:t>collection and dissemination of relevant information about proposed and existing development activities that may affect or are likely to affect the environment;</a:t>
            </a:r>
          </a:p>
          <a:p>
            <a:pPr algn="just">
              <a:lnSpc>
                <a:spcPct val="150000"/>
              </a:lnSpc>
            </a:pPr>
            <a:r>
              <a:rPr lang="en-ZA" sz="1200" dirty="0" smtClean="0">
                <a:latin typeface="Tahoma" panose="020B0604030504040204" pitchFamily="34" charset="0"/>
                <a:ea typeface="Tahoma" panose="020B0604030504040204" pitchFamily="34" charset="0"/>
                <a:cs typeface="Tahoma" panose="020B0604030504040204" pitchFamily="34" charset="0"/>
              </a:rPr>
              <a:t>• the </a:t>
            </a:r>
            <a:r>
              <a:rPr lang="en-ZA" sz="1200" dirty="0">
                <a:latin typeface="Tahoma" panose="020B0604030504040204" pitchFamily="34" charset="0"/>
                <a:ea typeface="Tahoma" panose="020B0604030504040204" pitchFamily="34" charset="0"/>
                <a:cs typeface="Tahoma" panose="020B0604030504040204" pitchFamily="34" charset="0"/>
              </a:rPr>
              <a:t>dissemination of the requested environmental information without delay, unless there is a justifiable reasonable for the delay, which must not exceed two months; </a:t>
            </a:r>
          </a:p>
          <a:p>
            <a:pPr algn="just">
              <a:lnSpc>
                <a:spcPct val="150000"/>
              </a:lnSpc>
            </a:pPr>
            <a:r>
              <a:rPr lang="en-ZA" sz="1200" dirty="0" smtClean="0">
                <a:latin typeface="Tahoma" panose="020B0604030504040204" pitchFamily="34" charset="0"/>
                <a:ea typeface="Tahoma" panose="020B0604030504040204" pitchFamily="34" charset="0"/>
                <a:cs typeface="Tahoma" panose="020B0604030504040204" pitchFamily="34" charset="0"/>
              </a:rPr>
              <a:t>• where </a:t>
            </a:r>
            <a:r>
              <a:rPr lang="en-ZA" sz="1200" dirty="0">
                <a:latin typeface="Tahoma" panose="020B0604030504040204" pitchFamily="34" charset="0"/>
                <a:ea typeface="Tahoma" panose="020B0604030504040204" pitchFamily="34" charset="0"/>
                <a:cs typeface="Tahoma" panose="020B0604030504040204" pitchFamily="34" charset="0"/>
              </a:rPr>
              <a:t>the request for information is on the prescribed forms, the disclosure of the information must be the  form requested or in any other appropriate form or format;</a:t>
            </a:r>
          </a:p>
          <a:p>
            <a:pPr algn="just">
              <a:lnSpc>
                <a:spcPct val="150000"/>
              </a:lnSpc>
            </a:pPr>
            <a:r>
              <a:rPr lang="en-ZA" sz="1200" dirty="0" smtClean="0">
                <a:latin typeface="Tahoma" panose="020B0604030504040204" pitchFamily="34" charset="0"/>
                <a:ea typeface="Tahoma" panose="020B0604030504040204" pitchFamily="34" charset="0"/>
                <a:cs typeface="Tahoma" panose="020B0604030504040204" pitchFamily="34" charset="0"/>
              </a:rPr>
              <a:t>• disclosed </a:t>
            </a:r>
            <a:r>
              <a:rPr lang="en-ZA" sz="1200" dirty="0">
                <a:latin typeface="Tahoma" panose="020B0604030504040204" pitchFamily="34" charset="0"/>
                <a:ea typeface="Tahoma" panose="020B0604030504040204" pitchFamily="34" charset="0"/>
                <a:cs typeface="Tahoma" panose="020B0604030504040204" pitchFamily="34" charset="0"/>
              </a:rPr>
              <a:t>free of charge, except where the disclosure of the  requested information is contingent upon the payment  of prescribed reasonable fees;</a:t>
            </a:r>
          </a:p>
          <a:p>
            <a:pPr algn="just">
              <a:lnSpc>
                <a:spcPct val="150000"/>
              </a:lnSpc>
            </a:pPr>
            <a:r>
              <a:rPr lang="en-ZA" sz="1200" dirty="0" smtClean="0">
                <a:latin typeface="Tahoma" panose="020B0604030504040204" pitchFamily="34" charset="0"/>
                <a:ea typeface="Tahoma" panose="020B0604030504040204" pitchFamily="34" charset="0"/>
                <a:cs typeface="Tahoma" panose="020B0604030504040204" pitchFamily="34" charset="0"/>
              </a:rPr>
              <a:t>• the </a:t>
            </a:r>
            <a:r>
              <a:rPr lang="en-ZA" sz="1200" dirty="0">
                <a:latin typeface="Tahoma" panose="020B0604030504040204" pitchFamily="34" charset="0"/>
                <a:ea typeface="Tahoma" panose="020B0604030504040204" pitchFamily="34" charset="0"/>
                <a:cs typeface="Tahoma" panose="020B0604030504040204" pitchFamily="34" charset="0"/>
              </a:rPr>
              <a:t>right to access of environmental information must not be absolute; and</a:t>
            </a:r>
          </a:p>
          <a:p>
            <a:pPr algn="just">
              <a:lnSpc>
                <a:spcPct val="150000"/>
              </a:lnSpc>
            </a:pPr>
            <a:r>
              <a:rPr lang="en-ZA" sz="1200" dirty="0" smtClean="0">
                <a:latin typeface="Tahoma" panose="020B0604030504040204" pitchFamily="34" charset="0"/>
                <a:ea typeface="Tahoma" panose="020B0604030504040204" pitchFamily="34" charset="0"/>
                <a:cs typeface="Tahoma" panose="020B0604030504040204" pitchFamily="34" charset="0"/>
              </a:rPr>
              <a:t>• judicial </a:t>
            </a:r>
            <a:r>
              <a:rPr lang="en-ZA" sz="1200" dirty="0">
                <a:latin typeface="Tahoma" panose="020B0604030504040204" pitchFamily="34" charset="0"/>
                <a:ea typeface="Tahoma" panose="020B0604030504040204" pitchFamily="34" charset="0"/>
                <a:cs typeface="Tahoma" panose="020B0604030504040204" pitchFamily="34" charset="0"/>
              </a:rPr>
              <a:t>remedies must be available for ignoring or failing to respond  to a legitimate request for the disclosure to information</a:t>
            </a:r>
            <a:r>
              <a:rPr lang="en-ZA" sz="1200" dirty="0" smtClean="0">
                <a:latin typeface="Tahoma" panose="020B0604030504040204" pitchFamily="34" charset="0"/>
                <a:ea typeface="Tahoma" panose="020B0604030504040204" pitchFamily="34" charset="0"/>
                <a:cs typeface="Tahoma" panose="020B0604030504040204" pitchFamily="34" charset="0"/>
              </a:rPr>
              <a:t>.</a:t>
            </a:r>
          </a:p>
          <a:p>
            <a:pPr algn="just">
              <a:lnSpc>
                <a:spcPct val="150000"/>
              </a:lnSpc>
            </a:pPr>
            <a:endParaRPr lang="en-ZA" sz="1200" dirty="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ZA" sz="1200" dirty="0">
                <a:latin typeface="Tahoma" panose="020B0604030504040204" pitchFamily="34" charset="0"/>
                <a:ea typeface="Tahoma" panose="020B0604030504040204" pitchFamily="34" charset="0"/>
                <a:cs typeface="Tahoma" panose="020B0604030504040204" pitchFamily="34" charset="0"/>
              </a:rPr>
              <a:t>In addition to subscribing to these international good practices, Cameroon has signed and ratified an array of international and regional instruments that provides for the right to access to information generally and environmental information </a:t>
            </a:r>
            <a:r>
              <a:rPr lang="en-ZA" sz="1200" dirty="0" smtClean="0">
                <a:latin typeface="Tahoma" panose="020B0604030504040204" pitchFamily="34" charset="0"/>
                <a:ea typeface="Tahoma" panose="020B0604030504040204" pitchFamily="34" charset="0"/>
                <a:cs typeface="Tahoma" panose="020B0604030504040204" pitchFamily="34" charset="0"/>
              </a:rPr>
              <a:t>specifically, including inter alia:</a:t>
            </a:r>
          </a:p>
          <a:p>
            <a:pPr algn="just">
              <a:lnSpc>
                <a:spcPct val="150000"/>
              </a:lnSpc>
            </a:pPr>
            <a:r>
              <a:rPr lang="en-ZA" sz="1200" dirty="0">
                <a:latin typeface="Tahoma" panose="020B0604030504040204" pitchFamily="34" charset="0"/>
                <a:ea typeface="Tahoma" panose="020B0604030504040204" pitchFamily="34" charset="0"/>
                <a:cs typeface="Tahoma" panose="020B0604030504040204" pitchFamily="34" charset="0"/>
              </a:rPr>
              <a:t>Rio </a:t>
            </a:r>
            <a:r>
              <a:rPr lang="en-ZA" sz="1200" dirty="0" smtClean="0">
                <a:latin typeface="Tahoma" panose="020B0604030504040204" pitchFamily="34" charset="0"/>
                <a:ea typeface="Tahoma" panose="020B0604030504040204" pitchFamily="34" charset="0"/>
                <a:cs typeface="Tahoma" panose="020B0604030504040204" pitchFamily="34" charset="0"/>
              </a:rPr>
              <a:t>Declaration;</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ZA" sz="1200" dirty="0">
                <a:latin typeface="Tahoma" panose="020B0604030504040204" pitchFamily="34" charset="0"/>
                <a:ea typeface="Tahoma" panose="020B0604030504040204" pitchFamily="34" charset="0"/>
                <a:cs typeface="Tahoma" panose="020B0604030504040204" pitchFamily="34" charset="0"/>
              </a:rPr>
              <a:t>Stockholm Declaration on the Human </a:t>
            </a:r>
            <a:r>
              <a:rPr lang="en-ZA" sz="1200" dirty="0" smtClean="0">
                <a:latin typeface="Tahoma" panose="020B0604030504040204" pitchFamily="34" charset="0"/>
                <a:ea typeface="Tahoma" panose="020B0604030504040204" pitchFamily="34" charset="0"/>
                <a:cs typeface="Tahoma" panose="020B0604030504040204" pitchFamily="34" charset="0"/>
              </a:rPr>
              <a:t>Environment </a:t>
            </a:r>
            <a:r>
              <a:rPr lang="en-ZA" sz="1200" dirty="0" smtClean="0">
                <a:latin typeface="Tahoma" panose="020B0604030504040204" pitchFamily="34" charset="0"/>
                <a:ea typeface="Tahoma" panose="020B0604030504040204" pitchFamily="34" charset="0"/>
                <a:cs typeface="Tahoma" panose="020B0604030504040204" pitchFamily="34" charset="0"/>
              </a:rPr>
              <a:t>;and </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ZA" sz="1200" dirty="0" smtClean="0">
                <a:latin typeface="Tahoma" panose="020B0604030504040204" pitchFamily="34" charset="0"/>
                <a:ea typeface="Tahoma" panose="020B0604030504040204" pitchFamily="34" charset="0"/>
                <a:cs typeface="Tahoma" panose="020B0604030504040204" pitchFamily="34" charset="0"/>
              </a:rPr>
              <a:t>the </a:t>
            </a:r>
            <a:r>
              <a:rPr lang="en-ZA" sz="1200" dirty="0">
                <a:latin typeface="Tahoma" panose="020B0604030504040204" pitchFamily="34" charset="0"/>
                <a:ea typeface="Tahoma" panose="020B0604030504040204" pitchFamily="34" charset="0"/>
                <a:cs typeface="Tahoma" panose="020B0604030504040204" pitchFamily="34" charset="0"/>
              </a:rPr>
              <a:t>African Charter on People’s and Human Rights of </a:t>
            </a:r>
            <a:r>
              <a:rPr lang="en-ZA" sz="1200" dirty="0" smtClean="0">
                <a:latin typeface="Tahoma" panose="020B0604030504040204" pitchFamily="34" charset="0"/>
                <a:ea typeface="Tahoma" panose="020B0604030504040204" pitchFamily="34" charset="0"/>
                <a:cs typeface="Tahoma" panose="020B0604030504040204" pitchFamily="34" charset="0"/>
              </a:rPr>
              <a:t>1981.</a:t>
            </a:r>
            <a:endParaRPr lang="en-ZA" sz="1200" dirty="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endParaRPr lang="en-ZA" sz="1200" dirty="0" smtClean="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1514050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2433" y="669701"/>
            <a:ext cx="5769735" cy="2585323"/>
          </a:xfrm>
          <a:prstGeom prst="rect">
            <a:avLst/>
          </a:prstGeom>
          <a:noFill/>
        </p:spPr>
        <p:txBody>
          <a:bodyPr wrap="square" rtlCol="0">
            <a:spAutoFit/>
          </a:bodyPr>
          <a:lstStyle/>
          <a:p>
            <a:pPr marL="171450" indent="-171450" algn="just">
              <a:lnSpc>
                <a:spcPct val="150000"/>
              </a:lnSpc>
              <a:buFont typeface="Wingdings" panose="05000000000000000000" pitchFamily="2" charset="2"/>
              <a:buChar char="Ø"/>
            </a:pPr>
            <a:r>
              <a:rPr lang="en-ZA" sz="1200" dirty="0">
                <a:latin typeface="Tahoma" panose="020B0604030504040204" pitchFamily="34" charset="0"/>
                <a:ea typeface="Tahoma" panose="020B0604030504040204" pitchFamily="34" charset="0"/>
                <a:cs typeface="Tahoma" panose="020B0604030504040204" pitchFamily="34" charset="0"/>
              </a:rPr>
              <a:t>Both the Rio and Stockholm Declarations underscore the importance of access to environmental information and require state parties to disclose to the public relevant information on the deleterious impacts of activities taking place in the </a:t>
            </a:r>
            <a:r>
              <a:rPr lang="en-ZA" sz="1200" dirty="0" smtClean="0">
                <a:latin typeface="Tahoma" panose="020B0604030504040204" pitchFamily="34" charset="0"/>
                <a:ea typeface="Tahoma" panose="020B0604030504040204" pitchFamily="34" charset="0"/>
                <a:cs typeface="Tahoma" panose="020B0604030504040204" pitchFamily="34" charset="0"/>
              </a:rPr>
              <a:t>environment- Principles 19 and 10 of the Stockholm and Rio Declarations </a:t>
            </a:r>
            <a:r>
              <a:rPr lang="en-ZA" sz="1200" dirty="0" smtClean="0">
                <a:latin typeface="Tahoma" panose="020B0604030504040204" pitchFamily="34" charset="0"/>
                <a:ea typeface="Tahoma" panose="020B0604030504040204" pitchFamily="34" charset="0"/>
                <a:cs typeface="Tahoma" panose="020B0604030504040204" pitchFamily="34" charset="0"/>
              </a:rPr>
              <a:t>respectively.</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Wingdings" panose="05000000000000000000" pitchFamily="2" charset="2"/>
              <a:buChar char="Ø"/>
            </a:pPr>
            <a:r>
              <a:rPr lang="en-ZA" sz="1200" dirty="0" smtClean="0">
                <a:latin typeface="Tahoma" panose="020B0604030504040204" pitchFamily="34" charset="0"/>
                <a:ea typeface="Tahoma" panose="020B0604030504040204" pitchFamily="34" charset="0"/>
                <a:cs typeface="Tahoma" panose="020B0604030504040204" pitchFamily="34" charset="0"/>
              </a:rPr>
              <a:t>Article </a:t>
            </a:r>
            <a:r>
              <a:rPr lang="en-ZA" sz="1200" dirty="0">
                <a:latin typeface="Tahoma" panose="020B0604030504040204" pitchFamily="34" charset="0"/>
                <a:ea typeface="Tahoma" panose="020B0604030504040204" pitchFamily="34" charset="0"/>
                <a:cs typeface="Tahoma" panose="020B0604030504040204" pitchFamily="34" charset="0"/>
              </a:rPr>
              <a:t>9 of the African Charter state parties are obliged to respect and guarantee people’s right to access to information at the domestic </a:t>
            </a:r>
            <a:r>
              <a:rPr lang="en-ZA" sz="1200" dirty="0" smtClean="0">
                <a:latin typeface="Tahoma" panose="020B0604030504040204" pitchFamily="34" charset="0"/>
                <a:ea typeface="Tahoma" panose="020B0604030504040204" pitchFamily="34" charset="0"/>
                <a:cs typeface="Tahoma" panose="020B0604030504040204" pitchFamily="34" charset="0"/>
              </a:rPr>
              <a:t>level.</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Wingdings" panose="05000000000000000000" pitchFamily="2" charset="2"/>
              <a:buChar char="Ø"/>
            </a:pPr>
            <a:endParaRPr lang="en-ZA" sz="1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935573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1800" dirty="0">
                <a:latin typeface="Tahoma" panose="020B0604030504040204" pitchFamily="34" charset="0"/>
                <a:ea typeface="Tahoma" panose="020B0604030504040204" pitchFamily="34" charset="0"/>
                <a:cs typeface="Tahoma" panose="020B0604030504040204" pitchFamily="34" charset="0"/>
              </a:rPr>
              <a:t>The legal framework on the right to access to environmental information in Cameroon</a:t>
            </a:r>
          </a:p>
        </p:txBody>
      </p:sp>
      <p:sp>
        <p:nvSpPr>
          <p:cNvPr id="3" name="TextBox 2"/>
          <p:cNvSpPr txBox="1"/>
          <p:nvPr/>
        </p:nvSpPr>
        <p:spPr>
          <a:xfrm>
            <a:off x="126642" y="1330080"/>
            <a:ext cx="11938716" cy="5632311"/>
          </a:xfrm>
          <a:prstGeom prst="rect">
            <a:avLst/>
          </a:prstGeom>
          <a:noFill/>
        </p:spPr>
        <p:txBody>
          <a:bodyPr wrap="square" rtlCol="0">
            <a:spAutoFit/>
          </a:bodyPr>
          <a:lstStyle/>
          <a:p>
            <a:pPr marL="171450" indent="-171450" algn="just">
              <a:lnSpc>
                <a:spcPct val="150000"/>
              </a:lnSpc>
              <a:buFont typeface="Wingdings" panose="05000000000000000000" pitchFamily="2" charset="2"/>
              <a:buChar char="v"/>
            </a:pPr>
            <a:r>
              <a:rPr lang="en-ZA" sz="1200" dirty="0" smtClean="0">
                <a:latin typeface="Tahoma" panose="020B0604030504040204" pitchFamily="34" charset="0"/>
                <a:ea typeface="Tahoma" panose="020B0604030504040204" pitchFamily="34" charset="0"/>
                <a:cs typeface="Tahoma" panose="020B0604030504040204" pitchFamily="34" charset="0"/>
              </a:rPr>
              <a:t>The Constitution of the Republic of Cameroon, 1996</a:t>
            </a:r>
          </a:p>
          <a:p>
            <a:pPr marL="171450" indent="-171450" algn="just">
              <a:lnSpc>
                <a:spcPct val="150000"/>
              </a:lnSpc>
              <a:buFont typeface="Arial" panose="020B0604020202020204" pitchFamily="34" charset="0"/>
              <a:buChar char="•"/>
            </a:pPr>
            <a:r>
              <a:rPr lang="en-ZA" sz="1200" dirty="0" smtClean="0">
                <a:latin typeface="Tahoma" panose="020B0604030504040204" pitchFamily="34" charset="0"/>
                <a:ea typeface="Tahoma" panose="020B0604030504040204" pitchFamily="34" charset="0"/>
                <a:cs typeface="Tahoma" panose="020B0604030504040204" pitchFamily="34" charset="0"/>
              </a:rPr>
              <a:t>The </a:t>
            </a:r>
            <a:r>
              <a:rPr lang="en-ZA" sz="1200" dirty="0">
                <a:latin typeface="Tahoma" panose="020B0604030504040204" pitchFamily="34" charset="0"/>
                <a:ea typeface="Tahoma" panose="020B0604030504040204" pitchFamily="34" charset="0"/>
                <a:cs typeface="Tahoma" panose="020B0604030504040204" pitchFamily="34" charset="0"/>
              </a:rPr>
              <a:t>Cameroonian Constitution does not have a bill of rights in it and therefore does not provide for the right to access to </a:t>
            </a:r>
            <a:r>
              <a:rPr lang="en-ZA" sz="1200" dirty="0" smtClean="0">
                <a:latin typeface="Tahoma" panose="020B0604030504040204" pitchFamily="34" charset="0"/>
                <a:ea typeface="Tahoma" panose="020B0604030504040204" pitchFamily="34" charset="0"/>
                <a:cs typeface="Tahoma" panose="020B0604030504040204" pitchFamily="34" charset="0"/>
              </a:rPr>
              <a:t>information-</a:t>
            </a:r>
            <a:r>
              <a:rPr lang="en-ZA" sz="1200" dirty="0" err="1" smtClean="0">
                <a:latin typeface="Tahoma" panose="020B0604030504040204" pitchFamily="34" charset="0"/>
                <a:ea typeface="Tahoma" panose="020B0604030504040204" pitchFamily="34" charset="0"/>
                <a:cs typeface="Tahoma" panose="020B0604030504040204" pitchFamily="34" charset="0"/>
              </a:rPr>
              <a:t>Ashukem</a:t>
            </a:r>
            <a:r>
              <a:rPr lang="en-ZA" sz="1200" dirty="0" smtClean="0">
                <a:latin typeface="Tahoma" panose="020B0604030504040204" pitchFamily="34" charset="0"/>
                <a:ea typeface="Tahoma" panose="020B0604030504040204" pitchFamily="34" charset="0"/>
                <a:cs typeface="Tahoma" panose="020B0604030504040204" pitchFamily="34" charset="0"/>
              </a:rPr>
              <a:t> A rights-based approach p. </a:t>
            </a:r>
            <a:r>
              <a:rPr lang="en-ZA" sz="1200" dirty="0" smtClean="0">
                <a:latin typeface="Tahoma" panose="020B0604030504040204" pitchFamily="34" charset="0"/>
                <a:ea typeface="Tahoma" panose="020B0604030504040204" pitchFamily="34" charset="0"/>
                <a:cs typeface="Tahoma" panose="020B0604030504040204" pitchFamily="34" charset="0"/>
              </a:rPr>
              <a:t>232.</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Arial" panose="020B0604020202020204" pitchFamily="34" charset="0"/>
              <a:buChar char="•"/>
            </a:pPr>
            <a:r>
              <a:rPr lang="en-ZA" sz="1200" dirty="0" smtClean="0">
                <a:latin typeface="Tahoma" panose="020B0604030504040204" pitchFamily="34" charset="0"/>
                <a:ea typeface="Tahoma" panose="020B0604030504040204" pitchFamily="34" charset="0"/>
                <a:cs typeface="Tahoma" panose="020B0604030504040204" pitchFamily="34" charset="0"/>
              </a:rPr>
              <a:t>Article 65 Preamble part and parcel of the </a:t>
            </a:r>
            <a:r>
              <a:rPr lang="en-ZA" sz="1200" dirty="0" smtClean="0">
                <a:latin typeface="Tahoma" panose="020B0604030504040204" pitchFamily="34" charset="0"/>
                <a:ea typeface="Tahoma" panose="020B0604030504040204" pitchFamily="34" charset="0"/>
                <a:cs typeface="Tahoma" panose="020B0604030504040204" pitchFamily="34" charset="0"/>
              </a:rPr>
              <a:t>Constitution.</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Arial" panose="020B0604020202020204" pitchFamily="34" charset="0"/>
              <a:buChar char="•"/>
            </a:pPr>
            <a:r>
              <a:rPr lang="en-ZA" sz="1200" dirty="0" smtClean="0">
                <a:latin typeface="Tahoma" panose="020B0604030504040204" pitchFamily="34" charset="0"/>
                <a:ea typeface="Tahoma" panose="020B0604030504040204" pitchFamily="34" charset="0"/>
                <a:cs typeface="Tahoma" panose="020B0604030504040204" pitchFamily="34" charset="0"/>
              </a:rPr>
              <a:t>The Preamble provides </a:t>
            </a:r>
            <a:r>
              <a:rPr lang="en-ZA" sz="1200" dirty="0">
                <a:latin typeface="Tahoma" panose="020B0604030504040204" pitchFamily="34" charset="0"/>
                <a:ea typeface="Tahoma" panose="020B0604030504040204" pitchFamily="34" charset="0"/>
                <a:cs typeface="Tahoma" panose="020B0604030504040204" pitchFamily="34" charset="0"/>
              </a:rPr>
              <a:t>for incidental rights such as the right to freedom of </a:t>
            </a:r>
            <a:r>
              <a:rPr lang="en-ZA" sz="1200" dirty="0" smtClean="0">
                <a:latin typeface="Tahoma" panose="020B0604030504040204" pitchFamily="34" charset="0"/>
                <a:ea typeface="Tahoma" panose="020B0604030504040204" pitchFamily="34" charset="0"/>
                <a:cs typeface="Tahoma" panose="020B0604030504040204" pitchFamily="34" charset="0"/>
              </a:rPr>
              <a:t>expression.</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Arial" panose="020B0604020202020204" pitchFamily="34" charset="0"/>
              <a:buChar char="•"/>
            </a:pPr>
            <a:r>
              <a:rPr lang="en-ZA" sz="1200" dirty="0">
                <a:latin typeface="Tahoma" panose="020B0604030504040204" pitchFamily="34" charset="0"/>
                <a:ea typeface="Tahoma" panose="020B0604030504040204" pitchFamily="34" charset="0"/>
                <a:cs typeface="Tahoma" panose="020B0604030504040204" pitchFamily="34" charset="0"/>
              </a:rPr>
              <a:t>T</a:t>
            </a:r>
            <a:r>
              <a:rPr lang="en-ZA" sz="1200" dirty="0" smtClean="0">
                <a:latin typeface="Tahoma" panose="020B0604030504040204" pitchFamily="34" charset="0"/>
                <a:ea typeface="Tahoma" panose="020B0604030504040204" pitchFamily="34" charset="0"/>
                <a:cs typeface="Tahoma" panose="020B0604030504040204" pitchFamily="34" charset="0"/>
              </a:rPr>
              <a:t>he </a:t>
            </a:r>
            <a:r>
              <a:rPr lang="en-ZA" sz="1200" dirty="0">
                <a:latin typeface="Tahoma" panose="020B0604030504040204" pitchFamily="34" charset="0"/>
                <a:ea typeface="Tahoma" panose="020B0604030504040204" pitchFamily="34" charset="0"/>
                <a:cs typeface="Tahoma" panose="020B0604030504040204" pitchFamily="34" charset="0"/>
              </a:rPr>
              <a:t>Preamble affirms the country’s commitment to the fundamental freedoms enshrined in the Universal Declaration of Human Rights, the Charter of the United Nations and all duly ratified international treaties and conventions such as those mentioned above that provide for the respect of people’s right to access to </a:t>
            </a:r>
            <a:r>
              <a:rPr lang="en-ZA" sz="1200" dirty="0" smtClean="0">
                <a:latin typeface="Tahoma" panose="020B0604030504040204" pitchFamily="34" charset="0"/>
                <a:ea typeface="Tahoma" panose="020B0604030504040204" pitchFamily="34" charset="0"/>
                <a:cs typeface="Tahoma" panose="020B0604030504040204" pitchFamily="34" charset="0"/>
              </a:rPr>
              <a:t>information.</a:t>
            </a:r>
            <a:endParaRPr lang="en-ZA" sz="1200" dirty="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Wingdings" panose="05000000000000000000" pitchFamily="2" charset="2"/>
              <a:buChar char="v"/>
            </a:pPr>
            <a:r>
              <a:rPr lang="en-ZA" sz="1200" dirty="0" smtClean="0">
                <a:latin typeface="Tahoma" panose="020B0604030504040204" pitchFamily="34" charset="0"/>
                <a:ea typeface="Tahoma" panose="020B0604030504040204" pitchFamily="34" charset="0"/>
                <a:cs typeface="Tahoma" panose="020B0604030504040204" pitchFamily="34" charset="0"/>
              </a:rPr>
              <a:t>Legislative framework</a:t>
            </a:r>
          </a:p>
          <a:p>
            <a:pPr marL="171450" indent="-171450" algn="just">
              <a:lnSpc>
                <a:spcPct val="150000"/>
              </a:lnSpc>
              <a:buFont typeface="Wingdings" panose="05000000000000000000" pitchFamily="2" charset="2"/>
              <a:buChar char="q"/>
            </a:pPr>
            <a:r>
              <a:rPr lang="en-ZA" sz="1200" dirty="0" smtClean="0">
                <a:latin typeface="Tahoma" panose="020B0604030504040204" pitchFamily="34" charset="0"/>
                <a:ea typeface="Tahoma" panose="020B0604030504040204" pitchFamily="34" charset="0"/>
                <a:cs typeface="Tahoma" panose="020B0604030504040204" pitchFamily="34" charset="0"/>
              </a:rPr>
              <a:t>Law No </a:t>
            </a:r>
            <a:r>
              <a:rPr lang="en-ZA" sz="1200" dirty="0" smtClean="0">
                <a:latin typeface="Tahoma" panose="020B0604030504040204" pitchFamily="34" charset="0"/>
                <a:ea typeface="Tahoma" panose="020B0604030504040204" pitchFamily="34" charset="0"/>
                <a:cs typeface="Tahoma" panose="020B0604030504040204" pitchFamily="34" charset="0"/>
              </a:rPr>
              <a:t>96/12</a:t>
            </a:r>
            <a:endParaRPr lang="en-ZA" sz="1200" dirty="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Arial" panose="020B0604020202020204" pitchFamily="34" charset="0"/>
              <a:buChar char="•"/>
            </a:pPr>
            <a:r>
              <a:rPr lang="en-ZA" sz="1200" dirty="0">
                <a:latin typeface="Tahoma" panose="020B0604030504040204" pitchFamily="34" charset="0"/>
                <a:ea typeface="Tahoma" panose="020B0604030504040204" pitchFamily="34" charset="0"/>
                <a:cs typeface="Tahoma" panose="020B0604030504040204" pitchFamily="34" charset="0"/>
              </a:rPr>
              <a:t>Law No 96/12 is Cameroon’s main environmental framework act. It reinforces the state’s commitment to protect the right to a healthy </a:t>
            </a:r>
            <a:r>
              <a:rPr lang="en-ZA" sz="1200" dirty="0" smtClean="0">
                <a:latin typeface="Tahoma" panose="020B0604030504040204" pitchFamily="34" charset="0"/>
                <a:ea typeface="Tahoma" panose="020B0604030504040204" pitchFamily="34" charset="0"/>
                <a:cs typeface="Tahoma" panose="020B0604030504040204" pitchFamily="34" charset="0"/>
              </a:rPr>
              <a:t>environment.</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Arial" panose="020B0604020202020204" pitchFamily="34" charset="0"/>
              <a:buChar char="•"/>
            </a:pPr>
            <a:r>
              <a:rPr lang="en-ZA" sz="1200" dirty="0">
                <a:latin typeface="Tahoma" panose="020B0604030504040204" pitchFamily="34" charset="0"/>
                <a:ea typeface="Tahoma" panose="020B0604030504040204" pitchFamily="34" charset="0"/>
                <a:cs typeface="Tahoma" panose="020B0604030504040204" pitchFamily="34" charset="0"/>
              </a:rPr>
              <a:t>The law embodies sound environmental principles </a:t>
            </a:r>
            <a:r>
              <a:rPr lang="en-ZA" sz="1200" dirty="0" smtClean="0">
                <a:latin typeface="Tahoma" panose="020B0604030504040204" pitchFamily="34" charset="0"/>
                <a:ea typeface="Tahoma" panose="020B0604030504040204" pitchFamily="34" charset="0"/>
                <a:cs typeface="Tahoma" panose="020B0604030504040204" pitchFamily="34" charset="0"/>
              </a:rPr>
              <a:t>as </a:t>
            </a:r>
            <a:r>
              <a:rPr lang="en-ZA" sz="1200" dirty="0">
                <a:latin typeface="Tahoma" panose="020B0604030504040204" pitchFamily="34" charset="0"/>
                <a:ea typeface="Tahoma" panose="020B0604030504040204" pitchFamily="34" charset="0"/>
                <a:cs typeface="Tahoma" panose="020B0604030504040204" pitchFamily="34" charset="0"/>
              </a:rPr>
              <a:t>well as pertinent environmental procedural </a:t>
            </a:r>
            <a:r>
              <a:rPr lang="en-ZA" sz="1200" dirty="0" smtClean="0">
                <a:latin typeface="Tahoma" panose="020B0604030504040204" pitchFamily="34" charset="0"/>
                <a:ea typeface="Tahoma" panose="020B0604030504040204" pitchFamily="34" charset="0"/>
                <a:cs typeface="Tahoma" panose="020B0604030504040204" pitchFamily="34" charset="0"/>
              </a:rPr>
              <a:t>measures such as the right to access to information, </a:t>
            </a:r>
            <a:r>
              <a:rPr lang="en-ZA" sz="1200" dirty="0">
                <a:latin typeface="Tahoma" panose="020B0604030504040204" pitchFamily="34" charset="0"/>
                <a:ea typeface="Tahoma" panose="020B0604030504040204" pitchFamily="34" charset="0"/>
                <a:cs typeface="Tahoma" panose="020B0604030504040204" pitchFamily="34" charset="0"/>
              </a:rPr>
              <a:t>designed to ensure effective environmental protection generally and in the context of development activities that could potentially have an adverse impact on people’s right to a healthy </a:t>
            </a:r>
            <a:r>
              <a:rPr lang="en-ZA" sz="1200" dirty="0" smtClean="0">
                <a:latin typeface="Tahoma" panose="020B0604030504040204" pitchFamily="34" charset="0"/>
                <a:ea typeface="Tahoma" panose="020B0604030504040204" pitchFamily="34" charset="0"/>
                <a:cs typeface="Tahoma" panose="020B0604030504040204" pitchFamily="34" charset="0"/>
              </a:rPr>
              <a:t>environment.</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Arial" panose="020B0604020202020204" pitchFamily="34" charset="0"/>
              <a:buChar char="•"/>
            </a:pPr>
            <a:r>
              <a:rPr lang="en-ZA" sz="1200" dirty="0">
                <a:latin typeface="Tahoma" panose="020B0604030504040204" pitchFamily="34" charset="0"/>
                <a:ea typeface="Tahoma" panose="020B0604030504040204" pitchFamily="34" charset="0"/>
                <a:cs typeface="Tahoma" panose="020B0604030504040204" pitchFamily="34" charset="0"/>
              </a:rPr>
              <a:t>Section 9 states that: Every citizen shall have access to environmental information which consists of substances and dangerous </a:t>
            </a:r>
            <a:r>
              <a:rPr lang="en-ZA" sz="1200" dirty="0" smtClean="0">
                <a:latin typeface="Tahoma" panose="020B0604030504040204" pitchFamily="34" charset="0"/>
                <a:ea typeface="Tahoma" panose="020B0604030504040204" pitchFamily="34" charset="0"/>
                <a:cs typeface="Tahoma" panose="020B0604030504040204" pitchFamily="34" charset="0"/>
              </a:rPr>
              <a:t>activities.</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Arial" panose="020B0604020202020204" pitchFamily="34" charset="0"/>
              <a:buChar char="•"/>
            </a:pPr>
            <a:r>
              <a:rPr lang="en-ZA" sz="1200" dirty="0">
                <a:latin typeface="Tahoma" panose="020B0604030504040204" pitchFamily="34" charset="0"/>
                <a:ea typeface="Tahoma" panose="020B0604030504040204" pitchFamily="34" charset="0"/>
                <a:cs typeface="Tahoma" panose="020B0604030504040204" pitchFamily="34" charset="0"/>
              </a:rPr>
              <a:t>section 7 states that:</a:t>
            </a:r>
          </a:p>
          <a:p>
            <a:pPr marL="171450" indent="-171450" algn="just">
              <a:lnSpc>
                <a:spcPct val="150000"/>
              </a:lnSpc>
              <a:buFont typeface="Arial" panose="020B0604020202020204" pitchFamily="34" charset="0"/>
              <a:buChar char="•"/>
            </a:pPr>
            <a:r>
              <a:rPr lang="en-ZA" sz="1200" dirty="0">
                <a:latin typeface="Tahoma" panose="020B0604030504040204" pitchFamily="34" charset="0"/>
                <a:ea typeface="Tahoma" panose="020B0604030504040204" pitchFamily="34" charset="0"/>
                <a:cs typeface="Tahoma" panose="020B0604030504040204" pitchFamily="34" charset="0"/>
              </a:rPr>
              <a:t>(1) All persons shall have the right to be informed on the negative effects of harmful activities on man, health and the environment, as well as the measures taken to prevent or compensate for these effects.</a:t>
            </a:r>
          </a:p>
          <a:p>
            <a:pPr marL="171450" indent="-171450" algn="just">
              <a:lnSpc>
                <a:spcPct val="150000"/>
              </a:lnSpc>
              <a:buFont typeface="Arial" panose="020B0604020202020204" pitchFamily="34" charset="0"/>
              <a:buChar char="•"/>
            </a:pPr>
            <a:r>
              <a:rPr lang="en-ZA" sz="1200" dirty="0">
                <a:latin typeface="Tahoma" panose="020B0604030504040204" pitchFamily="34" charset="0"/>
                <a:ea typeface="Tahoma" panose="020B0604030504040204" pitchFamily="34" charset="0"/>
                <a:cs typeface="Tahoma" panose="020B0604030504040204" pitchFamily="34" charset="0"/>
              </a:rPr>
              <a:t>(2) A decree shall define the context conditions for exercising this right</a:t>
            </a:r>
          </a:p>
          <a:p>
            <a:pPr marL="171450" indent="-171450" algn="just">
              <a:lnSpc>
                <a:spcPct val="150000"/>
              </a:lnSpc>
              <a:buFont typeface="Arial" panose="020B0604020202020204" pitchFamily="34" charset="0"/>
              <a:buChar char="•"/>
            </a:pPr>
            <a:endParaRPr lang="en-ZA" sz="1200" dirty="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endParaRPr lang="en-ZA" sz="1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8931098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61375" y="1094704"/>
            <a:ext cx="7418231" cy="4154984"/>
          </a:xfrm>
          <a:prstGeom prst="rect">
            <a:avLst/>
          </a:prstGeom>
          <a:noFill/>
        </p:spPr>
        <p:txBody>
          <a:bodyPr wrap="square" rtlCol="0">
            <a:spAutoFit/>
          </a:bodyPr>
          <a:lstStyle/>
          <a:p>
            <a:pPr marL="171450" indent="-171450" algn="just">
              <a:buFont typeface="Wingdings" panose="05000000000000000000" pitchFamily="2" charset="2"/>
              <a:buChar char="q"/>
            </a:pPr>
            <a:r>
              <a:rPr lang="en-ZA" sz="1200" dirty="0">
                <a:latin typeface="Tahoma" panose="020B0604030504040204" pitchFamily="34" charset="0"/>
                <a:ea typeface="Tahoma" panose="020B0604030504040204" pitchFamily="34" charset="0"/>
                <a:cs typeface="Tahoma" panose="020B0604030504040204" pitchFamily="34" charset="0"/>
              </a:rPr>
              <a:t> </a:t>
            </a:r>
            <a:r>
              <a:rPr lang="en-ZA" sz="1200" dirty="0" smtClean="0">
                <a:latin typeface="Tahoma" panose="020B0604030504040204" pitchFamily="34" charset="0"/>
                <a:ea typeface="Tahoma" panose="020B0604030504040204" pitchFamily="34" charset="0"/>
                <a:cs typeface="Tahoma" panose="020B0604030504040204" pitchFamily="34" charset="0"/>
              </a:rPr>
              <a:t>Law </a:t>
            </a:r>
            <a:r>
              <a:rPr lang="en-ZA" sz="1200" dirty="0">
                <a:latin typeface="Tahoma" panose="020B0604030504040204" pitchFamily="34" charset="0"/>
                <a:ea typeface="Tahoma" panose="020B0604030504040204" pitchFamily="34" charset="0"/>
                <a:cs typeface="Tahoma" panose="020B0604030504040204" pitchFamily="34" charset="0"/>
              </a:rPr>
              <a:t>No </a:t>
            </a:r>
            <a:r>
              <a:rPr lang="en-ZA" sz="1200" dirty="0" smtClean="0">
                <a:latin typeface="Tahoma" panose="020B0604030504040204" pitchFamily="34" charset="0"/>
                <a:ea typeface="Tahoma" panose="020B0604030504040204" pitchFamily="34" charset="0"/>
                <a:cs typeface="Tahoma" panose="020B0604030504040204" pitchFamily="34" charset="0"/>
              </a:rPr>
              <a:t>2003/006</a:t>
            </a:r>
          </a:p>
          <a:p>
            <a:pPr algn="just"/>
            <a:endParaRPr lang="en-ZA" sz="1200" dirty="0">
              <a:latin typeface="Tahoma" panose="020B0604030504040204" pitchFamily="34" charset="0"/>
              <a:ea typeface="Tahoma" panose="020B0604030504040204" pitchFamily="34" charset="0"/>
              <a:cs typeface="Tahoma" panose="020B0604030504040204" pitchFamily="34" charset="0"/>
            </a:endParaRPr>
          </a:p>
          <a:p>
            <a:pPr algn="just"/>
            <a:r>
              <a:rPr lang="en-ZA" sz="1200" dirty="0">
                <a:latin typeface="Tahoma" panose="020B0604030504040204" pitchFamily="34" charset="0"/>
                <a:ea typeface="Tahoma" panose="020B0604030504040204" pitchFamily="34" charset="0"/>
                <a:cs typeface="Tahoma" panose="020B0604030504040204" pitchFamily="34" charset="0"/>
              </a:rPr>
              <a:t> Law No 2003/006 makes explicit reference to and considers the right to access to information as an appropriate tool for the attainment of its objective, which in terms of section 4(2) is to provide a mechanism for assessing, managing, communicating and controlling the risks inherent in the use, release and cross-border movement of genetically modified </a:t>
            </a:r>
            <a:r>
              <a:rPr lang="en-ZA" sz="1200" dirty="0" smtClean="0">
                <a:latin typeface="Tahoma" panose="020B0604030504040204" pitchFamily="34" charset="0"/>
                <a:ea typeface="Tahoma" panose="020B0604030504040204" pitchFamily="34" charset="0"/>
                <a:cs typeface="Tahoma" panose="020B0604030504040204" pitchFamily="34" charset="0"/>
              </a:rPr>
              <a:t>organisms.</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gn="just"/>
            <a:endParaRPr lang="en-ZA" sz="1200" dirty="0">
              <a:latin typeface="Tahoma" panose="020B0604030504040204" pitchFamily="34" charset="0"/>
              <a:ea typeface="Tahoma" panose="020B0604030504040204" pitchFamily="34" charset="0"/>
              <a:cs typeface="Tahoma" panose="020B0604030504040204" pitchFamily="34" charset="0"/>
            </a:endParaRPr>
          </a:p>
          <a:p>
            <a:pPr algn="just"/>
            <a:r>
              <a:rPr lang="en-ZA" sz="1200" dirty="0">
                <a:latin typeface="Tahoma" panose="020B0604030504040204" pitchFamily="34" charset="0"/>
                <a:ea typeface="Tahoma" panose="020B0604030504040204" pitchFamily="34" charset="0"/>
                <a:cs typeface="Tahoma" panose="020B0604030504040204" pitchFamily="34" charset="0"/>
              </a:rPr>
              <a:t> Section 12 enumerates instances or conditions under which an inspector or controller may divulge information to the </a:t>
            </a:r>
            <a:r>
              <a:rPr lang="en-ZA" sz="1200" dirty="0" smtClean="0">
                <a:latin typeface="Tahoma" panose="020B0604030504040204" pitchFamily="34" charset="0"/>
                <a:ea typeface="Tahoma" panose="020B0604030504040204" pitchFamily="34" charset="0"/>
                <a:cs typeface="Tahoma" panose="020B0604030504040204" pitchFamily="34" charset="0"/>
              </a:rPr>
              <a:t>public including: </a:t>
            </a:r>
          </a:p>
          <a:p>
            <a:pPr algn="just"/>
            <a:endParaRPr lang="en-ZA" sz="1200" dirty="0">
              <a:latin typeface="Tahoma" panose="020B0604030504040204" pitchFamily="34" charset="0"/>
              <a:ea typeface="Tahoma" panose="020B0604030504040204" pitchFamily="34" charset="0"/>
              <a:cs typeface="Tahoma" panose="020B0604030504040204" pitchFamily="34" charset="0"/>
            </a:endParaRPr>
          </a:p>
          <a:p>
            <a:pPr algn="just"/>
            <a:r>
              <a:rPr lang="en-ZA" sz="1200" dirty="0">
                <a:latin typeface="Tahoma" panose="020B0604030504040204" pitchFamily="34" charset="0"/>
                <a:ea typeface="Tahoma" panose="020B0604030504040204" pitchFamily="34" charset="0"/>
                <a:cs typeface="Tahoma" panose="020B0604030504040204" pitchFamily="34" charset="0"/>
              </a:rPr>
              <a:t>the information is necessary for the effective implementation of the provisions of this law or related regulatory </a:t>
            </a:r>
            <a:r>
              <a:rPr lang="en-ZA" sz="1200" dirty="0" smtClean="0">
                <a:latin typeface="Tahoma" panose="020B0604030504040204" pitchFamily="34" charset="0"/>
                <a:ea typeface="Tahoma" panose="020B0604030504040204" pitchFamily="34" charset="0"/>
                <a:cs typeface="Tahoma" panose="020B0604030504040204" pitchFamily="34" charset="0"/>
              </a:rPr>
              <a:t>instruments-section 12(1</a:t>
            </a:r>
            <a:r>
              <a:rPr lang="en-ZA" sz="1200" dirty="0" smtClean="0">
                <a:latin typeface="Tahoma" panose="020B0604030504040204" pitchFamily="34" charset="0"/>
                <a:ea typeface="Tahoma" panose="020B0604030504040204" pitchFamily="34" charset="0"/>
                <a:cs typeface="Tahoma" panose="020B0604030504040204" pitchFamily="34" charset="0"/>
              </a:rPr>
              <a:t>).</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gn="just"/>
            <a:endParaRPr lang="en-ZA" sz="1200" dirty="0">
              <a:latin typeface="Tahoma" panose="020B0604030504040204" pitchFamily="34" charset="0"/>
              <a:ea typeface="Tahoma" panose="020B0604030504040204" pitchFamily="34" charset="0"/>
              <a:cs typeface="Tahoma" panose="020B0604030504040204" pitchFamily="34" charset="0"/>
            </a:endParaRPr>
          </a:p>
          <a:p>
            <a:pPr algn="just"/>
            <a:r>
              <a:rPr lang="en-ZA" sz="1200" dirty="0">
                <a:latin typeface="Tahoma" panose="020B0604030504040204" pitchFamily="34" charset="0"/>
                <a:ea typeface="Tahoma" panose="020B0604030504040204" pitchFamily="34" charset="0"/>
                <a:cs typeface="Tahoma" panose="020B0604030504040204" pitchFamily="34" charset="0"/>
              </a:rPr>
              <a:t>for the purpose of legal proceedings within the framework of the law and subsequent regulatory instruments where a competent court of law so </a:t>
            </a:r>
            <a:r>
              <a:rPr lang="en-ZA" sz="1200" dirty="0" smtClean="0">
                <a:latin typeface="Tahoma" panose="020B0604030504040204" pitchFamily="34" charset="0"/>
                <a:ea typeface="Tahoma" panose="020B0604030504040204" pitchFamily="34" charset="0"/>
                <a:cs typeface="Tahoma" panose="020B0604030504040204" pitchFamily="34" charset="0"/>
              </a:rPr>
              <a:t>rules- section 12(2</a:t>
            </a:r>
            <a:r>
              <a:rPr lang="en-ZA" sz="1200" dirty="0" smtClean="0">
                <a:latin typeface="Tahoma" panose="020B0604030504040204" pitchFamily="34" charset="0"/>
                <a:ea typeface="Tahoma" panose="020B0604030504040204" pitchFamily="34" charset="0"/>
                <a:cs typeface="Tahoma" panose="020B0604030504040204" pitchFamily="34" charset="0"/>
              </a:rPr>
              <a:t>).</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gn="just"/>
            <a:endParaRPr lang="en-ZA" sz="1200" dirty="0">
              <a:latin typeface="Tahoma" panose="020B0604030504040204" pitchFamily="34" charset="0"/>
              <a:ea typeface="Tahoma" panose="020B0604030504040204" pitchFamily="34" charset="0"/>
              <a:cs typeface="Tahoma" panose="020B0604030504040204" pitchFamily="34" charset="0"/>
            </a:endParaRPr>
          </a:p>
          <a:p>
            <a:pPr algn="just"/>
            <a:r>
              <a:rPr lang="en-ZA" sz="1200" dirty="0">
                <a:latin typeface="Tahoma" panose="020B0604030504040204" pitchFamily="34" charset="0"/>
                <a:ea typeface="Tahoma" panose="020B0604030504040204" pitchFamily="34" charset="0"/>
                <a:cs typeface="Tahoma" panose="020B0604030504040204" pitchFamily="34" charset="0"/>
              </a:rPr>
              <a:t>and where the inspector or controller is authorised by the competent national </a:t>
            </a:r>
            <a:r>
              <a:rPr lang="en-ZA" sz="1200" dirty="0" smtClean="0">
                <a:latin typeface="Tahoma" panose="020B0604030504040204" pitchFamily="34" charset="0"/>
                <a:ea typeface="Tahoma" panose="020B0604030504040204" pitchFamily="34" charset="0"/>
                <a:cs typeface="Tahoma" panose="020B0604030504040204" pitchFamily="34" charset="0"/>
              </a:rPr>
              <a:t>administration to do so- section 12(3</a:t>
            </a:r>
            <a:r>
              <a:rPr lang="en-ZA" sz="1200" dirty="0" smtClean="0">
                <a:latin typeface="Tahoma" panose="020B0604030504040204" pitchFamily="34" charset="0"/>
                <a:ea typeface="Tahoma" panose="020B0604030504040204" pitchFamily="34" charset="0"/>
                <a:cs typeface="Tahoma" panose="020B0604030504040204" pitchFamily="34" charset="0"/>
              </a:rPr>
              <a:t>).</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gn="just"/>
            <a:endParaRPr lang="en-ZA" sz="1200" dirty="0">
              <a:latin typeface="Tahoma" panose="020B0604030504040204" pitchFamily="34" charset="0"/>
              <a:ea typeface="Tahoma" panose="020B0604030504040204" pitchFamily="34" charset="0"/>
              <a:cs typeface="Tahoma" panose="020B0604030504040204" pitchFamily="34" charset="0"/>
            </a:endParaRPr>
          </a:p>
          <a:p>
            <a:pPr algn="just"/>
            <a:r>
              <a:rPr lang="en-ZA" sz="1200" dirty="0">
                <a:latin typeface="Tahoma" panose="020B0604030504040204" pitchFamily="34" charset="0"/>
                <a:ea typeface="Tahoma" panose="020B0604030504040204" pitchFamily="34" charset="0"/>
                <a:cs typeface="Tahoma" panose="020B0604030504040204" pitchFamily="34" charset="0"/>
              </a:rPr>
              <a:t>Yet, in terms of the law, people’s right to access to environmental information could even be subject to state security concerns, and could be limited by invoking these </a:t>
            </a:r>
            <a:r>
              <a:rPr lang="en-ZA" sz="1200" dirty="0" smtClean="0">
                <a:latin typeface="Tahoma" panose="020B0604030504040204" pitchFamily="34" charset="0"/>
                <a:ea typeface="Tahoma" panose="020B0604030504040204" pitchFamily="34" charset="0"/>
                <a:cs typeface="Tahoma" panose="020B0604030504040204" pitchFamily="34" charset="0"/>
              </a:rPr>
              <a:t>concerns and the law does not define what is meant by state security concern.</a:t>
            </a:r>
            <a:endParaRPr lang="en-ZA" sz="1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2585602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ZA" sz="1800" dirty="0">
                <a:latin typeface="Tahoma" panose="020B0604030504040204" pitchFamily="34" charset="0"/>
                <a:ea typeface="Tahoma" panose="020B0604030504040204" pitchFamily="34" charset="0"/>
                <a:cs typeface="Tahoma" panose="020B0604030504040204" pitchFamily="34" charset="0"/>
              </a:rPr>
              <a:t>V. Critical </a:t>
            </a:r>
            <a:r>
              <a:rPr lang="en-ZA" sz="1800" dirty="0" smtClean="0">
                <a:latin typeface="Tahoma" panose="020B0604030504040204" pitchFamily="34" charset="0"/>
                <a:ea typeface="Tahoma" panose="020B0604030504040204" pitchFamily="34" charset="0"/>
                <a:cs typeface="Tahoma" panose="020B0604030504040204" pitchFamily="34" charset="0"/>
              </a:rPr>
              <a:t>Appraisal </a:t>
            </a:r>
            <a:endParaRPr lang="en-ZA" sz="1800" dirty="0">
              <a:latin typeface="Tahoma" panose="020B0604030504040204" pitchFamily="34" charset="0"/>
              <a:ea typeface="Tahoma" panose="020B0604030504040204" pitchFamily="34" charset="0"/>
              <a:cs typeface="Tahoma" panose="020B0604030504040204" pitchFamily="34" charset="0"/>
            </a:endParaRPr>
          </a:p>
        </p:txBody>
      </p:sp>
      <p:sp>
        <p:nvSpPr>
          <p:cNvPr id="3" name="TextBox 2"/>
          <p:cNvSpPr txBox="1"/>
          <p:nvPr/>
        </p:nvSpPr>
        <p:spPr>
          <a:xfrm>
            <a:off x="838200" y="1571222"/>
            <a:ext cx="11036121" cy="5078313"/>
          </a:xfrm>
          <a:prstGeom prst="rect">
            <a:avLst/>
          </a:prstGeom>
          <a:noFill/>
        </p:spPr>
        <p:txBody>
          <a:bodyPr wrap="square" rtlCol="0">
            <a:spAutoFit/>
          </a:bodyPr>
          <a:lstStyle/>
          <a:p>
            <a:pPr marL="342900" indent="-342900" algn="just">
              <a:buFont typeface="+mj-lt"/>
              <a:buAutoNum type="arabicPeriod"/>
            </a:pPr>
            <a:r>
              <a:rPr lang="en-ZA" sz="1200" dirty="0">
                <a:latin typeface="Tahoma" panose="020B0604030504040204" pitchFamily="34" charset="0"/>
                <a:ea typeface="Tahoma" panose="020B0604030504040204" pitchFamily="34" charset="0"/>
                <a:cs typeface="Tahoma" panose="020B0604030504040204" pitchFamily="34" charset="0"/>
              </a:rPr>
              <a:t>The duty of the state to disclose information on request or mandatorily collect and disseminate </a:t>
            </a:r>
            <a:r>
              <a:rPr lang="en-ZA" sz="1200" dirty="0" smtClean="0">
                <a:latin typeface="Tahoma" panose="020B0604030504040204" pitchFamily="34" charset="0"/>
                <a:ea typeface="Tahoma" panose="020B0604030504040204" pitchFamily="34" charset="0"/>
                <a:cs typeface="Tahoma" panose="020B0604030504040204" pitchFamily="34" charset="0"/>
              </a:rPr>
              <a:t>information</a:t>
            </a:r>
          </a:p>
          <a:p>
            <a:pPr algn="just"/>
            <a:endParaRPr lang="en-ZA" sz="1200" dirty="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r>
              <a:rPr lang="en-ZA" sz="1200" dirty="0">
                <a:latin typeface="Tahoma" panose="020B0604030504040204" pitchFamily="34" charset="0"/>
                <a:ea typeface="Tahoma" panose="020B0604030504040204" pitchFamily="34" charset="0"/>
                <a:cs typeface="Tahoma" panose="020B0604030504040204" pitchFamily="34" charset="0"/>
              </a:rPr>
              <a:t>no obligation on the state and private bodies either to disclose information on request or mandatorily to collect and disseminate information to the </a:t>
            </a:r>
            <a:r>
              <a:rPr lang="en-ZA" sz="1200" dirty="0" smtClean="0">
                <a:latin typeface="Tahoma" panose="020B0604030504040204" pitchFamily="34" charset="0"/>
                <a:ea typeface="Tahoma" panose="020B0604030504040204" pitchFamily="34" charset="0"/>
                <a:cs typeface="Tahoma" panose="020B0604030504040204" pitchFamily="34" charset="0"/>
              </a:rPr>
              <a:t>public</a:t>
            </a:r>
          </a:p>
          <a:p>
            <a:pPr algn="just"/>
            <a:endParaRPr lang="en-ZA" sz="1200" dirty="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r>
              <a:rPr lang="en-ZA" sz="1200" dirty="0">
                <a:latin typeface="Tahoma" panose="020B0604030504040204" pitchFamily="34" charset="0"/>
                <a:ea typeface="Tahoma" panose="020B0604030504040204" pitchFamily="34" charset="0"/>
                <a:cs typeface="Tahoma" panose="020B0604030504040204" pitchFamily="34" charset="0"/>
              </a:rPr>
              <a:t>people do not always have access to information about development activities in the </a:t>
            </a:r>
            <a:r>
              <a:rPr lang="en-ZA" sz="1200" dirty="0" smtClean="0">
                <a:latin typeface="Tahoma" panose="020B0604030504040204" pitchFamily="34" charset="0"/>
                <a:ea typeface="Tahoma" panose="020B0604030504040204" pitchFamily="34" charset="0"/>
                <a:cs typeface="Tahoma" panose="020B0604030504040204" pitchFamily="34" charset="0"/>
              </a:rPr>
              <a:t>country.</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endParaRPr lang="en-ZA" sz="1200" dirty="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r>
              <a:rPr lang="en-ZA" sz="1200" dirty="0">
                <a:latin typeface="Tahoma" panose="020B0604030504040204" pitchFamily="34" charset="0"/>
                <a:ea typeface="Tahoma" panose="020B0604030504040204" pitchFamily="34" charset="0"/>
                <a:cs typeface="Tahoma" panose="020B0604030504040204" pitchFamily="34" charset="0"/>
              </a:rPr>
              <a:t>unclear what category of information may be disclosed to the public and whether the public could rely confidently on section 7(2) to assert its right to gain access to environmental information from both public and private </a:t>
            </a:r>
            <a:r>
              <a:rPr lang="en-ZA" sz="1200" dirty="0" smtClean="0">
                <a:latin typeface="Tahoma" panose="020B0604030504040204" pitchFamily="34" charset="0"/>
                <a:ea typeface="Tahoma" panose="020B0604030504040204" pitchFamily="34" charset="0"/>
                <a:cs typeface="Tahoma" panose="020B0604030504040204" pitchFamily="34" charset="0"/>
              </a:rPr>
              <a:t>bodies.</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endParaRPr lang="en-ZA" sz="1200" dirty="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r>
              <a:rPr lang="en-ZA" sz="1200" dirty="0">
                <a:latin typeface="Tahoma" panose="020B0604030504040204" pitchFamily="34" charset="0"/>
                <a:ea typeface="Tahoma" panose="020B0604030504040204" pitchFamily="34" charset="0"/>
                <a:cs typeface="Tahoma" panose="020B0604030504040204" pitchFamily="34" charset="0"/>
              </a:rPr>
              <a:t>one would have expected at a bare minimum that section 7(2) would have provided clearly defined conditions and procedures such as those that inter alia oblige the state and private bodies to disclose information on request, or mandatorily to collect and disseminate this information to the public as required by the international good practice discussed above</a:t>
            </a:r>
            <a:r>
              <a:rPr lang="en-ZA" sz="1200" dirty="0" smtClean="0">
                <a:latin typeface="Tahoma" panose="020B0604030504040204" pitchFamily="34" charset="0"/>
                <a:ea typeface="Tahoma" panose="020B0604030504040204" pitchFamily="34" charset="0"/>
                <a:cs typeface="Tahoma" panose="020B0604030504040204" pitchFamily="34" charset="0"/>
              </a:rPr>
              <a:t>.</a:t>
            </a:r>
          </a:p>
          <a:p>
            <a:pPr marL="171450" indent="-171450" algn="just">
              <a:buFont typeface="Arial" panose="020B0604020202020204" pitchFamily="34" charset="0"/>
              <a:buChar char="•"/>
            </a:pPr>
            <a:endParaRPr lang="en-ZA" sz="1200" dirty="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r>
              <a:rPr lang="en-ZA" sz="1200" dirty="0">
                <a:latin typeface="Tahoma" panose="020B0604030504040204" pitchFamily="34" charset="0"/>
                <a:ea typeface="Tahoma" panose="020B0604030504040204" pitchFamily="34" charset="0"/>
                <a:cs typeface="Tahoma" panose="020B0604030504040204" pitchFamily="34" charset="0"/>
              </a:rPr>
              <a:t>The existence of established rules, conditions, procedures and mechanisms would provide the basis for enabling the making claims for access to information. </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endParaRPr lang="en-ZA" sz="1200" dirty="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r>
              <a:rPr lang="en-ZA" sz="1200" dirty="0" smtClean="0">
                <a:latin typeface="Tahoma" panose="020B0604030504040204" pitchFamily="34" charset="0"/>
                <a:ea typeface="Tahoma" panose="020B0604030504040204" pitchFamily="34" charset="0"/>
                <a:cs typeface="Tahoma" panose="020B0604030504040204" pitchFamily="34" charset="0"/>
              </a:rPr>
              <a:t>Instead </a:t>
            </a:r>
            <a:r>
              <a:rPr lang="en-ZA" sz="1200" dirty="0">
                <a:latin typeface="Tahoma" panose="020B0604030504040204" pitchFamily="34" charset="0"/>
                <a:ea typeface="Tahoma" panose="020B0604030504040204" pitchFamily="34" charset="0"/>
                <a:cs typeface="Tahoma" panose="020B0604030504040204" pitchFamily="34" charset="0"/>
              </a:rPr>
              <a:t>of making such claims possible, section 7(2) has postponed the provision of these conditions and procedures and made them subject to a presidential decree which to date has not been </a:t>
            </a:r>
            <a:r>
              <a:rPr lang="en-ZA" sz="1200" dirty="0" smtClean="0">
                <a:latin typeface="Tahoma" panose="020B0604030504040204" pitchFamily="34" charset="0"/>
                <a:ea typeface="Tahoma" panose="020B0604030504040204" pitchFamily="34" charset="0"/>
                <a:cs typeface="Tahoma" panose="020B0604030504040204" pitchFamily="34" charset="0"/>
              </a:rPr>
              <a:t>promulgated.</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endParaRPr lang="en-ZA" sz="1200" dirty="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r>
              <a:rPr lang="en-ZA" sz="1200" dirty="0">
                <a:latin typeface="Tahoma" panose="020B0604030504040204" pitchFamily="34" charset="0"/>
                <a:ea typeface="Tahoma" panose="020B0604030504040204" pitchFamily="34" charset="0"/>
                <a:cs typeface="Tahoma" panose="020B0604030504040204" pitchFamily="34" charset="0"/>
              </a:rPr>
              <a:t>It has been argued that if people are not informed of relevant information about potential development-related activities and the effects that may ensue from them, they could arguably challenge the lack of information as an infringement of their </a:t>
            </a:r>
            <a:r>
              <a:rPr lang="en-ZA" sz="1200" dirty="0" smtClean="0">
                <a:latin typeface="Tahoma" panose="020B0604030504040204" pitchFamily="34" charset="0"/>
                <a:ea typeface="Tahoma" panose="020B0604030504040204" pitchFamily="34" charset="0"/>
                <a:cs typeface="Tahoma" panose="020B0604030504040204" pitchFamily="34" charset="0"/>
              </a:rPr>
              <a:t>right- Kidd M </a:t>
            </a:r>
            <a:r>
              <a:rPr lang="en-ZA" sz="1200" i="1" dirty="0" smtClean="0">
                <a:latin typeface="Tahoma" panose="020B0604030504040204" pitchFamily="34" charset="0"/>
                <a:ea typeface="Tahoma" panose="020B0604030504040204" pitchFamily="34" charset="0"/>
                <a:cs typeface="Tahoma" panose="020B0604030504040204" pitchFamily="34" charset="0"/>
              </a:rPr>
              <a:t>Environmental law</a:t>
            </a:r>
            <a:r>
              <a:rPr lang="en-ZA" sz="1200" dirty="0" smtClean="0">
                <a:latin typeface="Tahoma" panose="020B0604030504040204" pitchFamily="34" charset="0"/>
                <a:ea typeface="Tahoma" panose="020B0604030504040204" pitchFamily="34" charset="0"/>
                <a:cs typeface="Tahoma" panose="020B0604030504040204" pitchFamily="34" charset="0"/>
              </a:rPr>
              <a:t>, </a:t>
            </a:r>
            <a:r>
              <a:rPr lang="en-ZA" sz="1200" dirty="0" smtClean="0">
                <a:latin typeface="Tahoma" panose="020B0604030504040204" pitchFamily="34" charset="0"/>
                <a:ea typeface="Tahoma" panose="020B0604030504040204" pitchFamily="34" charset="0"/>
                <a:cs typeface="Tahoma" panose="020B0604030504040204" pitchFamily="34" charset="0"/>
              </a:rPr>
              <a:t>p. </a:t>
            </a:r>
            <a:r>
              <a:rPr lang="en-ZA" sz="1200" dirty="0" smtClean="0">
                <a:latin typeface="Tahoma" panose="020B0604030504040204" pitchFamily="34" charset="0"/>
                <a:ea typeface="Tahoma" panose="020B0604030504040204" pitchFamily="34" charset="0"/>
                <a:cs typeface="Tahoma" panose="020B0604030504040204" pitchFamily="34" charset="0"/>
              </a:rPr>
              <a:t>305</a:t>
            </a:r>
          </a:p>
          <a:p>
            <a:pPr marL="171450" indent="-171450" algn="just">
              <a:buFont typeface="Arial" panose="020B0604020202020204" pitchFamily="34" charset="0"/>
              <a:buChar char="•"/>
            </a:pPr>
            <a:endParaRPr lang="en-ZA" sz="1200" dirty="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r>
              <a:rPr lang="en-ZA" sz="1200" dirty="0">
                <a:latin typeface="Tahoma" panose="020B0604030504040204" pitchFamily="34" charset="0"/>
                <a:ea typeface="Tahoma" panose="020B0604030504040204" pitchFamily="34" charset="0"/>
                <a:cs typeface="Tahoma" panose="020B0604030504040204" pitchFamily="34" charset="0"/>
              </a:rPr>
              <a:t>Yet challenging an infringement of the right to access to information could require more than just the mere claim that one has a right to access to information, unless there are conditions and procedures to govern the granting of access to information</a:t>
            </a:r>
            <a:r>
              <a:rPr lang="en-ZA" sz="1200" dirty="0" smtClean="0">
                <a:latin typeface="Tahoma" panose="020B0604030504040204" pitchFamily="34" charset="0"/>
                <a:ea typeface="Tahoma" panose="020B0604030504040204" pitchFamily="34" charset="0"/>
                <a:cs typeface="Tahoma" panose="020B0604030504040204" pitchFamily="34" charset="0"/>
              </a:rPr>
              <a:t>.</a:t>
            </a:r>
          </a:p>
          <a:p>
            <a:pPr marL="171450" indent="-171450" algn="just">
              <a:buFont typeface="Arial" panose="020B0604020202020204" pitchFamily="34" charset="0"/>
              <a:buChar char="•"/>
            </a:pPr>
            <a:endParaRPr lang="en-ZA" sz="1200" dirty="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r>
              <a:rPr lang="en-ZA" sz="1200" dirty="0" smtClean="0">
                <a:latin typeface="Tahoma" panose="020B0604030504040204" pitchFamily="34" charset="0"/>
                <a:ea typeface="Tahoma" panose="020B0604030504040204" pitchFamily="34" charset="0"/>
                <a:cs typeface="Tahoma" panose="020B0604030504040204" pitchFamily="34" charset="0"/>
              </a:rPr>
              <a:t>Under article 6 of Law No 96/12,  the </a:t>
            </a:r>
            <a:r>
              <a:rPr lang="en-ZA" sz="1200" dirty="0">
                <a:latin typeface="Tahoma" panose="020B0604030504040204" pitchFamily="34" charset="0"/>
                <a:ea typeface="Tahoma" panose="020B0604030504040204" pitchFamily="34" charset="0"/>
                <a:cs typeface="Tahoma" panose="020B0604030504040204" pitchFamily="34" charset="0"/>
              </a:rPr>
              <a:t>public also has a duty to protect the environment hat the concerned public, including NGOs and civil society organisations, should be allowed to effectively play their </a:t>
            </a:r>
            <a:r>
              <a:rPr lang="en-ZA" sz="1200" dirty="0" smtClean="0">
                <a:latin typeface="Tahoma" panose="020B0604030504040204" pitchFamily="34" charset="0"/>
                <a:ea typeface="Tahoma" panose="020B0604030504040204" pitchFamily="34" charset="0"/>
                <a:cs typeface="Tahoma" panose="020B0604030504040204" pitchFamily="34" charset="0"/>
              </a:rPr>
              <a:t>role.</a:t>
            </a:r>
            <a:endParaRPr lang="en-ZA" sz="1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4234107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63651" y="1738648"/>
            <a:ext cx="6117464" cy="3970318"/>
          </a:xfrm>
          <a:prstGeom prst="rect">
            <a:avLst/>
          </a:prstGeom>
          <a:noFill/>
        </p:spPr>
        <p:txBody>
          <a:bodyPr wrap="square" rtlCol="0">
            <a:spAutoFit/>
          </a:bodyPr>
          <a:lstStyle/>
          <a:p>
            <a:pPr algn="just">
              <a:lnSpc>
                <a:spcPct val="150000"/>
              </a:lnSpc>
            </a:pPr>
            <a:r>
              <a:rPr lang="en-ZA" sz="1200" dirty="0" smtClean="0">
                <a:latin typeface="Tahoma" panose="020B0604030504040204" pitchFamily="34" charset="0"/>
                <a:ea typeface="Tahoma" panose="020B0604030504040204" pitchFamily="34" charset="0"/>
                <a:cs typeface="Tahoma" panose="020B0604030504040204" pitchFamily="34" charset="0"/>
              </a:rPr>
              <a:t>Since the </a:t>
            </a:r>
            <a:r>
              <a:rPr lang="en-ZA" sz="1200" dirty="0">
                <a:latin typeface="Tahoma" panose="020B0604030504040204" pitchFamily="34" charset="0"/>
                <a:ea typeface="Tahoma" panose="020B0604030504040204" pitchFamily="34" charset="0"/>
                <a:cs typeface="Tahoma" panose="020B0604030504040204" pitchFamily="34" charset="0"/>
              </a:rPr>
              <a:t>effective exercise of the right to access to information could be dependent on conditions and procedures of access, the conspicuous absence of these conditions and procedures is indicative of the fact that gaining access to general information and environmental information in particular in Cameroon will remain a serious challenge until such time as the supposed decree meant to provide for these conditions and procedures is </a:t>
            </a:r>
            <a:r>
              <a:rPr lang="en-ZA" sz="1200" dirty="0" smtClean="0">
                <a:latin typeface="Tahoma" panose="020B0604030504040204" pitchFamily="34" charset="0"/>
                <a:ea typeface="Tahoma" panose="020B0604030504040204" pitchFamily="34" charset="0"/>
                <a:cs typeface="Tahoma" panose="020B0604030504040204" pitchFamily="34" charset="0"/>
              </a:rPr>
              <a:t>promulgated.</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endParaRPr lang="en-ZA" sz="1200" dirty="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ZA" sz="1200" dirty="0">
                <a:latin typeface="Tahoma" panose="020B0604030504040204" pitchFamily="34" charset="0"/>
                <a:ea typeface="Tahoma" panose="020B0604030504040204" pitchFamily="34" charset="0"/>
                <a:cs typeface="Tahoma" panose="020B0604030504040204" pitchFamily="34" charset="0"/>
              </a:rPr>
              <a:t>It </a:t>
            </a:r>
            <a:r>
              <a:rPr lang="en-ZA" sz="1200" dirty="0" smtClean="0">
                <a:latin typeface="Tahoma" panose="020B0604030504040204" pitchFamily="34" charset="0"/>
                <a:ea typeface="Tahoma" panose="020B0604030504040204" pitchFamily="34" charset="0"/>
                <a:cs typeface="Tahoma" panose="020B0604030504040204" pitchFamily="34" charset="0"/>
              </a:rPr>
              <a:t>would have been better had </a:t>
            </a:r>
            <a:r>
              <a:rPr lang="en-ZA" sz="1200" dirty="0">
                <a:latin typeface="Tahoma" panose="020B0604030504040204" pitchFamily="34" charset="0"/>
                <a:ea typeface="Tahoma" panose="020B0604030504040204" pitchFamily="34" charset="0"/>
                <a:cs typeface="Tahoma" panose="020B0604030504040204" pitchFamily="34" charset="0"/>
              </a:rPr>
              <a:t>the Cameroonian legislature to </a:t>
            </a:r>
            <a:r>
              <a:rPr lang="en-ZA" sz="1200" dirty="0" smtClean="0">
                <a:latin typeface="Tahoma" panose="020B0604030504040204" pitchFamily="34" charset="0"/>
                <a:ea typeface="Tahoma" panose="020B0604030504040204" pitchFamily="34" charset="0"/>
                <a:cs typeface="Tahoma" panose="020B0604030504040204" pitchFamily="34" charset="0"/>
              </a:rPr>
              <a:t>adopted </a:t>
            </a:r>
            <a:r>
              <a:rPr lang="en-ZA" sz="1200" dirty="0">
                <a:latin typeface="Tahoma" panose="020B0604030504040204" pitchFamily="34" charset="0"/>
                <a:ea typeface="Tahoma" panose="020B0604030504040204" pitchFamily="34" charset="0"/>
                <a:cs typeface="Tahoma" panose="020B0604030504040204" pitchFamily="34" charset="0"/>
              </a:rPr>
              <a:t>and </a:t>
            </a:r>
            <a:r>
              <a:rPr lang="en-ZA" sz="1200" dirty="0" smtClean="0">
                <a:latin typeface="Tahoma" panose="020B0604030504040204" pitchFamily="34" charset="0"/>
                <a:ea typeface="Tahoma" panose="020B0604030504040204" pitchFamily="34" charset="0"/>
                <a:cs typeface="Tahoma" panose="020B0604030504040204" pitchFamily="34" charset="0"/>
              </a:rPr>
              <a:t>implemented </a:t>
            </a:r>
            <a:r>
              <a:rPr lang="en-ZA" sz="1200" dirty="0">
                <a:latin typeface="Tahoma" panose="020B0604030504040204" pitchFamily="34" charset="0"/>
                <a:ea typeface="Tahoma" panose="020B0604030504040204" pitchFamily="34" charset="0"/>
                <a:cs typeface="Tahoma" panose="020B0604030504040204" pitchFamily="34" charset="0"/>
              </a:rPr>
              <a:t>the passive and active right to access to environmental information approach common in the international good practice. This would require that the envisaged conditions and procedures of access to environmental information in section 7(2) of Law No 96/12 bestow a duty and responsibility on the state and private bodies to disclose information on request and also to mandatorily collect and disseminate information without the public’s requesting for </a:t>
            </a:r>
            <a:r>
              <a:rPr lang="en-ZA" sz="1200" dirty="0" smtClean="0">
                <a:latin typeface="Tahoma" panose="020B0604030504040204" pitchFamily="34" charset="0"/>
                <a:ea typeface="Tahoma" panose="020B0604030504040204" pitchFamily="34" charset="0"/>
                <a:cs typeface="Tahoma" panose="020B0604030504040204" pitchFamily="34" charset="0"/>
              </a:rPr>
              <a:t>it.</a:t>
            </a:r>
            <a:endParaRPr lang="en-ZA" sz="1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84996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2800" dirty="0">
                <a:latin typeface="Tahoma" panose="020B0604030504040204" pitchFamily="34" charset="0"/>
                <a:ea typeface="Tahoma" panose="020B0604030504040204" pitchFamily="34" charset="0"/>
                <a:cs typeface="Tahoma" panose="020B0604030504040204" pitchFamily="34" charset="0"/>
              </a:rPr>
              <a:t>O</a:t>
            </a:r>
            <a:r>
              <a:rPr lang="en-ZA" sz="2800" dirty="0" smtClean="0">
                <a:latin typeface="Tahoma" panose="020B0604030504040204" pitchFamily="34" charset="0"/>
                <a:ea typeface="Tahoma" panose="020B0604030504040204" pitchFamily="34" charset="0"/>
                <a:cs typeface="Tahoma" panose="020B0604030504040204" pitchFamily="34" charset="0"/>
              </a:rPr>
              <a:t>utline</a:t>
            </a:r>
            <a:endParaRPr lang="en-ZA"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lstStyle/>
          <a:p>
            <a:r>
              <a:rPr lang="en-ZA" dirty="0" smtClean="0"/>
              <a:t>Introduction.</a:t>
            </a:r>
            <a:endParaRPr lang="en-ZA" dirty="0" smtClean="0"/>
          </a:p>
          <a:p>
            <a:r>
              <a:rPr lang="en-ZA" dirty="0" smtClean="0"/>
              <a:t>Problematising the right to access to information in </a:t>
            </a:r>
            <a:r>
              <a:rPr lang="en-ZA" dirty="0" smtClean="0"/>
              <a:t>Cameroon.</a:t>
            </a:r>
            <a:endParaRPr lang="en-ZA" dirty="0" smtClean="0"/>
          </a:p>
          <a:p>
            <a:r>
              <a:rPr lang="en-ZA" dirty="0" smtClean="0"/>
              <a:t>International good practice on access to environmental </a:t>
            </a:r>
            <a:r>
              <a:rPr lang="en-ZA" dirty="0" smtClean="0"/>
              <a:t>information.</a:t>
            </a:r>
            <a:endParaRPr lang="en-ZA" dirty="0" smtClean="0"/>
          </a:p>
          <a:p>
            <a:r>
              <a:rPr lang="en-ZA" dirty="0" smtClean="0"/>
              <a:t>The legal framework on access to environmental information in </a:t>
            </a:r>
            <a:r>
              <a:rPr lang="en-ZA" dirty="0" smtClean="0"/>
              <a:t>Cameroon.</a:t>
            </a:r>
            <a:endParaRPr lang="en-ZA" dirty="0" smtClean="0"/>
          </a:p>
          <a:p>
            <a:r>
              <a:rPr lang="en-ZA" dirty="0" smtClean="0"/>
              <a:t>Critical </a:t>
            </a:r>
            <a:r>
              <a:rPr lang="en-ZA" dirty="0" smtClean="0"/>
              <a:t>appraisal. </a:t>
            </a:r>
            <a:endParaRPr lang="en-ZA" dirty="0" smtClean="0"/>
          </a:p>
          <a:p>
            <a:r>
              <a:rPr lang="en-ZA" dirty="0" smtClean="0"/>
              <a:t>Conclusion </a:t>
            </a:r>
            <a:r>
              <a:rPr lang="en-ZA" smtClean="0"/>
              <a:t>and </a:t>
            </a:r>
            <a:r>
              <a:rPr lang="en-ZA" smtClean="0"/>
              <a:t>recommendations.</a:t>
            </a:r>
            <a:endParaRPr lang="en-ZA" dirty="0" smtClean="0"/>
          </a:p>
          <a:p>
            <a:endParaRPr lang="en-ZA" dirty="0"/>
          </a:p>
        </p:txBody>
      </p:sp>
    </p:spTree>
    <p:extLst>
      <p:ext uri="{BB962C8B-B14F-4D97-AF65-F5344CB8AC3E}">
        <p14:creationId xmlns:p14="http://schemas.microsoft.com/office/powerpoint/2010/main" val="23650686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96980" y="450761"/>
            <a:ext cx="9298547" cy="5909310"/>
          </a:xfrm>
          <a:prstGeom prst="rect">
            <a:avLst/>
          </a:prstGeom>
          <a:noFill/>
        </p:spPr>
        <p:txBody>
          <a:bodyPr wrap="square" rtlCol="0">
            <a:spAutoFit/>
          </a:bodyPr>
          <a:lstStyle/>
          <a:p>
            <a:pPr algn="just">
              <a:lnSpc>
                <a:spcPct val="150000"/>
              </a:lnSpc>
            </a:pPr>
            <a:r>
              <a:rPr lang="en-ZA" sz="1200" dirty="0">
                <a:latin typeface="Tahoma" panose="020B0604030504040204" pitchFamily="34" charset="0"/>
                <a:ea typeface="Tahoma" panose="020B0604030504040204" pitchFamily="34" charset="0"/>
                <a:cs typeface="Tahoma" panose="020B0604030504040204" pitchFamily="34" charset="0"/>
              </a:rPr>
              <a:t>2. Disclosure of information on the state of the environment and on proposed and existing development </a:t>
            </a:r>
            <a:r>
              <a:rPr lang="en-ZA" sz="1200" dirty="0" smtClean="0">
                <a:latin typeface="Tahoma" panose="020B0604030504040204" pitchFamily="34" charset="0"/>
                <a:ea typeface="Tahoma" panose="020B0604030504040204" pitchFamily="34" charset="0"/>
                <a:cs typeface="Tahoma" panose="020B0604030504040204" pitchFamily="34" charset="0"/>
              </a:rPr>
              <a:t>activities</a:t>
            </a:r>
          </a:p>
          <a:p>
            <a:pPr algn="just">
              <a:lnSpc>
                <a:spcPct val="150000"/>
              </a:lnSpc>
            </a:pPr>
            <a:endParaRPr lang="en-ZA" sz="1200" dirty="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Arial" panose="020B0604020202020204" pitchFamily="34" charset="0"/>
              <a:buChar char="•"/>
            </a:pPr>
            <a:r>
              <a:rPr lang="en-ZA" sz="1200" dirty="0">
                <a:latin typeface="Tahoma" panose="020B0604030504040204" pitchFamily="34" charset="0"/>
                <a:ea typeface="Tahoma" panose="020B0604030504040204" pitchFamily="34" charset="0"/>
                <a:cs typeface="Tahoma" panose="020B0604030504040204" pitchFamily="34" charset="0"/>
              </a:rPr>
              <a:t>Perhaps the absence of public access to information on the state of the environment is due to the lack of a definition of the term environmental information in the Cameroonian legal </a:t>
            </a:r>
            <a:r>
              <a:rPr lang="en-ZA" sz="1200" dirty="0" smtClean="0">
                <a:latin typeface="Tahoma" panose="020B0604030504040204" pitchFamily="34" charset="0"/>
                <a:ea typeface="Tahoma" panose="020B0604030504040204" pitchFamily="34" charset="0"/>
                <a:cs typeface="Tahoma" panose="020B0604030504040204" pitchFamily="34" charset="0"/>
              </a:rPr>
              <a:t>framework.</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Arial" panose="020B0604020202020204" pitchFamily="34" charset="0"/>
              <a:buChar char="•"/>
            </a:pPr>
            <a:r>
              <a:rPr lang="en-ZA" sz="1200" dirty="0" smtClean="0">
                <a:latin typeface="Tahoma" panose="020B0604030504040204" pitchFamily="34" charset="0"/>
                <a:ea typeface="Tahoma" panose="020B0604030504040204" pitchFamily="34" charset="0"/>
                <a:cs typeface="Tahoma" panose="020B0604030504040204" pitchFamily="34" charset="0"/>
              </a:rPr>
              <a:t>Taking into account </a:t>
            </a:r>
            <a:r>
              <a:rPr lang="en-ZA" sz="1200" dirty="0">
                <a:latin typeface="Tahoma" panose="020B0604030504040204" pitchFamily="34" charset="0"/>
                <a:ea typeface="Tahoma" panose="020B0604030504040204" pitchFamily="34" charset="0"/>
                <a:cs typeface="Tahoma" panose="020B0604030504040204" pitchFamily="34" charset="0"/>
              </a:rPr>
              <a:t>the broad definition of environment in section 4(k) of Law No </a:t>
            </a:r>
            <a:r>
              <a:rPr lang="en-ZA" sz="1200" dirty="0" smtClean="0">
                <a:latin typeface="Tahoma" panose="020B0604030504040204" pitchFamily="34" charset="0"/>
                <a:ea typeface="Tahoma" panose="020B0604030504040204" pitchFamily="34" charset="0"/>
                <a:cs typeface="Tahoma" panose="020B0604030504040204" pitchFamily="34" charset="0"/>
              </a:rPr>
              <a:t>96/12, one would </a:t>
            </a:r>
            <a:r>
              <a:rPr lang="en-ZA" sz="1200" dirty="0">
                <a:latin typeface="Tahoma" panose="020B0604030504040204" pitchFamily="34" charset="0"/>
                <a:ea typeface="Tahoma" panose="020B0604030504040204" pitchFamily="34" charset="0"/>
                <a:cs typeface="Tahoma" panose="020B0604030504040204" pitchFamily="34" charset="0"/>
              </a:rPr>
              <a:t>have expected the law provided a definition of environmental information, as is the case in the instances of the formulation of international good practice referred to </a:t>
            </a:r>
            <a:r>
              <a:rPr lang="en-ZA" sz="1200" dirty="0" smtClean="0">
                <a:latin typeface="Tahoma" panose="020B0604030504040204" pitchFamily="34" charset="0"/>
                <a:ea typeface="Tahoma" panose="020B0604030504040204" pitchFamily="34" charset="0"/>
                <a:cs typeface="Tahoma" panose="020B0604030504040204" pitchFamily="34" charset="0"/>
              </a:rPr>
              <a:t>above, but this is not the case.</a:t>
            </a:r>
          </a:p>
          <a:p>
            <a:pPr marL="171450" indent="-171450" algn="just">
              <a:lnSpc>
                <a:spcPct val="150000"/>
              </a:lnSpc>
              <a:buFont typeface="Arial" panose="020B0604020202020204" pitchFamily="34" charset="0"/>
              <a:buChar char="•"/>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Arial" panose="020B0604020202020204" pitchFamily="34" charset="0"/>
              <a:buChar char="•"/>
            </a:pPr>
            <a:r>
              <a:rPr lang="en-ZA" sz="1200" dirty="0">
                <a:latin typeface="Tahoma" panose="020B0604030504040204" pitchFamily="34" charset="0"/>
                <a:ea typeface="Tahoma" panose="020B0604030504040204" pitchFamily="34" charset="0"/>
                <a:cs typeface="Tahoma" panose="020B0604030504040204" pitchFamily="34" charset="0"/>
              </a:rPr>
              <a:t>a definition of the term “environmental information” could serve as a catalyst to enable the concerned public to seek and receive particular environmental information that is important to enable them to assert their right to protect their </a:t>
            </a:r>
            <a:r>
              <a:rPr lang="en-ZA" sz="1200" dirty="0" smtClean="0">
                <a:latin typeface="Tahoma" panose="020B0604030504040204" pitchFamily="34" charset="0"/>
                <a:ea typeface="Tahoma" panose="020B0604030504040204" pitchFamily="34" charset="0"/>
                <a:cs typeface="Tahoma" panose="020B0604030504040204" pitchFamily="34" charset="0"/>
              </a:rPr>
              <a:t>environmental.</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Arial" panose="020B0604020202020204" pitchFamily="34" charset="0"/>
              <a:buChar char="•"/>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Arial" panose="020B0604020202020204" pitchFamily="34" charset="0"/>
              <a:buChar char="•"/>
            </a:pPr>
            <a:r>
              <a:rPr lang="en-ZA" sz="1200" dirty="0" smtClean="0">
                <a:latin typeface="Tahoma" panose="020B0604030504040204" pitchFamily="34" charset="0"/>
                <a:ea typeface="Tahoma" panose="020B0604030504040204" pitchFamily="34" charset="0"/>
                <a:cs typeface="Tahoma" panose="020B0604030504040204" pitchFamily="34" charset="0"/>
              </a:rPr>
              <a:t>Given </a:t>
            </a:r>
            <a:r>
              <a:rPr lang="en-ZA" sz="1200" dirty="0">
                <a:latin typeface="Tahoma" panose="020B0604030504040204" pitchFamily="34" charset="0"/>
                <a:ea typeface="Tahoma" panose="020B0604030504040204" pitchFamily="34" charset="0"/>
                <a:cs typeface="Tahoma" panose="020B0604030504040204" pitchFamily="34" charset="0"/>
              </a:rPr>
              <a:t>this absence, it is very difficult at present to determine for example what the content of the disclosed information w</a:t>
            </a:r>
            <a:r>
              <a:rPr lang="en-ZA" sz="1200" dirty="0" smtClean="0">
                <a:latin typeface="Tahoma" panose="020B0604030504040204" pitchFamily="34" charset="0"/>
                <a:ea typeface="Tahoma" panose="020B0604030504040204" pitchFamily="34" charset="0"/>
                <a:cs typeface="Tahoma" panose="020B0604030504040204" pitchFamily="34" charset="0"/>
              </a:rPr>
              <a:t>ould be.</a:t>
            </a:r>
          </a:p>
          <a:p>
            <a:pPr marL="171450" indent="-171450" algn="just">
              <a:lnSpc>
                <a:spcPct val="150000"/>
              </a:lnSpc>
              <a:buFont typeface="Arial" panose="020B0604020202020204" pitchFamily="34" charset="0"/>
              <a:buChar char="•"/>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Arial" panose="020B0604020202020204" pitchFamily="34" charset="0"/>
              <a:buChar char="•"/>
            </a:pPr>
            <a:r>
              <a:rPr lang="en-ZA" sz="1200" dirty="0" smtClean="0">
                <a:latin typeface="Tahoma" panose="020B0604030504040204" pitchFamily="34" charset="0"/>
                <a:ea typeface="Tahoma" panose="020B0604030504040204" pitchFamily="34" charset="0"/>
                <a:cs typeface="Tahoma" panose="020B0604030504040204" pitchFamily="34" charset="0"/>
              </a:rPr>
              <a:t>It is unclear whether its </a:t>
            </a:r>
            <a:r>
              <a:rPr lang="en-ZA" sz="1200" dirty="0">
                <a:latin typeface="Tahoma" panose="020B0604030504040204" pitchFamily="34" charset="0"/>
                <a:ea typeface="Tahoma" panose="020B0604030504040204" pitchFamily="34" charset="0"/>
                <a:cs typeface="Tahoma" panose="020B0604030504040204" pitchFamily="34" charset="0"/>
              </a:rPr>
              <a:t>suffice to simply inform the public about the imminence of a particular project, or should all the technical details relating to the project and especially the possible impacts be revealed? </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Arial" panose="020B0604020202020204" pitchFamily="34" charset="0"/>
              <a:buChar char="•"/>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Arial" panose="020B0604020202020204" pitchFamily="34" charset="0"/>
              <a:buChar char="•"/>
            </a:pPr>
            <a:r>
              <a:rPr lang="en-ZA" sz="1200" dirty="0" smtClean="0">
                <a:latin typeface="Tahoma" panose="020B0604030504040204" pitchFamily="34" charset="0"/>
                <a:ea typeface="Tahoma" panose="020B0604030504040204" pitchFamily="34" charset="0"/>
                <a:cs typeface="Tahoma" panose="020B0604030504040204" pitchFamily="34" charset="0"/>
              </a:rPr>
              <a:t>Actions </a:t>
            </a:r>
            <a:r>
              <a:rPr lang="en-ZA" sz="1200" dirty="0">
                <a:latin typeface="Tahoma" panose="020B0604030504040204" pitchFamily="34" charset="0"/>
                <a:ea typeface="Tahoma" panose="020B0604030504040204" pitchFamily="34" charset="0"/>
                <a:cs typeface="Tahoma" panose="020B0604030504040204" pitchFamily="34" charset="0"/>
              </a:rPr>
              <a:t>to prevent or mitigate environmental harm relies heavily on having knowledge of the relevant environmental </a:t>
            </a:r>
            <a:r>
              <a:rPr lang="en-ZA" sz="1200" dirty="0" smtClean="0">
                <a:latin typeface="Tahoma" panose="020B0604030504040204" pitchFamily="34" charset="0"/>
                <a:ea typeface="Tahoma" panose="020B0604030504040204" pitchFamily="34" charset="0"/>
                <a:cs typeface="Tahoma" panose="020B0604030504040204" pitchFamily="34" charset="0"/>
              </a:rPr>
              <a:t>conditions- P SAND The right to know: Environmental information disclosure by government and industry, </a:t>
            </a:r>
            <a:r>
              <a:rPr lang="en-ZA" sz="1200" dirty="0" smtClean="0">
                <a:latin typeface="Tahoma" panose="020B0604030504040204" pitchFamily="34" charset="0"/>
                <a:ea typeface="Tahoma" panose="020B0604030504040204" pitchFamily="34" charset="0"/>
                <a:cs typeface="Tahoma" panose="020B0604030504040204" pitchFamily="34" charset="0"/>
              </a:rPr>
              <a:t>p. </a:t>
            </a:r>
            <a:r>
              <a:rPr lang="en-ZA" sz="1200" dirty="0" smtClean="0">
                <a:latin typeface="Tahoma" panose="020B0604030504040204" pitchFamily="34" charset="0"/>
                <a:ea typeface="Tahoma" panose="020B0604030504040204" pitchFamily="34" charset="0"/>
                <a:cs typeface="Tahoma" panose="020B0604030504040204" pitchFamily="34" charset="0"/>
              </a:rPr>
              <a:t>17.</a:t>
            </a:r>
          </a:p>
          <a:p>
            <a:pPr marL="171450" indent="-171450" algn="just">
              <a:lnSpc>
                <a:spcPct val="150000"/>
              </a:lnSpc>
              <a:buFont typeface="Arial" panose="020B0604020202020204" pitchFamily="34" charset="0"/>
              <a:buChar char="•"/>
            </a:pPr>
            <a:r>
              <a:rPr lang="en-ZA" sz="1200" dirty="0" smtClean="0">
                <a:latin typeface="Tahoma" panose="020B0604030504040204" pitchFamily="34" charset="0"/>
                <a:ea typeface="Tahoma" panose="020B0604030504040204" pitchFamily="34" charset="0"/>
                <a:cs typeface="Tahoma" panose="020B0604030504040204" pitchFamily="34" charset="0"/>
              </a:rPr>
              <a:t>Unfortunately, this is not the case in </a:t>
            </a:r>
            <a:r>
              <a:rPr lang="en-ZA" sz="1200" dirty="0" smtClean="0">
                <a:latin typeface="Tahoma" panose="020B0604030504040204" pitchFamily="34" charset="0"/>
                <a:ea typeface="Tahoma" panose="020B0604030504040204" pitchFamily="34" charset="0"/>
                <a:cs typeface="Tahoma" panose="020B0604030504040204" pitchFamily="34" charset="0"/>
              </a:rPr>
              <a:t>Cameroon.</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Arial" panose="020B0604020202020204" pitchFamily="34" charset="0"/>
              <a:buChar char="•"/>
            </a:pPr>
            <a:r>
              <a:rPr lang="en-ZA" sz="1200" dirty="0">
                <a:latin typeface="Tahoma" panose="020B0604030504040204" pitchFamily="34" charset="0"/>
                <a:ea typeface="Tahoma" panose="020B0604030504040204" pitchFamily="34" charset="0"/>
                <a:cs typeface="Tahoma" panose="020B0604030504040204" pitchFamily="34" charset="0"/>
              </a:rPr>
              <a:t>If this were done to the public would know what kind of information they could request</a:t>
            </a:r>
            <a:r>
              <a:rPr lang="en-ZA" sz="1200" dirty="0" smtClean="0">
                <a:latin typeface="Tahoma" panose="020B0604030504040204" pitchFamily="34" charset="0"/>
                <a:ea typeface="Tahoma" panose="020B0604030504040204" pitchFamily="34" charset="0"/>
                <a:cs typeface="Tahoma" panose="020B0604030504040204" pitchFamily="34" charset="0"/>
              </a:rPr>
              <a:t>. It is important for the Cameroonian legislature to emulate the example of the distilled international good practice canvassed </a:t>
            </a:r>
            <a:r>
              <a:rPr lang="en-ZA" sz="1200" dirty="0" smtClean="0">
                <a:latin typeface="Tahoma" panose="020B0604030504040204" pitchFamily="34" charset="0"/>
                <a:ea typeface="Tahoma" panose="020B0604030504040204" pitchFamily="34" charset="0"/>
                <a:cs typeface="Tahoma" panose="020B0604030504040204" pitchFamily="34" charset="0"/>
              </a:rPr>
              <a:t>above.</a:t>
            </a:r>
            <a:endParaRPr lang="en-ZA" sz="1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49616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56823" y="566671"/>
            <a:ext cx="10625069" cy="5816977"/>
          </a:xfrm>
          <a:prstGeom prst="rect">
            <a:avLst/>
          </a:prstGeom>
          <a:noFill/>
        </p:spPr>
        <p:txBody>
          <a:bodyPr wrap="square" rtlCol="0">
            <a:spAutoFit/>
          </a:bodyPr>
          <a:lstStyle/>
          <a:p>
            <a:pPr algn="just"/>
            <a:r>
              <a:rPr lang="en-ZA" sz="1200" dirty="0">
                <a:latin typeface="Tahoma" panose="020B0604030504040204" pitchFamily="34" charset="0"/>
                <a:ea typeface="Tahoma" panose="020B0604030504040204" pitchFamily="34" charset="0"/>
                <a:cs typeface="Tahoma" panose="020B0604030504040204" pitchFamily="34" charset="0"/>
              </a:rPr>
              <a:t>3.The disclosure of the  requested information must be without delay, free of charge, and </a:t>
            </a:r>
            <a:r>
              <a:rPr lang="en-ZA" sz="1200" dirty="0" smtClean="0">
                <a:latin typeface="Tahoma" panose="020B0604030504040204" pitchFamily="34" charset="0"/>
                <a:ea typeface="Tahoma" panose="020B0604030504040204" pitchFamily="34" charset="0"/>
                <a:cs typeface="Tahoma" panose="020B0604030504040204" pitchFamily="34" charset="0"/>
              </a:rPr>
              <a:t>in </a:t>
            </a:r>
            <a:r>
              <a:rPr lang="en-ZA" sz="1200" dirty="0">
                <a:latin typeface="Tahoma" panose="020B0604030504040204" pitchFamily="34" charset="0"/>
                <a:ea typeface="Tahoma" panose="020B0604030504040204" pitchFamily="34" charset="0"/>
                <a:cs typeface="Tahoma" panose="020B0604030504040204" pitchFamily="34" charset="0"/>
              </a:rPr>
              <a:t>then form </a:t>
            </a:r>
            <a:r>
              <a:rPr lang="en-ZA" sz="1200" dirty="0" smtClean="0">
                <a:latin typeface="Tahoma" panose="020B0604030504040204" pitchFamily="34" charset="0"/>
                <a:ea typeface="Tahoma" panose="020B0604030504040204" pitchFamily="34" charset="0"/>
                <a:cs typeface="Tahoma" panose="020B0604030504040204" pitchFamily="34" charset="0"/>
              </a:rPr>
              <a:t>requested</a:t>
            </a:r>
          </a:p>
          <a:p>
            <a:pPr algn="just"/>
            <a:endParaRPr lang="en-ZA" sz="1200" dirty="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r>
              <a:rPr lang="en-ZA" sz="1200" dirty="0" smtClean="0">
                <a:latin typeface="Tahoma" panose="020B0604030504040204" pitchFamily="34" charset="0"/>
                <a:ea typeface="Tahoma" panose="020B0604030504040204" pitchFamily="34" charset="0"/>
                <a:cs typeface="Tahoma" panose="020B0604030504040204" pitchFamily="34" charset="0"/>
              </a:rPr>
              <a:t>In terms of the distilled international good practice requested </a:t>
            </a:r>
            <a:r>
              <a:rPr lang="en-ZA" sz="1200" dirty="0">
                <a:latin typeface="Tahoma" panose="020B0604030504040204" pitchFamily="34" charset="0"/>
                <a:ea typeface="Tahoma" panose="020B0604030504040204" pitchFamily="34" charset="0"/>
                <a:cs typeface="Tahoma" panose="020B0604030504040204" pitchFamily="34" charset="0"/>
              </a:rPr>
              <a:t>information must be disclosed timeously and reasons must be provided for failing to respect the </a:t>
            </a:r>
            <a:r>
              <a:rPr lang="en-ZA" sz="1200" dirty="0" smtClean="0">
                <a:latin typeface="Tahoma" panose="020B0604030504040204" pitchFamily="34" charset="0"/>
                <a:ea typeface="Tahoma" panose="020B0604030504040204" pitchFamily="34" charset="0"/>
                <a:cs typeface="Tahoma" panose="020B0604030504040204" pitchFamily="34" charset="0"/>
              </a:rPr>
              <a:t>deadline.</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endParaRPr lang="en-ZA" sz="1200" dirty="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r>
              <a:rPr lang="en-ZA" sz="1200" dirty="0" smtClean="0">
                <a:latin typeface="Tahoma" panose="020B0604030504040204" pitchFamily="34" charset="0"/>
                <a:ea typeface="Tahoma" panose="020B0604030504040204" pitchFamily="34" charset="0"/>
                <a:cs typeface="Tahoma" panose="020B0604030504040204" pitchFamily="34" charset="0"/>
              </a:rPr>
              <a:t>Requested </a:t>
            </a:r>
            <a:r>
              <a:rPr lang="en-ZA" sz="1200" dirty="0">
                <a:latin typeface="Tahoma" panose="020B0604030504040204" pitchFamily="34" charset="0"/>
                <a:ea typeface="Tahoma" panose="020B0604030504040204" pitchFamily="34" charset="0"/>
                <a:cs typeface="Tahoma" panose="020B0604030504040204" pitchFamily="34" charset="0"/>
              </a:rPr>
              <a:t>information </a:t>
            </a:r>
            <a:r>
              <a:rPr lang="en-ZA" sz="1200" dirty="0" smtClean="0">
                <a:latin typeface="Tahoma" panose="020B0604030504040204" pitchFamily="34" charset="0"/>
                <a:ea typeface="Tahoma" panose="020B0604030504040204" pitchFamily="34" charset="0"/>
                <a:cs typeface="Tahoma" panose="020B0604030504040204" pitchFamily="34" charset="0"/>
              </a:rPr>
              <a:t>must also be </a:t>
            </a:r>
            <a:r>
              <a:rPr lang="en-ZA" sz="1200" dirty="0">
                <a:latin typeface="Tahoma" panose="020B0604030504040204" pitchFamily="34" charset="0"/>
                <a:ea typeface="Tahoma" panose="020B0604030504040204" pitchFamily="34" charset="0"/>
                <a:cs typeface="Tahoma" panose="020B0604030504040204" pitchFamily="34" charset="0"/>
              </a:rPr>
              <a:t>disclosed in the prescribed manner and public officials must assist requesters to make precise, reasonable </a:t>
            </a:r>
            <a:r>
              <a:rPr lang="en-ZA" sz="1200" dirty="0" smtClean="0">
                <a:latin typeface="Tahoma" panose="020B0604030504040204" pitchFamily="34" charset="0"/>
                <a:ea typeface="Tahoma" panose="020B0604030504040204" pitchFamily="34" charset="0"/>
                <a:cs typeface="Tahoma" panose="020B0604030504040204" pitchFamily="34" charset="0"/>
              </a:rPr>
              <a:t>requests.</a:t>
            </a:r>
          </a:p>
          <a:p>
            <a:pPr marL="171450" indent="-171450" algn="just">
              <a:buFont typeface="Arial" panose="020B0604020202020204" pitchFamily="34" charset="0"/>
              <a:buChar char="•"/>
            </a:pPr>
            <a:endParaRPr lang="en-ZA" sz="1200" dirty="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r>
              <a:rPr lang="en-ZA" sz="1200" dirty="0" smtClean="0">
                <a:latin typeface="Tahoma" panose="020B0604030504040204" pitchFamily="34" charset="0"/>
                <a:ea typeface="Tahoma" panose="020B0604030504040204" pitchFamily="34" charset="0"/>
                <a:cs typeface="Tahoma" panose="020B0604030504040204" pitchFamily="34" charset="0"/>
              </a:rPr>
              <a:t>It </a:t>
            </a:r>
            <a:r>
              <a:rPr lang="en-ZA" sz="1200" dirty="0">
                <a:latin typeface="Tahoma" panose="020B0604030504040204" pitchFamily="34" charset="0"/>
                <a:ea typeface="Tahoma" panose="020B0604030504040204" pitchFamily="34" charset="0"/>
                <a:cs typeface="Tahoma" panose="020B0604030504040204" pitchFamily="34" charset="0"/>
              </a:rPr>
              <a:t>would be difficult to follow this precept in the Cameroonian context, as section 7(2) of Law No 96/12 is still to provide for these prescribed conditions and </a:t>
            </a:r>
            <a:r>
              <a:rPr lang="en-ZA" sz="1200" dirty="0" smtClean="0">
                <a:latin typeface="Tahoma" panose="020B0604030504040204" pitchFamily="34" charset="0"/>
                <a:ea typeface="Tahoma" panose="020B0604030504040204" pitchFamily="34" charset="0"/>
                <a:cs typeface="Tahoma" panose="020B0604030504040204" pitchFamily="34" charset="0"/>
              </a:rPr>
              <a:t>procedures.</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endParaRPr lang="en-ZA" sz="1200" dirty="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r>
              <a:rPr lang="en-ZA" sz="1200" dirty="0">
                <a:latin typeface="Tahoma" panose="020B0604030504040204" pitchFamily="34" charset="0"/>
                <a:ea typeface="Tahoma" panose="020B0604030504040204" pitchFamily="34" charset="0"/>
                <a:cs typeface="Tahoma" panose="020B0604030504040204" pitchFamily="34" charset="0"/>
              </a:rPr>
              <a:t>Similarly, </a:t>
            </a:r>
            <a:r>
              <a:rPr lang="en-ZA" sz="1200" dirty="0" smtClean="0">
                <a:latin typeface="Tahoma" panose="020B0604030504040204" pitchFamily="34" charset="0"/>
                <a:ea typeface="Tahoma" panose="020B0604030504040204" pitchFamily="34" charset="0"/>
                <a:cs typeface="Tahoma" panose="020B0604030504040204" pitchFamily="34" charset="0"/>
              </a:rPr>
              <a:t>it </a:t>
            </a:r>
            <a:r>
              <a:rPr lang="en-ZA" sz="1200" dirty="0">
                <a:latin typeface="Tahoma" panose="020B0604030504040204" pitchFamily="34" charset="0"/>
                <a:ea typeface="Tahoma" panose="020B0604030504040204" pitchFamily="34" charset="0"/>
                <a:cs typeface="Tahoma" panose="020B0604030504040204" pitchFamily="34" charset="0"/>
              </a:rPr>
              <a:t>is a requirement of international good practice that information be provided to the public free of charge or that a minimal amount should be </a:t>
            </a:r>
            <a:r>
              <a:rPr lang="en-ZA" sz="1200" dirty="0" smtClean="0">
                <a:latin typeface="Tahoma" panose="020B0604030504040204" pitchFamily="34" charset="0"/>
                <a:ea typeface="Tahoma" panose="020B0604030504040204" pitchFamily="34" charset="0"/>
                <a:cs typeface="Tahoma" panose="020B0604030504040204" pitchFamily="34" charset="0"/>
              </a:rPr>
              <a:t>charged. </a:t>
            </a:r>
            <a:endParaRPr lang="en-ZA" sz="1200" dirty="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r>
              <a:rPr lang="en-ZA" sz="1200" dirty="0" smtClean="0">
                <a:latin typeface="Tahoma" panose="020B0604030504040204" pitchFamily="34" charset="0"/>
                <a:ea typeface="Tahoma" panose="020B0604030504040204" pitchFamily="34" charset="0"/>
                <a:cs typeface="Tahoma" panose="020B0604030504040204" pitchFamily="34" charset="0"/>
              </a:rPr>
              <a:t>This approach may be difficult to follow in Cameroon considering the fact that Cameroon is a developing country. Due to this, it would </a:t>
            </a:r>
            <a:r>
              <a:rPr lang="en-ZA" sz="1200" dirty="0">
                <a:latin typeface="Tahoma" panose="020B0604030504040204" pitchFamily="34" charset="0"/>
                <a:ea typeface="Tahoma" panose="020B0604030504040204" pitchFamily="34" charset="0"/>
                <a:cs typeface="Tahoma" panose="020B0604030504040204" pitchFamily="34" charset="0"/>
              </a:rPr>
              <a:t>be appropriate if the Cameroonian legislature were to require public and private bodies to provide information to the public free of </a:t>
            </a:r>
            <a:r>
              <a:rPr lang="en-ZA" sz="1200" dirty="0" smtClean="0">
                <a:latin typeface="Tahoma" panose="020B0604030504040204" pitchFamily="34" charset="0"/>
                <a:ea typeface="Tahoma" panose="020B0604030504040204" pitchFamily="34" charset="0"/>
                <a:cs typeface="Tahoma" panose="020B0604030504040204" pitchFamily="34" charset="0"/>
              </a:rPr>
              <a:t>charge.</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endParaRPr lang="en-ZA" sz="1200" dirty="0">
              <a:latin typeface="Tahoma" panose="020B0604030504040204" pitchFamily="34" charset="0"/>
              <a:ea typeface="Tahoma" panose="020B0604030504040204" pitchFamily="34" charset="0"/>
              <a:cs typeface="Tahoma" panose="020B0604030504040204" pitchFamily="34" charset="0"/>
            </a:endParaRPr>
          </a:p>
          <a:p>
            <a:pPr algn="just"/>
            <a:r>
              <a:rPr lang="en-ZA" sz="1200" dirty="0">
                <a:latin typeface="Tahoma" panose="020B0604030504040204" pitchFamily="34" charset="0"/>
                <a:ea typeface="Tahoma" panose="020B0604030504040204" pitchFamily="34" charset="0"/>
                <a:cs typeface="Tahoma" panose="020B0604030504040204" pitchFamily="34" charset="0"/>
              </a:rPr>
              <a:t>4. The right to environmental information must not be absolute and a judicial remedy to a breach of the right must be </a:t>
            </a:r>
            <a:r>
              <a:rPr lang="en-ZA" sz="1200" dirty="0" smtClean="0">
                <a:latin typeface="Tahoma" panose="020B0604030504040204" pitchFamily="34" charset="0"/>
                <a:ea typeface="Tahoma" panose="020B0604030504040204" pitchFamily="34" charset="0"/>
                <a:cs typeface="Tahoma" panose="020B0604030504040204" pitchFamily="34" charset="0"/>
              </a:rPr>
              <a:t>available.</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gn="just"/>
            <a:endParaRPr lang="en-ZA" sz="1200" dirty="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r>
              <a:rPr lang="en-ZA" sz="1200" dirty="0" smtClean="0">
                <a:latin typeface="Tahoma" panose="020B0604030504040204" pitchFamily="34" charset="0"/>
                <a:ea typeface="Tahoma" panose="020B0604030504040204" pitchFamily="34" charset="0"/>
                <a:cs typeface="Tahoma" panose="020B0604030504040204" pitchFamily="34" charset="0"/>
              </a:rPr>
              <a:t>No </a:t>
            </a:r>
            <a:r>
              <a:rPr lang="en-ZA" sz="1200" dirty="0">
                <a:latin typeface="Tahoma" panose="020B0604030504040204" pitchFamily="34" charset="0"/>
                <a:ea typeface="Tahoma" panose="020B0604030504040204" pitchFamily="34" charset="0"/>
                <a:cs typeface="Tahoma" panose="020B0604030504040204" pitchFamily="34" charset="0"/>
              </a:rPr>
              <a:t>limitation of people’s right to access to environmental information as in the international good </a:t>
            </a:r>
            <a:r>
              <a:rPr lang="en-ZA" sz="1200" dirty="0" smtClean="0">
                <a:latin typeface="Tahoma" panose="020B0604030504040204" pitchFamily="34" charset="0"/>
                <a:ea typeface="Tahoma" panose="020B0604030504040204" pitchFamily="34" charset="0"/>
                <a:cs typeface="Tahoma" panose="020B0604030504040204" pitchFamily="34" charset="0"/>
              </a:rPr>
              <a:t>practice.</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endParaRPr lang="en-ZA" sz="1200" dirty="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r>
              <a:rPr lang="en-ZA" sz="1200" dirty="0">
                <a:latin typeface="Tahoma" panose="020B0604030504040204" pitchFamily="34" charset="0"/>
                <a:ea typeface="Tahoma" panose="020B0604030504040204" pitchFamily="34" charset="0"/>
                <a:cs typeface="Tahoma" panose="020B0604030504040204" pitchFamily="34" charset="0"/>
              </a:rPr>
              <a:t>section 12 of Law No 2003/006 </a:t>
            </a:r>
            <a:r>
              <a:rPr lang="en-ZA" sz="1200" dirty="0" smtClean="0">
                <a:latin typeface="Tahoma" panose="020B0604030504040204" pitchFamily="34" charset="0"/>
                <a:ea typeface="Tahoma" panose="020B0604030504040204" pitchFamily="34" charset="0"/>
                <a:cs typeface="Tahoma" panose="020B0604030504040204" pitchFamily="34" charset="0"/>
              </a:rPr>
              <a:t>only state that people right to access to information is subject to state security concern to the extent that it could be limited subject to these concern. Yet the law did not define what is meant this concern and how and the extent to which it might limit people’s right to access to </a:t>
            </a:r>
            <a:r>
              <a:rPr lang="en-ZA" sz="1200" dirty="0" smtClean="0">
                <a:latin typeface="Tahoma" panose="020B0604030504040204" pitchFamily="34" charset="0"/>
                <a:ea typeface="Tahoma" panose="020B0604030504040204" pitchFamily="34" charset="0"/>
                <a:cs typeface="Tahoma" panose="020B0604030504040204" pitchFamily="34" charset="0"/>
              </a:rPr>
              <a:t>information.</a:t>
            </a:r>
            <a:endParaRPr lang="en-ZA" sz="1200" dirty="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r>
              <a:rPr lang="en-ZA" sz="1200" dirty="0" smtClean="0">
                <a:latin typeface="Tahoma" panose="020B0604030504040204" pitchFamily="34" charset="0"/>
                <a:ea typeface="Tahoma" panose="020B0604030504040204" pitchFamily="34" charset="0"/>
                <a:cs typeface="Tahoma" panose="020B0604030504040204" pitchFamily="34" charset="0"/>
              </a:rPr>
              <a:t>Difficult for the courts </a:t>
            </a:r>
            <a:r>
              <a:rPr lang="en-ZA" sz="1200" dirty="0">
                <a:latin typeface="Tahoma" panose="020B0604030504040204" pitchFamily="34" charset="0"/>
                <a:ea typeface="Tahoma" panose="020B0604030504040204" pitchFamily="34" charset="0"/>
                <a:cs typeface="Tahoma" panose="020B0604030504040204" pitchFamily="34" charset="0"/>
              </a:rPr>
              <a:t>to rule in protection of the </a:t>
            </a:r>
            <a:r>
              <a:rPr lang="en-ZA" sz="1200" dirty="0" smtClean="0">
                <a:latin typeface="Tahoma" panose="020B0604030504040204" pitchFamily="34" charset="0"/>
                <a:ea typeface="Tahoma" panose="020B0604030504040204" pitchFamily="34" charset="0"/>
                <a:cs typeface="Tahoma" panose="020B0604030504040204" pitchFamily="34" charset="0"/>
              </a:rPr>
              <a:t>right, </a:t>
            </a:r>
            <a:r>
              <a:rPr lang="en-ZA" sz="1200" dirty="0">
                <a:latin typeface="Tahoma" panose="020B0604030504040204" pitchFamily="34" charset="0"/>
                <a:ea typeface="Tahoma" panose="020B0604030504040204" pitchFamily="34" charset="0"/>
                <a:cs typeface="Tahoma" panose="020B0604030504040204" pitchFamily="34" charset="0"/>
              </a:rPr>
              <a:t>as the court would be unable to determine what information ought to be disclosed to the public and what should </a:t>
            </a:r>
            <a:r>
              <a:rPr lang="en-ZA" sz="1200" dirty="0" smtClean="0">
                <a:latin typeface="Tahoma" panose="020B0604030504040204" pitchFamily="34" charset="0"/>
                <a:ea typeface="Tahoma" panose="020B0604030504040204" pitchFamily="34" charset="0"/>
                <a:cs typeface="Tahoma" panose="020B0604030504040204" pitchFamily="34" charset="0"/>
              </a:rPr>
              <a:t>not.</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endParaRPr lang="en-ZA" sz="1200" dirty="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Arial" panose="020B0604020202020204" pitchFamily="34" charset="0"/>
              <a:buChar char="•"/>
            </a:pPr>
            <a:r>
              <a:rPr lang="en-ZA" sz="1200" dirty="0" smtClean="0">
                <a:latin typeface="Tahoma" panose="020B0604030504040204" pitchFamily="34" charset="0"/>
                <a:ea typeface="Tahoma" panose="020B0604030504040204" pitchFamily="34" charset="0"/>
                <a:cs typeface="Tahoma" panose="020B0604030504040204" pitchFamily="34" charset="0"/>
              </a:rPr>
              <a:t>Difficult </a:t>
            </a:r>
            <a:r>
              <a:rPr lang="en-ZA" sz="1200" dirty="0">
                <a:latin typeface="Tahoma" panose="020B0604030504040204" pitchFamily="34" charset="0"/>
                <a:ea typeface="Tahoma" panose="020B0604030504040204" pitchFamily="34" charset="0"/>
                <a:cs typeface="Tahoma" panose="020B0604030504040204" pitchFamily="34" charset="0"/>
              </a:rPr>
              <a:t>to determine, for example, the applicable sanction for a failure to provide information</a:t>
            </a:r>
            <a:r>
              <a:rPr lang="en-ZA" sz="1200" dirty="0" smtClean="0">
                <a:latin typeface="Tahoma" panose="020B0604030504040204" pitchFamily="34" charset="0"/>
                <a:ea typeface="Tahoma" panose="020B0604030504040204" pitchFamily="34" charset="0"/>
                <a:cs typeface="Tahoma" panose="020B0604030504040204" pitchFamily="34" charset="0"/>
              </a:rPr>
              <a:t>.</a:t>
            </a:r>
          </a:p>
          <a:p>
            <a:pPr algn="just"/>
            <a:endParaRPr lang="en-ZA" sz="1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524168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92438" y="1326524"/>
            <a:ext cx="7547021" cy="4247317"/>
          </a:xfrm>
          <a:prstGeom prst="rect">
            <a:avLst/>
          </a:prstGeom>
          <a:noFill/>
        </p:spPr>
        <p:txBody>
          <a:bodyPr wrap="square" rtlCol="0">
            <a:spAutoFit/>
          </a:bodyPr>
          <a:lstStyle/>
          <a:p>
            <a:pPr marL="171450" indent="-171450" algn="just">
              <a:lnSpc>
                <a:spcPct val="150000"/>
              </a:lnSpc>
              <a:buFont typeface="Arial" panose="020B0604020202020204" pitchFamily="34" charset="0"/>
              <a:buChar char="•"/>
            </a:pPr>
            <a:r>
              <a:rPr lang="en-ZA" sz="1200" dirty="0" smtClean="0">
                <a:latin typeface="Tahoma" panose="020B0604030504040204" pitchFamily="34" charset="0"/>
                <a:ea typeface="Tahoma" panose="020B0604030504040204" pitchFamily="34" charset="0"/>
                <a:cs typeface="Tahoma" panose="020B0604030504040204" pitchFamily="34" charset="0"/>
              </a:rPr>
              <a:t>Given the above, it is evident that the </a:t>
            </a:r>
            <a:r>
              <a:rPr lang="en-ZA" sz="1200" dirty="0">
                <a:latin typeface="Tahoma" panose="020B0604030504040204" pitchFamily="34" charset="0"/>
                <a:ea typeface="Tahoma" panose="020B0604030504040204" pitchFamily="34" charset="0"/>
                <a:cs typeface="Tahoma" panose="020B0604030504040204" pitchFamily="34" charset="0"/>
              </a:rPr>
              <a:t>Cameroonian legal framework </a:t>
            </a:r>
            <a:r>
              <a:rPr lang="en-ZA" sz="1200" dirty="0" smtClean="0">
                <a:latin typeface="Tahoma" panose="020B0604030504040204" pitchFamily="34" charset="0"/>
                <a:ea typeface="Tahoma" panose="020B0604030504040204" pitchFamily="34" charset="0"/>
                <a:cs typeface="Tahoma" panose="020B0604030504040204" pitchFamily="34" charset="0"/>
              </a:rPr>
              <a:t>falls </a:t>
            </a:r>
            <a:r>
              <a:rPr lang="en-ZA" sz="1200" dirty="0">
                <a:latin typeface="Tahoma" panose="020B0604030504040204" pitchFamily="34" charset="0"/>
                <a:ea typeface="Tahoma" panose="020B0604030504040204" pitchFamily="34" charset="0"/>
                <a:cs typeface="Tahoma" panose="020B0604030504040204" pitchFamily="34" charset="0"/>
              </a:rPr>
              <a:t>short of distilled international good practice on access to environmental </a:t>
            </a:r>
            <a:r>
              <a:rPr lang="en-ZA" sz="1200" dirty="0" smtClean="0">
                <a:latin typeface="Tahoma" panose="020B0604030504040204" pitchFamily="34" charset="0"/>
                <a:ea typeface="Tahoma" panose="020B0604030504040204" pitchFamily="34" charset="0"/>
                <a:cs typeface="Tahoma" panose="020B0604030504040204" pitchFamily="34" charset="0"/>
              </a:rPr>
              <a:t>information.</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Arial" panose="020B0604020202020204" pitchFamily="34" charset="0"/>
              <a:buChar char="•"/>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Arial" panose="020B0604020202020204" pitchFamily="34" charset="0"/>
              <a:buChar char="•"/>
            </a:pPr>
            <a:r>
              <a:rPr lang="en-ZA" sz="1200" dirty="0" smtClean="0">
                <a:latin typeface="Tahoma" panose="020B0604030504040204" pitchFamily="34" charset="0"/>
                <a:ea typeface="Tahoma" panose="020B0604030504040204" pitchFamily="34" charset="0"/>
                <a:cs typeface="Tahoma" panose="020B0604030504040204" pitchFamily="34" charset="0"/>
              </a:rPr>
              <a:t>merely </a:t>
            </a:r>
            <a:r>
              <a:rPr lang="en-ZA" sz="1200" dirty="0">
                <a:latin typeface="Tahoma" panose="020B0604030504040204" pitchFamily="34" charset="0"/>
                <a:ea typeface="Tahoma" panose="020B0604030504040204" pitchFamily="34" charset="0"/>
                <a:cs typeface="Tahoma" panose="020B0604030504040204" pitchFamily="34" charset="0"/>
              </a:rPr>
              <a:t>a beautiful declaration of intent, instead of translating into concrete </a:t>
            </a:r>
            <a:r>
              <a:rPr lang="en-ZA" sz="1200" dirty="0" smtClean="0">
                <a:latin typeface="Tahoma" panose="020B0604030504040204" pitchFamily="34" charset="0"/>
                <a:ea typeface="Tahoma" panose="020B0604030504040204" pitchFamily="34" charset="0"/>
                <a:cs typeface="Tahoma" panose="020B0604030504040204" pitchFamily="34" charset="0"/>
              </a:rPr>
              <a:t>reality?</a:t>
            </a:r>
          </a:p>
          <a:p>
            <a:pPr marL="171450" indent="-171450" algn="just">
              <a:lnSpc>
                <a:spcPct val="150000"/>
              </a:lnSpc>
              <a:buFont typeface="Arial" panose="020B0604020202020204" pitchFamily="34" charset="0"/>
              <a:buChar char="•"/>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Arial" panose="020B0604020202020204" pitchFamily="34" charset="0"/>
              <a:buChar char="•"/>
            </a:pPr>
            <a:r>
              <a:rPr lang="en-ZA" sz="1200" dirty="0" smtClean="0">
                <a:latin typeface="Tahoma" panose="020B0604030504040204" pitchFamily="34" charset="0"/>
                <a:ea typeface="Tahoma" panose="020B0604030504040204" pitchFamily="34" charset="0"/>
                <a:cs typeface="Tahoma" panose="020B0604030504040204" pitchFamily="34" charset="0"/>
              </a:rPr>
              <a:t>very disturbing taking into consideration the government’s commitment </a:t>
            </a:r>
            <a:r>
              <a:rPr lang="en-ZA" sz="1200" dirty="0">
                <a:latin typeface="Tahoma" panose="020B0604030504040204" pitchFamily="34" charset="0"/>
                <a:ea typeface="Tahoma" panose="020B0604030504040204" pitchFamily="34" charset="0"/>
                <a:cs typeface="Tahoma" panose="020B0604030504040204" pitchFamily="34" charset="0"/>
              </a:rPr>
              <a:t>to </a:t>
            </a:r>
            <a:r>
              <a:rPr lang="en-ZA" sz="1200" dirty="0" smtClean="0">
                <a:latin typeface="Tahoma" panose="020B0604030504040204" pitchFamily="34" charset="0"/>
                <a:ea typeface="Tahoma" panose="020B0604030504040204" pitchFamily="34" charset="0"/>
                <a:cs typeface="Tahoma" panose="020B0604030504040204" pitchFamily="34" charset="0"/>
              </a:rPr>
              <a:t>guarantee </a:t>
            </a:r>
            <a:r>
              <a:rPr lang="en-ZA" sz="1200" dirty="0">
                <a:latin typeface="Tahoma" panose="020B0604030504040204" pitchFamily="34" charset="0"/>
                <a:ea typeface="Tahoma" panose="020B0604030504040204" pitchFamily="34" charset="0"/>
                <a:cs typeface="Tahoma" panose="020B0604030504040204" pitchFamily="34" charset="0"/>
              </a:rPr>
              <a:t>all citizens of either sex the rights and freedoms set forth in the Preamble of the </a:t>
            </a:r>
            <a:r>
              <a:rPr lang="en-ZA" sz="1200" dirty="0" smtClean="0">
                <a:latin typeface="Tahoma" panose="020B0604030504040204" pitchFamily="34" charset="0"/>
                <a:ea typeface="Tahoma" panose="020B0604030504040204" pitchFamily="34" charset="0"/>
                <a:cs typeface="Tahoma" panose="020B0604030504040204" pitchFamily="34" charset="0"/>
              </a:rPr>
              <a:t>Constitution.</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Arial" panose="020B0604020202020204" pitchFamily="34" charset="0"/>
              <a:buChar char="•"/>
            </a:pPr>
            <a:endParaRPr lang="en-ZA" sz="1200" dirty="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Arial" panose="020B0604020202020204" pitchFamily="34" charset="0"/>
              <a:buChar char="•"/>
            </a:pPr>
            <a:r>
              <a:rPr lang="en-ZA" sz="1200" dirty="0" smtClean="0">
                <a:latin typeface="Tahoma" panose="020B0604030504040204" pitchFamily="34" charset="0"/>
                <a:ea typeface="Tahoma" panose="020B0604030504040204" pitchFamily="34" charset="0"/>
                <a:cs typeface="Tahoma" panose="020B0604030504040204" pitchFamily="34" charset="0"/>
              </a:rPr>
              <a:t>20 </a:t>
            </a:r>
            <a:r>
              <a:rPr lang="en-ZA" sz="1200" dirty="0">
                <a:latin typeface="Tahoma" panose="020B0604030504040204" pitchFamily="34" charset="0"/>
                <a:ea typeface="Tahoma" panose="020B0604030504040204" pitchFamily="34" charset="0"/>
                <a:cs typeface="Tahoma" panose="020B0604030504040204" pitchFamily="34" charset="0"/>
              </a:rPr>
              <a:t>years </a:t>
            </a:r>
            <a:r>
              <a:rPr lang="en-ZA" sz="1200" dirty="0" smtClean="0">
                <a:latin typeface="Tahoma" panose="020B0604030504040204" pitchFamily="34" charset="0"/>
                <a:ea typeface="Tahoma" panose="020B0604030504040204" pitchFamily="34" charset="0"/>
                <a:cs typeface="Tahoma" panose="020B0604030504040204" pitchFamily="34" charset="0"/>
              </a:rPr>
              <a:t>since </a:t>
            </a:r>
            <a:r>
              <a:rPr lang="en-ZA" sz="1200" dirty="0">
                <a:latin typeface="Tahoma" panose="020B0604030504040204" pitchFamily="34" charset="0"/>
                <a:ea typeface="Tahoma" panose="020B0604030504040204" pitchFamily="34" charset="0"/>
                <a:cs typeface="Tahoma" panose="020B0604030504040204" pitchFamily="34" charset="0"/>
              </a:rPr>
              <a:t>the promulgation of this </a:t>
            </a:r>
            <a:r>
              <a:rPr lang="en-ZA" sz="1200" dirty="0" smtClean="0">
                <a:latin typeface="Tahoma" panose="020B0604030504040204" pitchFamily="34" charset="0"/>
                <a:ea typeface="Tahoma" panose="020B0604030504040204" pitchFamily="34" charset="0"/>
                <a:cs typeface="Tahoma" panose="020B0604030504040204" pitchFamily="34" charset="0"/>
              </a:rPr>
              <a:t>law.</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Arial" panose="020B0604020202020204" pitchFamily="34" charset="0"/>
              <a:buChar char="•"/>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Arial" panose="020B0604020202020204" pitchFamily="34" charset="0"/>
              <a:buChar char="•"/>
            </a:pPr>
            <a:r>
              <a:rPr lang="en-ZA" sz="1200" dirty="0" smtClean="0">
                <a:latin typeface="Tahoma" panose="020B0604030504040204" pitchFamily="34" charset="0"/>
                <a:ea typeface="Tahoma" panose="020B0604030504040204" pitchFamily="34" charset="0"/>
                <a:cs typeface="Tahoma" panose="020B0604030504040204" pitchFamily="34" charset="0"/>
              </a:rPr>
              <a:t>Would have been preferable </a:t>
            </a:r>
            <a:r>
              <a:rPr lang="en-ZA" sz="1200" dirty="0">
                <a:latin typeface="Tahoma" panose="020B0604030504040204" pitchFamily="34" charset="0"/>
                <a:ea typeface="Tahoma" panose="020B0604030504040204" pitchFamily="34" charset="0"/>
                <a:cs typeface="Tahoma" panose="020B0604030504040204" pitchFamily="34" charset="0"/>
              </a:rPr>
              <a:t>if section 7(2) of </a:t>
            </a:r>
            <a:r>
              <a:rPr lang="en-ZA" sz="1200" dirty="0" smtClean="0">
                <a:latin typeface="Tahoma" panose="020B0604030504040204" pitchFamily="34" charset="0"/>
                <a:ea typeface="Tahoma" panose="020B0604030504040204" pitchFamily="34" charset="0"/>
                <a:cs typeface="Tahoma" panose="020B0604030504040204" pitchFamily="34" charset="0"/>
              </a:rPr>
              <a:t>No </a:t>
            </a:r>
            <a:r>
              <a:rPr lang="en-ZA" sz="1200" dirty="0">
                <a:latin typeface="Tahoma" panose="020B0604030504040204" pitchFamily="34" charset="0"/>
                <a:ea typeface="Tahoma" panose="020B0604030504040204" pitchFamily="34" charset="0"/>
                <a:cs typeface="Tahoma" panose="020B0604030504040204" pitchFamily="34" charset="0"/>
              </a:rPr>
              <a:t>96/12 were to reflect international good practice </a:t>
            </a:r>
            <a:r>
              <a:rPr lang="en-ZA" sz="1200" dirty="0" smtClean="0">
                <a:latin typeface="Tahoma" panose="020B0604030504040204" pitchFamily="34" charset="0"/>
                <a:ea typeface="Tahoma" panose="020B0604030504040204" pitchFamily="34" charset="0"/>
                <a:cs typeface="Tahoma" panose="020B0604030504040204" pitchFamily="34" charset="0"/>
              </a:rPr>
              <a:t>above.</a:t>
            </a:r>
          </a:p>
          <a:p>
            <a:pPr marL="171450" indent="-171450" algn="just">
              <a:lnSpc>
                <a:spcPct val="150000"/>
              </a:lnSpc>
              <a:buFont typeface="Arial" panose="020B0604020202020204" pitchFamily="34" charset="0"/>
              <a:buChar char="•"/>
            </a:pPr>
            <a:r>
              <a:rPr lang="en-ZA" sz="1200" dirty="0" smtClean="0">
                <a:latin typeface="Tahoma" panose="020B0604030504040204" pitchFamily="34" charset="0"/>
                <a:ea typeface="Tahoma" panose="020B0604030504040204" pitchFamily="34" charset="0"/>
                <a:cs typeface="Tahoma" panose="020B0604030504040204" pitchFamily="34" charset="0"/>
              </a:rPr>
              <a:t>Not the case.</a:t>
            </a:r>
          </a:p>
          <a:p>
            <a:pPr marL="171450" indent="-171450" algn="just">
              <a:lnSpc>
                <a:spcPct val="150000"/>
              </a:lnSpc>
              <a:buFont typeface="Arial" panose="020B0604020202020204" pitchFamily="34" charset="0"/>
              <a:buChar char="•"/>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Arial" panose="020B0604020202020204" pitchFamily="34" charset="0"/>
              <a:buChar char="•"/>
            </a:pPr>
            <a:r>
              <a:rPr lang="en-ZA" sz="1200" dirty="0">
                <a:latin typeface="Tahoma" panose="020B0604030504040204" pitchFamily="34" charset="0"/>
                <a:ea typeface="Tahoma" panose="020B0604030504040204" pitchFamily="34" charset="0"/>
                <a:cs typeface="Tahoma" panose="020B0604030504040204" pitchFamily="34" charset="0"/>
              </a:rPr>
              <a:t>Section 7(2) of Law No 96/12 does not provide people with the means to protect their environmental </a:t>
            </a:r>
            <a:r>
              <a:rPr lang="en-ZA" sz="1200" dirty="0" smtClean="0">
                <a:latin typeface="Tahoma" panose="020B0604030504040204" pitchFamily="34" charset="0"/>
                <a:ea typeface="Tahoma" panose="020B0604030504040204" pitchFamily="34" charset="0"/>
                <a:cs typeface="Tahoma" panose="020B0604030504040204" pitchFamily="34" charset="0"/>
              </a:rPr>
              <a:t>rights.</a:t>
            </a:r>
            <a:endParaRPr lang="en-ZA" sz="1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107848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1800" b="1" dirty="0">
                <a:latin typeface="Tahoma" panose="020B0604030504040204" pitchFamily="34" charset="0"/>
                <a:ea typeface="Tahoma" panose="020B0604030504040204" pitchFamily="34" charset="0"/>
                <a:cs typeface="Tahoma" panose="020B0604030504040204" pitchFamily="34" charset="0"/>
              </a:rPr>
              <a:t>Conclusion and recommendations</a:t>
            </a:r>
          </a:p>
        </p:txBody>
      </p:sp>
      <p:sp>
        <p:nvSpPr>
          <p:cNvPr id="3" name="TextBox 2"/>
          <p:cNvSpPr txBox="1"/>
          <p:nvPr/>
        </p:nvSpPr>
        <p:spPr>
          <a:xfrm>
            <a:off x="838200" y="1510384"/>
            <a:ext cx="10688391" cy="4801314"/>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
            </a:pPr>
            <a:r>
              <a:rPr lang="en-ZA" sz="1200" dirty="0">
                <a:latin typeface="Tahoma" panose="020B0604030504040204" pitchFamily="34" charset="0"/>
                <a:ea typeface="Tahoma" panose="020B0604030504040204" pitchFamily="34" charset="0"/>
                <a:cs typeface="Tahoma" panose="020B0604030504040204" pitchFamily="34" charset="0"/>
              </a:rPr>
              <a:t>A</a:t>
            </a:r>
            <a:r>
              <a:rPr lang="en-ZA" sz="1200" dirty="0" smtClean="0">
                <a:latin typeface="Tahoma" panose="020B0604030504040204" pitchFamily="34" charset="0"/>
                <a:ea typeface="Tahoma" panose="020B0604030504040204" pitchFamily="34" charset="0"/>
                <a:cs typeface="Tahoma" panose="020B0604030504040204" pitchFamily="34" charset="0"/>
              </a:rPr>
              <a:t>ccess </a:t>
            </a:r>
            <a:r>
              <a:rPr lang="en-ZA" sz="1200" dirty="0">
                <a:latin typeface="Tahoma" panose="020B0604030504040204" pitchFamily="34" charset="0"/>
                <a:ea typeface="Tahoma" panose="020B0604030504040204" pitchFamily="34" charset="0"/>
                <a:cs typeface="Tahoma" panose="020B0604030504040204" pitchFamily="34" charset="0"/>
              </a:rPr>
              <a:t>to information is important in promoting and enhancing environmental governance, transparency and accountability, and the protection of people’s </a:t>
            </a:r>
            <a:r>
              <a:rPr lang="en-ZA" sz="1200" dirty="0" smtClean="0">
                <a:latin typeface="Tahoma" panose="020B0604030504040204" pitchFamily="34" charset="0"/>
                <a:ea typeface="Tahoma" panose="020B0604030504040204" pitchFamily="34" charset="0"/>
                <a:cs typeface="Tahoma" panose="020B0604030504040204" pitchFamily="34" charset="0"/>
              </a:rPr>
              <a:t>environmental </a:t>
            </a:r>
            <a:r>
              <a:rPr lang="en-ZA" sz="1200" dirty="0">
                <a:latin typeface="Tahoma" panose="020B0604030504040204" pitchFamily="34" charset="0"/>
                <a:ea typeface="Tahoma" panose="020B0604030504040204" pitchFamily="34" charset="0"/>
                <a:cs typeface="Tahoma" panose="020B0604030504040204" pitchFamily="34" charset="0"/>
              </a:rPr>
              <a:t>rights, while simultaneously enhancing sustainable development in the context of development </a:t>
            </a:r>
            <a:r>
              <a:rPr lang="en-ZA" sz="1200" dirty="0" smtClean="0">
                <a:latin typeface="Tahoma" panose="020B0604030504040204" pitchFamily="34" charset="0"/>
                <a:ea typeface="Tahoma" panose="020B0604030504040204" pitchFamily="34" charset="0"/>
                <a:cs typeface="Tahoma" panose="020B0604030504040204" pitchFamily="34" charset="0"/>
              </a:rPr>
              <a:t>activities.</a:t>
            </a:r>
            <a:endParaRPr lang="en-ZA" sz="1200" dirty="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
            </a:pPr>
            <a:r>
              <a:rPr lang="en-ZA" sz="1200" dirty="0">
                <a:latin typeface="Tahoma" panose="020B0604030504040204" pitchFamily="34" charset="0"/>
                <a:ea typeface="Tahoma" panose="020B0604030504040204" pitchFamily="34" charset="0"/>
                <a:cs typeface="Tahoma" panose="020B0604030504040204" pitchFamily="34" charset="0"/>
              </a:rPr>
              <a:t>This much is evident in the formulation of international good practice referred to </a:t>
            </a:r>
            <a:r>
              <a:rPr lang="en-ZA" sz="1200" dirty="0" smtClean="0">
                <a:latin typeface="Tahoma" panose="020B0604030504040204" pitchFamily="34" charset="0"/>
                <a:ea typeface="Tahoma" panose="020B0604030504040204" pitchFamily="34" charset="0"/>
                <a:cs typeface="Tahoma" panose="020B0604030504040204" pitchFamily="34" charset="0"/>
              </a:rPr>
              <a:t>above.</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
            </a:pPr>
            <a:r>
              <a:rPr lang="en-ZA" sz="1200" dirty="0">
                <a:latin typeface="Tahoma" panose="020B0604030504040204" pitchFamily="34" charset="0"/>
                <a:ea typeface="Tahoma" panose="020B0604030504040204" pitchFamily="34" charset="0"/>
                <a:cs typeface="Tahoma" panose="020B0604030504040204" pitchFamily="34" charset="0"/>
              </a:rPr>
              <a:t>what are needed to support requests for access to information are clearly established rules, conditions, procedures and mechanism of </a:t>
            </a:r>
            <a:r>
              <a:rPr lang="en-ZA" sz="1200" dirty="0" smtClean="0">
                <a:latin typeface="Tahoma" panose="020B0604030504040204" pitchFamily="34" charset="0"/>
                <a:ea typeface="Tahoma" panose="020B0604030504040204" pitchFamily="34" charset="0"/>
                <a:cs typeface="Tahoma" panose="020B0604030504040204" pitchFamily="34" charset="0"/>
              </a:rPr>
              <a:t>access.</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
            </a:pPr>
            <a:r>
              <a:rPr lang="en-ZA" sz="1200" dirty="0">
                <a:latin typeface="Tahoma" panose="020B0604030504040204" pitchFamily="34" charset="0"/>
                <a:ea typeface="Tahoma" panose="020B0604030504040204" pitchFamily="34" charset="0"/>
                <a:cs typeface="Tahoma" panose="020B0604030504040204" pitchFamily="34" charset="0"/>
              </a:rPr>
              <a:t>Firstly, they permit ordinary citizens to again access to vital information in order that they may articulate and protect their fundamental and environmental rights during development activities. Secondly, they help to facilitate and build the foundational basis upon which provision relating to a right to access to information and its possible violation are constructed. Thirdly, they serve as guiding parameters for a court of law to determine claims for the alleged violation of the right to access to information</a:t>
            </a:r>
            <a:r>
              <a:rPr lang="en-ZA" sz="1200" dirty="0" smtClean="0">
                <a:latin typeface="Tahoma" panose="020B0604030504040204" pitchFamily="34" charset="0"/>
                <a:ea typeface="Tahoma" panose="020B0604030504040204" pitchFamily="34" charset="0"/>
                <a:cs typeface="Tahoma" panose="020B0604030504040204" pitchFamily="34" charset="0"/>
              </a:rPr>
              <a:t>.</a:t>
            </a:r>
          </a:p>
          <a:p>
            <a:pPr marL="285750" indent="-285750" algn="just">
              <a:lnSpc>
                <a:spcPct val="150000"/>
              </a:lnSpc>
              <a:buFont typeface="Wingdings" panose="05000000000000000000" pitchFamily="2" charset="2"/>
              <a:buChar char="§"/>
            </a:pPr>
            <a:r>
              <a:rPr lang="en-ZA" sz="1200" dirty="0">
                <a:latin typeface="Tahoma" panose="020B0604030504040204" pitchFamily="34" charset="0"/>
                <a:ea typeface="Tahoma" panose="020B0604030504040204" pitchFamily="34" charset="0"/>
                <a:cs typeface="Tahoma" panose="020B0604030504040204" pitchFamily="34" charset="0"/>
              </a:rPr>
              <a:t>it is axiomatic that until the promulgation of the decree takes place, people’s right to gain access to information and environmental information generally will not be </a:t>
            </a:r>
            <a:r>
              <a:rPr lang="en-ZA" sz="1200" dirty="0" smtClean="0">
                <a:latin typeface="Tahoma" panose="020B0604030504040204" pitchFamily="34" charset="0"/>
                <a:ea typeface="Tahoma" panose="020B0604030504040204" pitchFamily="34" charset="0"/>
                <a:cs typeface="Tahoma" panose="020B0604030504040204" pitchFamily="34" charset="0"/>
              </a:rPr>
              <a:t>respected.</a:t>
            </a:r>
            <a:endParaRPr lang="en-ZA" sz="1200" dirty="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
            </a:pPr>
            <a:r>
              <a:rPr lang="en-ZA" sz="1200" dirty="0">
                <a:latin typeface="Tahoma" panose="020B0604030504040204" pitchFamily="34" charset="0"/>
                <a:ea typeface="Tahoma" panose="020B0604030504040204" pitchFamily="34" charset="0"/>
                <a:cs typeface="Tahoma" panose="020B0604030504040204" pitchFamily="34" charset="0"/>
              </a:rPr>
              <a:t>I</a:t>
            </a:r>
            <a:r>
              <a:rPr lang="en-ZA" sz="1200" dirty="0" smtClean="0">
                <a:latin typeface="Tahoma" panose="020B0604030504040204" pitchFamily="34" charset="0"/>
                <a:ea typeface="Tahoma" panose="020B0604030504040204" pitchFamily="34" charset="0"/>
                <a:cs typeface="Tahoma" panose="020B0604030504040204" pitchFamily="34" charset="0"/>
              </a:rPr>
              <a:t>ntended </a:t>
            </a:r>
            <a:r>
              <a:rPr lang="en-ZA" sz="1200" dirty="0">
                <a:latin typeface="Tahoma" panose="020B0604030504040204" pitchFamily="34" charset="0"/>
                <a:ea typeface="Tahoma" panose="020B0604030504040204" pitchFamily="34" charset="0"/>
                <a:cs typeface="Tahoma" panose="020B0604030504040204" pitchFamily="34" charset="0"/>
              </a:rPr>
              <a:t>presidential decree envisioned by section 7(2) should be promulgated quickly. </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
            </a:pPr>
            <a:r>
              <a:rPr lang="en-ZA" sz="1200" dirty="0" smtClean="0">
                <a:latin typeface="Tahoma" panose="020B0604030504040204" pitchFamily="34" charset="0"/>
                <a:ea typeface="Tahoma" panose="020B0604030504040204" pitchFamily="34" charset="0"/>
                <a:cs typeface="Tahoma" panose="020B0604030504040204" pitchFamily="34" charset="0"/>
              </a:rPr>
              <a:t>The </a:t>
            </a:r>
            <a:r>
              <a:rPr lang="en-ZA" sz="1200" dirty="0">
                <a:latin typeface="Tahoma" panose="020B0604030504040204" pitchFamily="34" charset="0"/>
                <a:ea typeface="Tahoma" panose="020B0604030504040204" pitchFamily="34" charset="0"/>
                <a:cs typeface="Tahoma" panose="020B0604030504040204" pitchFamily="34" charset="0"/>
              </a:rPr>
              <a:t>Cameroonian legislature should pay attention to international good practice on access to environmental information and ensure that the intended conditions and procedures meant to facilitate people’s right to access to environmental information should be aligned with the distilled international good practice described above. </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
            </a:pPr>
            <a:r>
              <a:rPr lang="en-ZA" sz="1200" dirty="0">
                <a:latin typeface="Tahoma" panose="020B0604030504040204" pitchFamily="34" charset="0"/>
                <a:ea typeface="Tahoma" panose="020B0604030504040204" pitchFamily="34" charset="0"/>
                <a:cs typeface="Tahoma" panose="020B0604030504040204" pitchFamily="34" charset="0"/>
              </a:rPr>
              <a:t>A</a:t>
            </a:r>
            <a:r>
              <a:rPr lang="en-ZA" sz="1200" dirty="0" smtClean="0">
                <a:latin typeface="Tahoma" panose="020B0604030504040204" pitchFamily="34" charset="0"/>
                <a:ea typeface="Tahoma" panose="020B0604030504040204" pitchFamily="34" charset="0"/>
                <a:cs typeface="Tahoma" panose="020B0604030504040204" pitchFamily="34" charset="0"/>
              </a:rPr>
              <a:t> </a:t>
            </a:r>
            <a:r>
              <a:rPr lang="en-ZA" sz="1200" dirty="0">
                <a:latin typeface="Tahoma" panose="020B0604030504040204" pitchFamily="34" charset="0"/>
                <a:ea typeface="Tahoma" panose="020B0604030504040204" pitchFamily="34" charset="0"/>
                <a:cs typeface="Tahoma" panose="020B0604030504040204" pitchFamily="34" charset="0"/>
              </a:rPr>
              <a:t>clear definition of what is meant by a “state security concern” to the extent that the public is made aware of the limitation of their right. </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
            </a:pPr>
            <a:r>
              <a:rPr lang="en-ZA" sz="1200" dirty="0" smtClean="0">
                <a:latin typeface="Tahoma" panose="020B0604030504040204" pitchFamily="34" charset="0"/>
                <a:ea typeface="Tahoma" panose="020B0604030504040204" pitchFamily="34" charset="0"/>
                <a:cs typeface="Tahoma" panose="020B0604030504040204" pitchFamily="34" charset="0"/>
              </a:rPr>
              <a:t>Law </a:t>
            </a:r>
            <a:r>
              <a:rPr lang="en-ZA" sz="1200" dirty="0">
                <a:latin typeface="Tahoma" panose="020B0604030504040204" pitchFamily="34" charset="0"/>
                <a:ea typeface="Tahoma" panose="020B0604030504040204" pitchFamily="34" charset="0"/>
                <a:cs typeface="Tahoma" panose="020B0604030504040204" pitchFamily="34" charset="0"/>
              </a:rPr>
              <a:t>No 96/12 should be amended to extent that it provides clarity on the kind of environmental information that must be periodically collected and disclosed to the public, without the latter’s requesting for it. </a:t>
            </a:r>
          </a:p>
        </p:txBody>
      </p:sp>
    </p:spTree>
    <p:extLst>
      <p:ext uri="{BB962C8B-B14F-4D97-AF65-F5344CB8AC3E}">
        <p14:creationId xmlns:p14="http://schemas.microsoft.com/office/powerpoint/2010/main" val="1490814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19706" y="837127"/>
            <a:ext cx="6643219" cy="4816703"/>
          </a:xfrm>
          <a:prstGeom prst="rect">
            <a:avLst/>
          </a:prstGeom>
          <a:noFill/>
        </p:spPr>
        <p:txBody>
          <a:bodyPr wrap="square" rtlCol="0">
            <a:spAutoFit/>
          </a:bodyPr>
          <a:lstStyle/>
          <a:p>
            <a:pPr algn="just"/>
            <a:r>
              <a:rPr lang="en-ZA" sz="2800" dirty="0" smtClean="0">
                <a:latin typeface="Tahoma" panose="020B0604030504040204" pitchFamily="34" charset="0"/>
                <a:ea typeface="Tahoma" panose="020B0604030504040204" pitchFamily="34" charset="0"/>
                <a:cs typeface="Tahoma" panose="020B0604030504040204" pitchFamily="34" charset="0"/>
              </a:rPr>
              <a:t>Introduction</a:t>
            </a:r>
          </a:p>
          <a:p>
            <a:endParaRPr lang="en-ZA" dirty="0" smtClean="0"/>
          </a:p>
          <a:p>
            <a:pPr marL="171450" indent="-171450" algn="just">
              <a:lnSpc>
                <a:spcPct val="150000"/>
              </a:lnSpc>
              <a:buFont typeface="Wingdings" panose="05000000000000000000" pitchFamily="2" charset="2"/>
              <a:buChar char="§"/>
            </a:pPr>
            <a:r>
              <a:rPr lang="en-ZA" sz="1200" dirty="0">
                <a:latin typeface="Tahoma" panose="020B0604030504040204" pitchFamily="34" charset="0"/>
                <a:ea typeface="Tahoma" panose="020B0604030504040204" pitchFamily="34" charset="0"/>
                <a:cs typeface="Tahoma" panose="020B0604030504040204" pitchFamily="34" charset="0"/>
              </a:rPr>
              <a:t>Generally, depending on the obligation imposed on government and other bodies to disclose relevant information, the right to access to information could either be a passive or an active </a:t>
            </a:r>
            <a:r>
              <a:rPr lang="en-ZA" sz="1200" dirty="0" smtClean="0">
                <a:latin typeface="Tahoma" panose="020B0604030504040204" pitchFamily="34" charset="0"/>
                <a:ea typeface="Tahoma" panose="020B0604030504040204" pitchFamily="34" charset="0"/>
                <a:cs typeface="Tahoma" panose="020B0604030504040204" pitchFamily="34" charset="0"/>
              </a:rPr>
              <a:t>right.</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Wingdings" panose="05000000000000000000" pitchFamily="2" charset="2"/>
              <a:buChar char="§"/>
            </a:pPr>
            <a:r>
              <a:rPr lang="en-ZA" sz="1200" dirty="0">
                <a:latin typeface="Tahoma" panose="020B0604030504040204" pitchFamily="34" charset="0"/>
                <a:ea typeface="Tahoma" panose="020B0604030504040204" pitchFamily="34" charset="0"/>
                <a:cs typeface="Tahoma" panose="020B0604030504040204" pitchFamily="34" charset="0"/>
              </a:rPr>
              <a:t> </a:t>
            </a:r>
            <a:r>
              <a:rPr lang="en-ZA" sz="1200" dirty="0" smtClean="0">
                <a:latin typeface="Tahoma" panose="020B0604030504040204" pitchFamily="34" charset="0"/>
                <a:ea typeface="Tahoma" panose="020B0604030504040204" pitchFamily="34" charset="0"/>
                <a:cs typeface="Tahoma" panose="020B0604030504040204" pitchFamily="34" charset="0"/>
              </a:rPr>
              <a:t>Passive </a:t>
            </a:r>
            <a:r>
              <a:rPr lang="en-ZA" sz="1200" dirty="0">
                <a:latin typeface="Tahoma" panose="020B0604030504040204" pitchFamily="34" charset="0"/>
                <a:ea typeface="Tahoma" panose="020B0604030504040204" pitchFamily="34" charset="0"/>
                <a:cs typeface="Tahoma" panose="020B0604030504040204" pitchFamily="34" charset="0"/>
              </a:rPr>
              <a:t>right to access to information refers to the right of people to request information from both public and private bodies and the duty of the latter to provide the requested </a:t>
            </a:r>
            <a:r>
              <a:rPr lang="en-ZA" sz="1200" dirty="0" smtClean="0">
                <a:latin typeface="Tahoma" panose="020B0604030504040204" pitchFamily="34" charset="0"/>
                <a:ea typeface="Tahoma" panose="020B0604030504040204" pitchFamily="34" charset="0"/>
                <a:cs typeface="Tahoma" panose="020B0604030504040204" pitchFamily="34" charset="0"/>
              </a:rPr>
              <a:t>information –Carl Bruch and Meg ‘Filbey Emerging Global Norms of Public Involvement’ in Bruch (ed) </a:t>
            </a:r>
            <a:r>
              <a:rPr lang="en-ZA" sz="1200" i="1" dirty="0" smtClean="0">
                <a:latin typeface="Tahoma" panose="020B0604030504040204" pitchFamily="34" charset="0"/>
                <a:ea typeface="Tahoma" panose="020B0604030504040204" pitchFamily="34" charset="0"/>
                <a:cs typeface="Tahoma" panose="020B0604030504040204" pitchFamily="34" charset="0"/>
              </a:rPr>
              <a:t>The New Public: The Globalisation of Public Participation</a:t>
            </a:r>
            <a:r>
              <a:rPr lang="en-ZA" sz="1200" dirty="0" smtClean="0">
                <a:latin typeface="Tahoma" panose="020B0604030504040204" pitchFamily="34" charset="0"/>
                <a:ea typeface="Tahoma" panose="020B0604030504040204" pitchFamily="34" charset="0"/>
                <a:cs typeface="Tahoma" panose="020B0604030504040204" pitchFamily="34" charset="0"/>
              </a:rPr>
              <a:t>, </a:t>
            </a:r>
            <a:r>
              <a:rPr lang="en-ZA" sz="1200" dirty="0" smtClean="0">
                <a:latin typeface="Tahoma" panose="020B0604030504040204" pitchFamily="34" charset="0"/>
                <a:ea typeface="Tahoma" panose="020B0604030504040204" pitchFamily="34" charset="0"/>
                <a:cs typeface="Tahoma" panose="020B0604030504040204" pitchFamily="34" charset="0"/>
              </a:rPr>
              <a:t>p. </a:t>
            </a:r>
            <a:r>
              <a:rPr lang="en-ZA" sz="1200" dirty="0" smtClean="0">
                <a:latin typeface="Tahoma" panose="020B0604030504040204" pitchFamily="34" charset="0"/>
                <a:ea typeface="Tahoma" panose="020B0604030504040204" pitchFamily="34" charset="0"/>
                <a:cs typeface="Tahoma" panose="020B0604030504040204" pitchFamily="34" charset="0"/>
              </a:rPr>
              <a:t>7</a:t>
            </a:r>
            <a:r>
              <a:rPr lang="en-ZA" sz="1200" dirty="0" smtClean="0">
                <a:latin typeface="Tahoma" panose="020B0604030504040204" pitchFamily="34" charset="0"/>
                <a:ea typeface="Tahoma" panose="020B0604030504040204" pitchFamily="34" charset="0"/>
                <a:cs typeface="Tahoma" panose="020B0604030504040204" pitchFamily="34" charset="0"/>
              </a:rPr>
              <a:t>).</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Wingdings" panose="05000000000000000000" pitchFamily="2" charset="2"/>
              <a:buChar char="§"/>
            </a:pPr>
            <a:endParaRPr lang="en-ZA" sz="1200" dirty="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Wingdings" panose="05000000000000000000" pitchFamily="2" charset="2"/>
              <a:buChar char="§"/>
            </a:pPr>
            <a:r>
              <a:rPr lang="en-ZA" sz="1200" dirty="0" smtClean="0">
                <a:latin typeface="Tahoma" panose="020B0604030504040204" pitchFamily="34" charset="0"/>
                <a:ea typeface="Tahoma" panose="020B0604030504040204" pitchFamily="34" charset="0"/>
                <a:cs typeface="Tahoma" panose="020B0604030504040204" pitchFamily="34" charset="0"/>
              </a:rPr>
              <a:t>Active </a:t>
            </a:r>
            <a:r>
              <a:rPr lang="en-ZA" sz="1200" dirty="0">
                <a:latin typeface="Tahoma" panose="020B0604030504040204" pitchFamily="34" charset="0"/>
                <a:ea typeface="Tahoma" panose="020B0604030504040204" pitchFamily="34" charset="0"/>
                <a:cs typeface="Tahoma" panose="020B0604030504040204" pitchFamily="34" charset="0"/>
              </a:rPr>
              <a:t>right to access to information refers to the obligation on the state and increasingly private bodies to collect relevant information and disseminate it to the public without the public’s asking for </a:t>
            </a:r>
            <a:r>
              <a:rPr lang="en-ZA" sz="1200" dirty="0" smtClean="0">
                <a:latin typeface="Tahoma" panose="020B0604030504040204" pitchFamily="34" charset="0"/>
                <a:ea typeface="Tahoma" panose="020B0604030504040204" pitchFamily="34" charset="0"/>
                <a:cs typeface="Tahoma" panose="020B0604030504040204" pitchFamily="34" charset="0"/>
              </a:rPr>
              <a:t>it (Bruch and Meg, p 8; Du Plessis ‘Access to information’ in </a:t>
            </a:r>
            <a:r>
              <a:rPr lang="en-ZA" sz="1200" dirty="0" err="1" smtClean="0">
                <a:latin typeface="Tahoma" panose="020B0604030504040204" pitchFamily="34" charset="0"/>
                <a:ea typeface="Tahoma" panose="020B0604030504040204" pitchFamily="34" charset="0"/>
                <a:cs typeface="Tahoma" panose="020B0604030504040204" pitchFamily="34" charset="0"/>
              </a:rPr>
              <a:t>Kotze</a:t>
            </a:r>
            <a:r>
              <a:rPr lang="en-ZA" sz="1200" dirty="0" smtClean="0">
                <a:latin typeface="Tahoma" panose="020B0604030504040204" pitchFamily="34" charset="0"/>
                <a:ea typeface="Tahoma" panose="020B0604030504040204" pitchFamily="34" charset="0"/>
                <a:cs typeface="Tahoma" panose="020B0604030504040204" pitchFamily="34" charset="0"/>
              </a:rPr>
              <a:t> LJ and Paterson AR </a:t>
            </a:r>
            <a:r>
              <a:rPr lang="en-ZA" sz="1200" i="1" dirty="0" smtClean="0">
                <a:latin typeface="Tahoma" panose="020B0604030504040204" pitchFamily="34" charset="0"/>
                <a:ea typeface="Tahoma" panose="020B0604030504040204" pitchFamily="34" charset="0"/>
                <a:cs typeface="Tahoma" panose="020B0604030504040204" pitchFamily="34" charset="0"/>
              </a:rPr>
              <a:t>Environmental Compliance and Enforcement: Legal Perspective </a:t>
            </a:r>
            <a:r>
              <a:rPr lang="en-ZA" sz="1200" dirty="0" smtClean="0">
                <a:latin typeface="Tahoma" panose="020B0604030504040204" pitchFamily="34" charset="0"/>
                <a:ea typeface="Tahoma" panose="020B0604030504040204" pitchFamily="34" charset="0"/>
                <a:cs typeface="Tahoma" panose="020B0604030504040204" pitchFamily="34" charset="0"/>
              </a:rPr>
              <a:t>pp. </a:t>
            </a:r>
            <a:r>
              <a:rPr lang="en-ZA" sz="1200" dirty="0" smtClean="0">
                <a:latin typeface="Tahoma" panose="020B0604030504040204" pitchFamily="34" charset="0"/>
                <a:ea typeface="Tahoma" panose="020B0604030504040204" pitchFamily="34" charset="0"/>
                <a:cs typeface="Tahoma" panose="020B0604030504040204" pitchFamily="34" charset="0"/>
              </a:rPr>
              <a:t>198-199</a:t>
            </a:r>
            <a:r>
              <a:rPr lang="en-ZA" sz="1200" dirty="0" smtClean="0">
                <a:latin typeface="Tahoma" panose="020B0604030504040204" pitchFamily="34" charset="0"/>
                <a:ea typeface="Tahoma" panose="020B0604030504040204" pitchFamily="34" charset="0"/>
                <a:cs typeface="Tahoma" panose="020B0604030504040204" pitchFamily="34" charset="0"/>
              </a:rPr>
              <a:t>).</a:t>
            </a:r>
            <a:endParaRPr lang="en-ZA" sz="1200" dirty="0">
              <a:latin typeface="Tahoma" panose="020B0604030504040204" pitchFamily="34" charset="0"/>
              <a:ea typeface="Tahoma" panose="020B0604030504040204" pitchFamily="34" charset="0"/>
              <a:cs typeface="Tahoma" panose="020B0604030504040204" pitchFamily="34" charset="0"/>
            </a:endParaRPr>
          </a:p>
          <a:p>
            <a:pPr>
              <a:lnSpc>
                <a:spcPct val="150000"/>
              </a:lnSpc>
            </a:pPr>
            <a:endParaRPr lang="en-ZA" dirty="0"/>
          </a:p>
        </p:txBody>
      </p:sp>
    </p:spTree>
    <p:extLst>
      <p:ext uri="{BB962C8B-B14F-4D97-AF65-F5344CB8AC3E}">
        <p14:creationId xmlns:p14="http://schemas.microsoft.com/office/powerpoint/2010/main" val="2138880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58040" y="2235960"/>
            <a:ext cx="7191375" cy="2585323"/>
          </a:xfrm>
          <a:prstGeom prst="rect">
            <a:avLst/>
          </a:prstGeom>
          <a:noFill/>
        </p:spPr>
        <p:txBody>
          <a:bodyPr wrap="square" rtlCol="0">
            <a:spAutoFit/>
          </a:bodyPr>
          <a:lstStyle/>
          <a:p>
            <a:pPr marL="171450" indent="-171450" algn="just">
              <a:lnSpc>
                <a:spcPct val="150000"/>
              </a:lnSpc>
              <a:buFont typeface="Wingdings" panose="05000000000000000000" pitchFamily="2" charset="2"/>
              <a:buChar char="§"/>
            </a:pPr>
            <a:r>
              <a:rPr lang="en-ZA" sz="1200" dirty="0">
                <a:latin typeface="Tahoma" panose="020B0604030504040204" pitchFamily="34" charset="0"/>
                <a:ea typeface="Tahoma" panose="020B0604030504040204" pitchFamily="34" charset="0"/>
                <a:cs typeface="Tahoma" panose="020B0604030504040204" pitchFamily="34" charset="0"/>
              </a:rPr>
              <a:t>P</a:t>
            </a:r>
            <a:r>
              <a:rPr lang="en-ZA" sz="1200" dirty="0" smtClean="0">
                <a:latin typeface="Tahoma" panose="020B0604030504040204" pitchFamily="34" charset="0"/>
                <a:ea typeface="Tahoma" panose="020B0604030504040204" pitchFamily="34" charset="0"/>
                <a:cs typeface="Tahoma" panose="020B0604030504040204" pitchFamily="34" charset="0"/>
              </a:rPr>
              <a:t>recondition </a:t>
            </a:r>
            <a:r>
              <a:rPr lang="en-ZA" sz="1200" dirty="0">
                <a:latin typeface="Tahoma" panose="020B0604030504040204" pitchFamily="34" charset="0"/>
                <a:ea typeface="Tahoma" panose="020B0604030504040204" pitchFamily="34" charset="0"/>
                <a:cs typeface="Tahoma" panose="020B0604030504040204" pitchFamily="34" charset="0"/>
              </a:rPr>
              <a:t>for their being able to protect their environmental right during the planning and implementation of development activities that may otherwise lack inclusivity, transparency and </a:t>
            </a:r>
            <a:r>
              <a:rPr lang="en-ZA" sz="1200" dirty="0" smtClean="0">
                <a:latin typeface="Tahoma" panose="020B0604030504040204" pitchFamily="34" charset="0"/>
                <a:ea typeface="Tahoma" panose="020B0604030504040204" pitchFamily="34" charset="0"/>
                <a:cs typeface="Tahoma" panose="020B0604030504040204" pitchFamily="34" charset="0"/>
              </a:rPr>
              <a:t>accountability.</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Wingdings" panose="05000000000000000000" pitchFamily="2" charset="2"/>
              <a:buChar char="§"/>
            </a:pPr>
            <a:r>
              <a:rPr lang="en-ZA" sz="1200" dirty="0">
                <a:latin typeface="Tahoma" panose="020B0604030504040204" pitchFamily="34" charset="0"/>
                <a:ea typeface="Tahoma" panose="020B0604030504040204" pitchFamily="34" charset="0"/>
                <a:cs typeface="Tahoma" panose="020B0604030504040204" pitchFamily="34" charset="0"/>
              </a:rPr>
              <a:t>E</a:t>
            </a:r>
            <a:r>
              <a:rPr lang="en-ZA" sz="1200" dirty="0" smtClean="0">
                <a:latin typeface="Tahoma" panose="020B0604030504040204" pitchFamily="34" charset="0"/>
                <a:ea typeface="Tahoma" panose="020B0604030504040204" pitchFamily="34" charset="0"/>
                <a:cs typeface="Tahoma" panose="020B0604030504040204" pitchFamily="34" charset="0"/>
              </a:rPr>
              <a:t>vokes </a:t>
            </a:r>
            <a:r>
              <a:rPr lang="en-ZA" sz="1200" dirty="0">
                <a:latin typeface="Tahoma" panose="020B0604030504040204" pitchFamily="34" charset="0"/>
                <a:ea typeface="Tahoma" panose="020B0604030504040204" pitchFamily="34" charset="0"/>
                <a:cs typeface="Tahoma" panose="020B0604030504040204" pitchFamily="34" charset="0"/>
              </a:rPr>
              <a:t>a close relation with government’s accountability and transparency in that it provides the public with an opportunity to be able to scrutinise government-held information and to monitor the decisions that governments make, including decisions about development </a:t>
            </a:r>
            <a:r>
              <a:rPr lang="en-ZA" sz="1200" dirty="0" smtClean="0">
                <a:latin typeface="Tahoma" panose="020B0604030504040204" pitchFamily="34" charset="0"/>
                <a:ea typeface="Tahoma" panose="020B0604030504040204" pitchFamily="34" charset="0"/>
                <a:cs typeface="Tahoma" panose="020B0604030504040204" pitchFamily="34" charset="0"/>
              </a:rPr>
              <a:t>activities.</a:t>
            </a:r>
          </a:p>
          <a:p>
            <a:pPr algn="just">
              <a:lnSpc>
                <a:spcPct val="150000"/>
              </a:lnSpc>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Wingdings" panose="05000000000000000000" pitchFamily="2" charset="2"/>
              <a:buChar char="§"/>
            </a:pPr>
            <a:r>
              <a:rPr lang="en-ZA" sz="1200" dirty="0" smtClean="0">
                <a:latin typeface="Tahoma" panose="020B0604030504040204" pitchFamily="34" charset="0"/>
                <a:ea typeface="Tahoma" panose="020B0604030504040204" pitchFamily="34" charset="0"/>
                <a:cs typeface="Tahoma" panose="020B0604030504040204" pitchFamily="34" charset="0"/>
              </a:rPr>
              <a:t>And the reverse is true. This </a:t>
            </a:r>
            <a:r>
              <a:rPr lang="en-ZA" sz="1200" dirty="0">
                <a:latin typeface="Tahoma" panose="020B0604030504040204" pitchFamily="34" charset="0"/>
                <a:ea typeface="Tahoma" panose="020B0604030504040204" pitchFamily="34" charset="0"/>
                <a:cs typeface="Tahoma" panose="020B0604030504040204" pitchFamily="34" charset="0"/>
              </a:rPr>
              <a:t>is the situation in the context of development activities in </a:t>
            </a:r>
            <a:r>
              <a:rPr lang="en-ZA" sz="1200" dirty="0" smtClean="0">
                <a:latin typeface="Tahoma" panose="020B0604030504040204" pitchFamily="34" charset="0"/>
                <a:ea typeface="Tahoma" panose="020B0604030504040204" pitchFamily="34" charset="0"/>
                <a:cs typeface="Tahoma" panose="020B0604030504040204" pitchFamily="34" charset="0"/>
              </a:rPr>
              <a:t>Cameroon.</a:t>
            </a:r>
            <a:endParaRPr lang="en-ZA" sz="1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562221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14450" y="1257300"/>
            <a:ext cx="6438900" cy="3139321"/>
          </a:xfrm>
          <a:prstGeom prst="rect">
            <a:avLst/>
          </a:prstGeom>
          <a:noFill/>
        </p:spPr>
        <p:txBody>
          <a:bodyPr wrap="square" rtlCol="0">
            <a:spAutoFit/>
          </a:bodyPr>
          <a:lstStyle/>
          <a:p>
            <a:pPr algn="just">
              <a:lnSpc>
                <a:spcPct val="150000"/>
              </a:lnSpc>
            </a:pPr>
            <a:r>
              <a:rPr lang="en-ZA" sz="1200" dirty="0">
                <a:latin typeface="Tahoma" panose="020B0604030504040204" pitchFamily="34" charset="0"/>
                <a:ea typeface="Tahoma" panose="020B0604030504040204" pitchFamily="34" charset="0"/>
                <a:cs typeface="Tahoma" panose="020B0604030504040204" pitchFamily="34" charset="0"/>
              </a:rPr>
              <a:t>Although Law No 96/12 of 5th August 1996 on Environmental Management in Cameroon (Law No 96/12) provides for this right in section 7, as will become evident below significant concerns exist regarding the content and legal basis of the right</a:t>
            </a:r>
            <a:r>
              <a:rPr lang="en-ZA" sz="1200" dirty="0" smtClean="0">
                <a:latin typeface="Tahoma" panose="020B0604030504040204" pitchFamily="34" charset="0"/>
                <a:ea typeface="Tahoma" panose="020B0604030504040204" pitchFamily="34" charset="0"/>
                <a:cs typeface="Tahoma" panose="020B0604030504040204" pitchFamily="34" charset="0"/>
              </a:rPr>
              <a:t>.</a:t>
            </a:r>
          </a:p>
          <a:p>
            <a:pPr algn="just">
              <a:lnSpc>
                <a:spcPct val="150000"/>
              </a:lnSpc>
            </a:pPr>
            <a:r>
              <a:rPr lang="en-ZA" sz="1200" dirty="0" smtClean="0">
                <a:latin typeface="Tahoma" panose="020B0604030504040204" pitchFamily="34" charset="0"/>
                <a:ea typeface="Tahoma" panose="020B0604030504040204" pitchFamily="34" charset="0"/>
                <a:cs typeface="Tahoma" panose="020B0604030504040204" pitchFamily="34" charset="0"/>
              </a:rPr>
              <a:t> </a:t>
            </a:r>
          </a:p>
          <a:p>
            <a:pPr marL="171450" indent="-171450" algn="just">
              <a:lnSpc>
                <a:spcPct val="150000"/>
              </a:lnSpc>
              <a:buFont typeface="Courier New" panose="02070309020205020404" pitchFamily="49" charset="0"/>
              <a:buChar char="o"/>
            </a:pPr>
            <a:r>
              <a:rPr lang="en-ZA" sz="1200" dirty="0">
                <a:latin typeface="Tahoma" panose="020B0604030504040204" pitchFamily="34" charset="0"/>
                <a:ea typeface="Tahoma" panose="020B0604030504040204" pitchFamily="34" charset="0"/>
                <a:cs typeface="Tahoma" panose="020B0604030504040204" pitchFamily="34" charset="0"/>
              </a:rPr>
              <a:t>I</a:t>
            </a:r>
            <a:r>
              <a:rPr lang="en-ZA" sz="1200" dirty="0" smtClean="0">
                <a:latin typeface="Tahoma" panose="020B0604030504040204" pitchFamily="34" charset="0"/>
                <a:ea typeface="Tahoma" panose="020B0604030504040204" pitchFamily="34" charset="0"/>
                <a:cs typeface="Tahoma" panose="020B0604030504040204" pitchFamily="34" charset="0"/>
              </a:rPr>
              <a:t>t </a:t>
            </a:r>
            <a:r>
              <a:rPr lang="en-ZA" sz="1200" dirty="0">
                <a:latin typeface="Tahoma" panose="020B0604030504040204" pitchFamily="34" charset="0"/>
                <a:ea typeface="Tahoma" panose="020B0604030504040204" pitchFamily="34" charset="0"/>
                <a:cs typeface="Tahoma" panose="020B0604030504040204" pitchFamily="34" charset="0"/>
              </a:rPr>
              <a:t>is unclear whether section 7 is sufficient to enable people to seek and to receive information from the relevant public and private entities when the need arises. </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Courier New" panose="02070309020205020404" pitchFamily="49" charset="0"/>
              <a:buChar char="o"/>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Courier New" panose="02070309020205020404" pitchFamily="49" charset="0"/>
              <a:buChar char="o"/>
            </a:pPr>
            <a:r>
              <a:rPr lang="en-ZA" sz="1200" dirty="0" smtClean="0">
                <a:latin typeface="Tahoma" panose="020B0604030504040204" pitchFamily="34" charset="0"/>
                <a:ea typeface="Tahoma" panose="020B0604030504040204" pitchFamily="34" charset="0"/>
                <a:cs typeface="Tahoma" panose="020B0604030504040204" pitchFamily="34" charset="0"/>
              </a:rPr>
              <a:t>Could </a:t>
            </a:r>
            <a:r>
              <a:rPr lang="en-ZA" sz="1200" dirty="0">
                <a:latin typeface="Tahoma" panose="020B0604030504040204" pitchFamily="34" charset="0"/>
                <a:ea typeface="Tahoma" panose="020B0604030504040204" pitchFamily="34" charset="0"/>
                <a:cs typeface="Tahoma" panose="020B0604030504040204" pitchFamily="34" charset="0"/>
              </a:rPr>
              <a:t>a Cameroonian court enforce the right enunciated in section 7, and what parameters could be used by the court to enforce the right? </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Courier New" panose="02070309020205020404" pitchFamily="49" charset="0"/>
              <a:buChar char="o"/>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Courier New" panose="02070309020205020404" pitchFamily="49" charset="0"/>
              <a:buChar char="o"/>
            </a:pPr>
            <a:r>
              <a:rPr lang="en-ZA" sz="1200" dirty="0" smtClean="0">
                <a:latin typeface="Tahoma" panose="020B0604030504040204" pitchFamily="34" charset="0"/>
                <a:ea typeface="Tahoma" panose="020B0604030504040204" pitchFamily="34" charset="0"/>
                <a:cs typeface="Tahoma" panose="020B0604030504040204" pitchFamily="34" charset="0"/>
              </a:rPr>
              <a:t>Are </a:t>
            </a:r>
            <a:r>
              <a:rPr lang="en-ZA" sz="1200" dirty="0">
                <a:latin typeface="Tahoma" panose="020B0604030504040204" pitchFamily="34" charset="0"/>
                <a:ea typeface="Tahoma" panose="020B0604030504040204" pitchFamily="34" charset="0"/>
                <a:cs typeface="Tahoma" panose="020B0604030504040204" pitchFamily="34" charset="0"/>
              </a:rPr>
              <a:t>there any loopholes in section 7, and how could such loopholes be closed? </a:t>
            </a:r>
          </a:p>
        </p:txBody>
      </p:sp>
    </p:spTree>
    <p:extLst>
      <p:ext uri="{BB962C8B-B14F-4D97-AF65-F5344CB8AC3E}">
        <p14:creationId xmlns:p14="http://schemas.microsoft.com/office/powerpoint/2010/main" val="2922125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2800" dirty="0">
                <a:latin typeface="Tahoma" panose="020B0604030504040204" pitchFamily="34" charset="0"/>
                <a:ea typeface="Tahoma" panose="020B0604030504040204" pitchFamily="34" charset="0"/>
                <a:cs typeface="Tahoma" panose="020B0604030504040204" pitchFamily="34" charset="0"/>
              </a:rPr>
              <a:t>Problematising the right to access to environmental </a:t>
            </a:r>
            <a:r>
              <a:rPr lang="en-ZA" sz="2800" dirty="0" smtClean="0">
                <a:latin typeface="Tahoma" panose="020B0604030504040204" pitchFamily="34" charset="0"/>
                <a:ea typeface="Tahoma" panose="020B0604030504040204" pitchFamily="34" charset="0"/>
                <a:cs typeface="Tahoma" panose="020B0604030504040204" pitchFamily="34" charset="0"/>
              </a:rPr>
              <a:t/>
            </a:r>
            <a:br>
              <a:rPr lang="en-ZA" sz="2800" dirty="0" smtClean="0">
                <a:latin typeface="Tahoma" panose="020B0604030504040204" pitchFamily="34" charset="0"/>
                <a:ea typeface="Tahoma" panose="020B0604030504040204" pitchFamily="34" charset="0"/>
                <a:cs typeface="Tahoma" panose="020B0604030504040204" pitchFamily="34" charset="0"/>
              </a:rPr>
            </a:br>
            <a:r>
              <a:rPr lang="en-ZA" sz="2800" dirty="0" smtClean="0">
                <a:latin typeface="Tahoma" panose="020B0604030504040204" pitchFamily="34" charset="0"/>
                <a:ea typeface="Tahoma" panose="020B0604030504040204" pitchFamily="34" charset="0"/>
                <a:cs typeface="Tahoma" panose="020B0604030504040204" pitchFamily="34" charset="0"/>
              </a:rPr>
              <a:t>information </a:t>
            </a:r>
            <a:r>
              <a:rPr lang="en-ZA" sz="2800" dirty="0">
                <a:latin typeface="Tahoma" panose="020B0604030504040204" pitchFamily="34" charset="0"/>
                <a:ea typeface="Tahoma" panose="020B0604030504040204" pitchFamily="34" charset="0"/>
                <a:cs typeface="Tahoma" panose="020B0604030504040204" pitchFamily="34" charset="0"/>
              </a:rPr>
              <a:t>in Cameroon</a:t>
            </a:r>
            <a:r>
              <a:rPr lang="en-ZA" dirty="0"/>
              <a:t> </a:t>
            </a:r>
          </a:p>
        </p:txBody>
      </p:sp>
      <p:sp>
        <p:nvSpPr>
          <p:cNvPr id="5" name="TextBox 4"/>
          <p:cNvSpPr txBox="1"/>
          <p:nvPr/>
        </p:nvSpPr>
        <p:spPr>
          <a:xfrm>
            <a:off x="422856" y="1690688"/>
            <a:ext cx="11346288" cy="5909310"/>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
            </a:pPr>
            <a:r>
              <a:rPr lang="en-ZA" sz="1200" dirty="0" smtClean="0">
                <a:latin typeface="Tahoma" panose="020B0604030504040204" pitchFamily="34" charset="0"/>
                <a:ea typeface="Tahoma" panose="020B0604030504040204" pitchFamily="34" charset="0"/>
                <a:cs typeface="Tahoma" panose="020B0604030504040204" pitchFamily="34" charset="0"/>
              </a:rPr>
              <a:t>Rich </a:t>
            </a:r>
            <a:r>
              <a:rPr lang="en-ZA" sz="1200" dirty="0">
                <a:latin typeface="Tahoma" panose="020B0604030504040204" pitchFamily="34" charset="0"/>
                <a:ea typeface="Tahoma" panose="020B0604030504040204" pitchFamily="34" charset="0"/>
                <a:cs typeface="Tahoma" panose="020B0604030504040204" pitchFamily="34" charset="0"/>
              </a:rPr>
              <a:t>in natural resources including minerals such as crude oil, iron and bauxite, diamond, gold, platinum, and </a:t>
            </a:r>
            <a:r>
              <a:rPr lang="en-ZA" sz="1200" dirty="0" smtClean="0">
                <a:latin typeface="Tahoma" panose="020B0604030504040204" pitchFamily="34" charset="0"/>
                <a:ea typeface="Tahoma" panose="020B0604030504040204" pitchFamily="34" charset="0"/>
                <a:cs typeface="Tahoma" panose="020B0604030504040204" pitchFamily="34" charset="0"/>
              </a:rPr>
              <a:t>timber.</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
            </a:pPr>
            <a:r>
              <a:rPr lang="en-ZA" sz="1200" dirty="0" smtClean="0">
                <a:latin typeface="Tahoma" panose="020B0604030504040204" pitchFamily="34" charset="0"/>
                <a:ea typeface="Tahoma" panose="020B0604030504040204" pitchFamily="34" charset="0"/>
                <a:cs typeface="Tahoma" panose="020B0604030504040204" pitchFamily="34" charset="0"/>
              </a:rPr>
              <a:t>Resources are frequently being exploited </a:t>
            </a:r>
            <a:r>
              <a:rPr lang="en-ZA" sz="1200" dirty="0">
                <a:latin typeface="Tahoma" panose="020B0604030504040204" pitchFamily="34" charset="0"/>
                <a:ea typeface="Tahoma" panose="020B0604030504040204" pitchFamily="34" charset="0"/>
                <a:cs typeface="Tahoma" panose="020B0604030504040204" pitchFamily="34" charset="0"/>
              </a:rPr>
              <a:t>by foreign </a:t>
            </a:r>
            <a:r>
              <a:rPr lang="en-ZA" sz="1200" dirty="0" smtClean="0">
                <a:latin typeface="Tahoma" panose="020B0604030504040204" pitchFamily="34" charset="0"/>
                <a:ea typeface="Tahoma" panose="020B0604030504040204" pitchFamily="34" charset="0"/>
                <a:cs typeface="Tahoma" panose="020B0604030504040204" pitchFamily="34" charset="0"/>
              </a:rPr>
              <a:t>corporations.</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
            </a:pPr>
            <a:r>
              <a:rPr lang="en-ZA" sz="1200" dirty="0">
                <a:latin typeface="Tahoma" panose="020B0604030504040204" pitchFamily="34" charset="0"/>
                <a:ea typeface="Tahoma" panose="020B0604030504040204" pitchFamily="34" charset="0"/>
                <a:cs typeface="Tahoma" panose="020B0604030504040204" pitchFamily="34" charset="0"/>
              </a:rPr>
              <a:t>since 2013 over 600 research and mining permits have been granted to foreign </a:t>
            </a:r>
            <a:r>
              <a:rPr lang="en-ZA" sz="1200" dirty="0" smtClean="0">
                <a:latin typeface="Tahoma" panose="020B0604030504040204" pitchFamily="34" charset="0"/>
                <a:ea typeface="Tahoma" panose="020B0604030504040204" pitchFamily="34" charset="0"/>
                <a:cs typeface="Tahoma" panose="020B0604030504040204" pitchFamily="34" charset="0"/>
              </a:rPr>
              <a:t>companies (Funoh KN </a:t>
            </a:r>
            <a:r>
              <a:rPr lang="en-ZA" sz="1200" i="1" dirty="0" smtClean="0">
                <a:latin typeface="Tahoma" panose="020B0604030504040204" pitchFamily="34" charset="0"/>
                <a:ea typeface="Tahoma" panose="020B0604030504040204" pitchFamily="34" charset="0"/>
                <a:cs typeface="Tahoma" panose="020B0604030504040204" pitchFamily="34" charset="0"/>
              </a:rPr>
              <a:t>The Impact of Artisanal Mining on Local Livelihoods and the Environment in the Forested Areas of Cameroon </a:t>
            </a:r>
            <a:r>
              <a:rPr lang="en-ZA" sz="1200" dirty="0" smtClean="0">
                <a:latin typeface="Tahoma" panose="020B0604030504040204" pitchFamily="34" charset="0"/>
                <a:ea typeface="Tahoma" panose="020B0604030504040204" pitchFamily="34" charset="0"/>
                <a:cs typeface="Tahoma" panose="020B0604030504040204" pitchFamily="34" charset="0"/>
              </a:rPr>
              <a:t>p. 7</a:t>
            </a:r>
            <a:r>
              <a:rPr lang="en-ZA" sz="1200" dirty="0" smtClean="0">
                <a:latin typeface="Tahoma" panose="020B0604030504040204" pitchFamily="34" charset="0"/>
                <a:ea typeface="Tahoma" panose="020B0604030504040204" pitchFamily="34" charset="0"/>
                <a:cs typeface="Tahoma" panose="020B0604030504040204" pitchFamily="34" charset="0"/>
              </a:rPr>
              <a:t>).</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
            </a:pPr>
            <a:r>
              <a:rPr lang="en-ZA" sz="1200" dirty="0">
                <a:latin typeface="Tahoma" panose="020B0604030504040204" pitchFamily="34" charset="0"/>
                <a:ea typeface="Tahoma" panose="020B0604030504040204" pitchFamily="34" charset="0"/>
                <a:cs typeface="Tahoma" panose="020B0604030504040204" pitchFamily="34" charset="0"/>
              </a:rPr>
              <a:t>D</a:t>
            </a:r>
            <a:r>
              <a:rPr lang="en-ZA" sz="1200" dirty="0" smtClean="0">
                <a:latin typeface="Tahoma" panose="020B0604030504040204" pitchFamily="34" charset="0"/>
                <a:ea typeface="Tahoma" panose="020B0604030504040204" pitchFamily="34" charset="0"/>
                <a:cs typeface="Tahoma" panose="020B0604030504040204" pitchFamily="34" charset="0"/>
              </a:rPr>
              <a:t>iverse </a:t>
            </a:r>
            <a:r>
              <a:rPr lang="en-ZA" sz="1200" dirty="0">
                <a:latin typeface="Tahoma" panose="020B0604030504040204" pitchFamily="34" charset="0"/>
                <a:ea typeface="Tahoma" panose="020B0604030504040204" pitchFamily="34" charset="0"/>
                <a:cs typeface="Tahoma" panose="020B0604030504040204" pitchFamily="34" charset="0"/>
              </a:rPr>
              <a:t>pollution and ecological degradation and human impacts, including health impact and occupational </a:t>
            </a:r>
            <a:r>
              <a:rPr lang="en-ZA" sz="1200" dirty="0" smtClean="0">
                <a:latin typeface="Tahoma" panose="020B0604030504040204" pitchFamily="34" charset="0"/>
                <a:ea typeface="Tahoma" panose="020B0604030504040204" pitchFamily="34" charset="0"/>
                <a:cs typeface="Tahoma" panose="020B0604030504040204" pitchFamily="34" charset="0"/>
              </a:rPr>
              <a:t>hazards (Funoh The Impact f Artisanal Mining , p 10;27; Fourment T Extractive Industries in Cameroon: A Sources Book for Teachers, </a:t>
            </a:r>
            <a:r>
              <a:rPr lang="en-ZA" sz="1200" dirty="0" smtClean="0">
                <a:latin typeface="Tahoma" panose="020B0604030504040204" pitchFamily="34" charset="0"/>
                <a:ea typeface="Tahoma" panose="020B0604030504040204" pitchFamily="34" charset="0"/>
                <a:cs typeface="Tahoma" panose="020B0604030504040204" pitchFamily="34" charset="0"/>
              </a:rPr>
              <a:t>p. </a:t>
            </a:r>
            <a:r>
              <a:rPr lang="en-ZA" sz="1200" dirty="0" smtClean="0">
                <a:latin typeface="Tahoma" panose="020B0604030504040204" pitchFamily="34" charset="0"/>
                <a:ea typeface="Tahoma" panose="020B0604030504040204" pitchFamily="34" charset="0"/>
                <a:cs typeface="Tahoma" panose="020B0604030504040204" pitchFamily="34" charset="0"/>
              </a:rPr>
              <a:t>22</a:t>
            </a:r>
            <a:r>
              <a:rPr lang="en-ZA" sz="1200" dirty="0" smtClean="0">
                <a:latin typeface="Tahoma" panose="020B0604030504040204" pitchFamily="34" charset="0"/>
                <a:ea typeface="Tahoma" panose="020B0604030504040204" pitchFamily="34" charset="0"/>
                <a:cs typeface="Tahoma" panose="020B0604030504040204" pitchFamily="34" charset="0"/>
              </a:rPr>
              <a:t>).</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
            </a:pPr>
            <a:r>
              <a:rPr lang="en-ZA" sz="1200" dirty="0">
                <a:latin typeface="Tahoma" panose="020B0604030504040204" pitchFamily="34" charset="0"/>
                <a:ea typeface="Tahoma" panose="020B0604030504040204" pitchFamily="34" charset="0"/>
                <a:cs typeface="Tahoma" panose="020B0604030504040204" pitchFamily="34" charset="0"/>
              </a:rPr>
              <a:t>A</a:t>
            </a:r>
            <a:r>
              <a:rPr lang="en-ZA" sz="1200" dirty="0" smtClean="0">
                <a:latin typeface="Tahoma" panose="020B0604030504040204" pitchFamily="34" charset="0"/>
                <a:ea typeface="Tahoma" panose="020B0604030504040204" pitchFamily="34" charset="0"/>
                <a:cs typeface="Tahoma" panose="020B0604030504040204" pitchFamily="34" charset="0"/>
              </a:rPr>
              <a:t> </a:t>
            </a:r>
            <a:r>
              <a:rPr lang="en-ZA" sz="1200" dirty="0">
                <a:latin typeface="Tahoma" panose="020B0604030504040204" pitchFamily="34" charset="0"/>
                <a:ea typeface="Tahoma" panose="020B0604030504040204" pitchFamily="34" charset="0"/>
                <a:cs typeface="Tahoma" panose="020B0604030504040204" pitchFamily="34" charset="0"/>
              </a:rPr>
              <a:t>rights-based approach and particularly its procedural </a:t>
            </a:r>
            <a:r>
              <a:rPr lang="en-ZA" sz="1200" dirty="0" smtClean="0">
                <a:latin typeface="Tahoma" panose="020B0604030504040204" pitchFamily="34" charset="0"/>
                <a:ea typeface="Tahoma" panose="020B0604030504040204" pitchFamily="34" charset="0"/>
                <a:cs typeface="Tahoma" panose="020B0604030504040204" pitchFamily="34" charset="0"/>
              </a:rPr>
              <a:t>aspects - right </a:t>
            </a:r>
            <a:r>
              <a:rPr lang="en-ZA" sz="1200" dirty="0">
                <a:latin typeface="Tahoma" panose="020B0604030504040204" pitchFamily="34" charset="0"/>
                <a:ea typeface="Tahoma" panose="020B0604030504040204" pitchFamily="34" charset="0"/>
                <a:cs typeface="Tahoma" panose="020B0604030504040204" pitchFamily="34" charset="0"/>
              </a:rPr>
              <a:t>to access to environmental information, could help to reinforce respect for and the protection of people’s environment-related rights in this </a:t>
            </a:r>
            <a:r>
              <a:rPr lang="en-ZA" sz="1200" dirty="0" smtClean="0">
                <a:latin typeface="Tahoma" panose="020B0604030504040204" pitchFamily="34" charset="0"/>
                <a:ea typeface="Tahoma" panose="020B0604030504040204" pitchFamily="34" charset="0"/>
                <a:cs typeface="Tahoma" panose="020B0604030504040204" pitchFamily="34" charset="0"/>
              </a:rPr>
              <a:t>context.</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
            </a:pPr>
            <a:r>
              <a:rPr lang="en-ZA" sz="1200" dirty="0">
                <a:latin typeface="Tahoma" panose="020B0604030504040204" pitchFamily="34" charset="0"/>
                <a:ea typeface="Tahoma" panose="020B0604030504040204" pitchFamily="34" charset="0"/>
                <a:cs typeface="Tahoma" panose="020B0604030504040204" pitchFamily="34" charset="0"/>
              </a:rPr>
              <a:t>Yet, the actual implementation of the right to access to </a:t>
            </a:r>
            <a:r>
              <a:rPr lang="en-ZA" sz="1200" dirty="0" smtClean="0">
                <a:latin typeface="Tahoma" panose="020B0604030504040204" pitchFamily="34" charset="0"/>
                <a:ea typeface="Tahoma" panose="020B0604030504040204" pitchFamily="34" charset="0"/>
                <a:cs typeface="Tahoma" panose="020B0604030504040204" pitchFamily="34" charset="0"/>
              </a:rPr>
              <a:t>information in Cameroon is </a:t>
            </a:r>
            <a:r>
              <a:rPr lang="en-ZA" sz="1200" dirty="0" smtClean="0">
                <a:latin typeface="Tahoma" panose="020B0604030504040204" pitchFamily="34" charset="0"/>
                <a:ea typeface="Tahoma" panose="020B0604030504040204" pitchFamily="34" charset="0"/>
                <a:cs typeface="Tahoma" panose="020B0604030504040204" pitchFamily="34" charset="0"/>
              </a:rPr>
              <a:t>problematic.</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
            </a:pPr>
            <a:r>
              <a:rPr lang="en-ZA" sz="1200" dirty="0" smtClean="0">
                <a:latin typeface="Tahoma" panose="020B0604030504040204" pitchFamily="34" charset="0"/>
                <a:ea typeface="Tahoma" panose="020B0604030504040204" pitchFamily="34" charset="0"/>
                <a:cs typeface="Tahoma" panose="020B0604030504040204" pitchFamily="34" charset="0"/>
              </a:rPr>
              <a:t>Why? </a:t>
            </a:r>
          </a:p>
          <a:p>
            <a:pPr marL="285750" indent="-285750" algn="just">
              <a:lnSpc>
                <a:spcPct val="150000"/>
              </a:lnSpc>
              <a:buFont typeface="Wingdings" panose="05000000000000000000" pitchFamily="2" charset="2"/>
              <a:buChar char="§"/>
            </a:pPr>
            <a:endParaRPr lang="en-ZA" sz="1200" dirty="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
            </a:pPr>
            <a:r>
              <a:rPr lang="en-ZA" sz="1200" dirty="0" smtClean="0">
                <a:latin typeface="Tahoma" panose="020B0604030504040204" pitchFamily="34" charset="0"/>
                <a:ea typeface="Tahoma" panose="020B0604030504040204" pitchFamily="34" charset="0"/>
                <a:cs typeface="Tahoma" panose="020B0604030504040204" pitchFamily="34" charset="0"/>
              </a:rPr>
              <a:t>No </a:t>
            </a:r>
            <a:r>
              <a:rPr lang="en-ZA" sz="1200" dirty="0">
                <a:latin typeface="Tahoma" panose="020B0604030504040204" pitchFamily="34" charset="0"/>
                <a:ea typeface="Tahoma" panose="020B0604030504040204" pitchFamily="34" charset="0"/>
                <a:cs typeface="Tahoma" panose="020B0604030504040204" pitchFamily="34" charset="0"/>
              </a:rPr>
              <a:t>national legislation dealing specifically with the </a:t>
            </a:r>
            <a:r>
              <a:rPr lang="en-ZA" sz="1200" dirty="0" smtClean="0">
                <a:latin typeface="Tahoma" panose="020B0604030504040204" pitchFamily="34" charset="0"/>
                <a:ea typeface="Tahoma" panose="020B0604030504040204" pitchFamily="34" charset="0"/>
                <a:cs typeface="Tahoma" panose="020B0604030504040204" pitchFamily="34" charset="0"/>
              </a:rPr>
              <a:t>right.</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
            </a:pPr>
            <a:r>
              <a:rPr lang="en-ZA" sz="1200" dirty="0">
                <a:latin typeface="Tahoma" panose="020B0604030504040204" pitchFamily="34" charset="0"/>
                <a:ea typeface="Tahoma" panose="020B0604030504040204" pitchFamily="34" charset="0"/>
                <a:cs typeface="Tahoma" panose="020B0604030504040204" pitchFamily="34" charset="0"/>
              </a:rPr>
              <a:t>The public is hardly aware of some environment-related activities or of their potential environmental and human rights impacts</a:t>
            </a:r>
          </a:p>
          <a:p>
            <a:pPr marL="285750" indent="-285750" algn="just">
              <a:lnSpc>
                <a:spcPct val="150000"/>
              </a:lnSpc>
              <a:buFont typeface="Wingdings" panose="05000000000000000000" pitchFamily="2" charset="2"/>
              <a:buChar char="§"/>
            </a:pPr>
            <a:endParaRPr lang="en-ZA" sz="1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69692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46220" y="708338"/>
            <a:ext cx="9929611" cy="5586145"/>
          </a:xfrm>
          <a:prstGeom prst="rect">
            <a:avLst/>
          </a:prstGeom>
          <a:noFill/>
        </p:spPr>
        <p:txBody>
          <a:bodyPr wrap="square" rtlCol="0">
            <a:spAutoFit/>
          </a:bodyPr>
          <a:lstStyle/>
          <a:p>
            <a:pPr marL="171450" indent="-171450" algn="just">
              <a:lnSpc>
                <a:spcPct val="150000"/>
              </a:lnSpc>
              <a:buFont typeface="Wingdings" panose="05000000000000000000" pitchFamily="2" charset="2"/>
              <a:buChar char="§"/>
            </a:pPr>
            <a:r>
              <a:rPr lang="en-ZA" sz="1200" dirty="0" smtClean="0">
                <a:latin typeface="Tahoma" panose="020B0604030504040204" pitchFamily="34" charset="0"/>
                <a:ea typeface="Tahoma" panose="020B0604030504040204" pitchFamily="34" charset="0"/>
                <a:cs typeface="Tahoma" panose="020B0604030504040204" pitchFamily="34" charset="0"/>
              </a:rPr>
              <a:t>Intimidation </a:t>
            </a:r>
            <a:r>
              <a:rPr lang="en-ZA" sz="1200" dirty="0">
                <a:latin typeface="Tahoma" panose="020B0604030504040204" pitchFamily="34" charset="0"/>
                <a:ea typeface="Tahoma" panose="020B0604030504040204" pitchFamily="34" charset="0"/>
                <a:cs typeface="Tahoma" panose="020B0604030504040204" pitchFamily="34" charset="0"/>
              </a:rPr>
              <a:t>and the non-disclosure of vital information to the public and civil society </a:t>
            </a:r>
            <a:r>
              <a:rPr lang="en-ZA" sz="1200" dirty="0" smtClean="0">
                <a:latin typeface="Tahoma" panose="020B0604030504040204" pitchFamily="34" charset="0"/>
                <a:ea typeface="Tahoma" panose="020B0604030504040204" pitchFamily="34" charset="0"/>
                <a:cs typeface="Tahoma" panose="020B0604030504040204" pitchFamily="34" charset="0"/>
              </a:rPr>
              <a:t>organisations by </a:t>
            </a:r>
            <a:r>
              <a:rPr lang="en-ZA" sz="1200" dirty="0" smtClean="0">
                <a:latin typeface="Tahoma" panose="020B0604030504040204" pitchFamily="34" charset="0"/>
                <a:ea typeface="Tahoma" panose="020B0604030504040204" pitchFamily="34" charset="0"/>
                <a:cs typeface="Tahoma" panose="020B0604030504040204" pitchFamily="34" charset="0"/>
              </a:rPr>
              <a:t>government.</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Wingdings" panose="05000000000000000000" pitchFamily="2" charset="2"/>
              <a:buChar char="§"/>
            </a:pPr>
            <a:r>
              <a:rPr lang="en-ZA" sz="1200" dirty="0">
                <a:latin typeface="Tahoma" panose="020B0604030504040204" pitchFamily="34" charset="0"/>
                <a:ea typeface="Tahoma" panose="020B0604030504040204" pitchFamily="34" charset="0"/>
                <a:cs typeface="Tahoma" panose="020B0604030504040204" pitchFamily="34" charset="0"/>
              </a:rPr>
              <a:t>V</a:t>
            </a:r>
            <a:r>
              <a:rPr lang="en-ZA" sz="1200" dirty="0" smtClean="0">
                <a:latin typeface="Tahoma" panose="020B0604030504040204" pitchFamily="34" charset="0"/>
                <a:ea typeface="Tahoma" panose="020B0604030504040204" pitchFamily="34" charset="0"/>
                <a:cs typeface="Tahoma" panose="020B0604030504040204" pitchFamily="34" charset="0"/>
              </a:rPr>
              <a:t>ital </a:t>
            </a:r>
            <a:r>
              <a:rPr lang="en-ZA" sz="1200" dirty="0">
                <a:latin typeface="Tahoma" panose="020B0604030504040204" pitchFamily="34" charset="0"/>
                <a:ea typeface="Tahoma" panose="020B0604030504040204" pitchFamily="34" charset="0"/>
                <a:cs typeface="Tahoma" panose="020B0604030504040204" pitchFamily="34" charset="0"/>
              </a:rPr>
              <a:t>information about </a:t>
            </a:r>
            <a:r>
              <a:rPr lang="en-ZA" sz="1200" dirty="0" smtClean="0">
                <a:latin typeface="Tahoma" panose="020B0604030504040204" pitchFamily="34" charset="0"/>
                <a:ea typeface="Tahoma" panose="020B0604030504040204" pitchFamily="34" charset="0"/>
                <a:cs typeface="Tahoma" panose="020B0604030504040204" pitchFamily="34" charset="0"/>
              </a:rPr>
              <a:t>the Chad-Cameroon </a:t>
            </a:r>
            <a:r>
              <a:rPr lang="en-ZA" sz="1200" dirty="0">
                <a:latin typeface="Tahoma" panose="020B0604030504040204" pitchFamily="34" charset="0"/>
                <a:ea typeface="Tahoma" panose="020B0604030504040204" pitchFamily="34" charset="0"/>
                <a:cs typeface="Tahoma" panose="020B0604030504040204" pitchFamily="34" charset="0"/>
              </a:rPr>
              <a:t>project and its potentially adverse impacts on environment-related </a:t>
            </a:r>
            <a:r>
              <a:rPr lang="en-ZA" sz="1200" dirty="0" smtClean="0">
                <a:latin typeface="Tahoma" panose="020B0604030504040204" pitchFamily="34" charset="0"/>
                <a:ea typeface="Tahoma" panose="020B0604030504040204" pitchFamily="34" charset="0"/>
                <a:cs typeface="Tahoma" panose="020B0604030504040204" pitchFamily="34" charset="0"/>
              </a:rPr>
              <a:t>rights was </a:t>
            </a:r>
            <a:r>
              <a:rPr lang="en-ZA" sz="1200" dirty="0">
                <a:latin typeface="Tahoma" panose="020B0604030504040204" pitchFamily="34" charset="0"/>
                <a:ea typeface="Tahoma" panose="020B0604030504040204" pitchFamily="34" charset="0"/>
                <a:cs typeface="Tahoma" panose="020B0604030504040204" pitchFamily="34" charset="0"/>
              </a:rPr>
              <a:t>never disclosed to the </a:t>
            </a:r>
            <a:r>
              <a:rPr lang="en-ZA" sz="1200" dirty="0" smtClean="0">
                <a:latin typeface="Tahoma" panose="020B0604030504040204" pitchFamily="34" charset="0"/>
                <a:ea typeface="Tahoma" panose="020B0604030504040204" pitchFamily="34" charset="0"/>
                <a:cs typeface="Tahoma" panose="020B0604030504040204" pitchFamily="34" charset="0"/>
              </a:rPr>
              <a:t>public (Fuo and Sama Cameroon’s Environmental Framework’ p. 88</a:t>
            </a:r>
            <a:r>
              <a:rPr lang="en-ZA" sz="1200" dirty="0">
                <a:latin typeface="Tahoma" panose="020B0604030504040204" pitchFamily="34" charset="0"/>
                <a:ea typeface="Tahoma" panose="020B0604030504040204" pitchFamily="34" charset="0"/>
                <a:cs typeface="Tahoma" panose="020B0604030504040204" pitchFamily="34" charset="0"/>
              </a:rPr>
              <a:t>; (CED) Report </a:t>
            </a:r>
            <a:r>
              <a:rPr lang="en-ZA" sz="1200" i="1" dirty="0" smtClean="0">
                <a:latin typeface="Tahoma" panose="020B0604030504040204" pitchFamily="34" charset="0"/>
                <a:ea typeface="Tahoma" panose="020B0604030504040204" pitchFamily="34" charset="0"/>
                <a:cs typeface="Tahoma" panose="020B0604030504040204" pitchFamily="34" charset="0"/>
              </a:rPr>
              <a:t>The </a:t>
            </a:r>
            <a:r>
              <a:rPr lang="en-ZA" sz="1200" i="1" dirty="0">
                <a:latin typeface="Tahoma" panose="020B0604030504040204" pitchFamily="34" charset="0"/>
                <a:ea typeface="Tahoma" panose="020B0604030504040204" pitchFamily="34" charset="0"/>
                <a:cs typeface="Tahoma" panose="020B0604030504040204" pitchFamily="34" charset="0"/>
              </a:rPr>
              <a:t>Chad-Cameroon Oil and Pipeline Project: Putting People and the Environment at Risk</a:t>
            </a:r>
            <a:r>
              <a:rPr lang="en-ZA" sz="1200" dirty="0" smtClean="0">
                <a:latin typeface="Tahoma" panose="020B0604030504040204" pitchFamily="34" charset="0"/>
                <a:ea typeface="Tahoma" panose="020B0604030504040204" pitchFamily="34" charset="0"/>
                <a:cs typeface="Tahoma" panose="020B0604030504040204" pitchFamily="34" charset="0"/>
              </a:rPr>
              <a:t>, </a:t>
            </a:r>
            <a:r>
              <a:rPr lang="en-ZA" sz="1200" dirty="0">
                <a:latin typeface="Tahoma" panose="020B0604030504040204" pitchFamily="34" charset="0"/>
                <a:ea typeface="Tahoma" panose="020B0604030504040204" pitchFamily="34" charset="0"/>
                <a:cs typeface="Tahoma" panose="020B0604030504040204" pitchFamily="34" charset="0"/>
              </a:rPr>
              <a:t>pp. </a:t>
            </a:r>
            <a:r>
              <a:rPr lang="en-ZA" sz="1200" dirty="0" smtClean="0">
                <a:latin typeface="Tahoma" panose="020B0604030504040204" pitchFamily="34" charset="0"/>
                <a:ea typeface="Tahoma" panose="020B0604030504040204" pitchFamily="34" charset="0"/>
                <a:cs typeface="Tahoma" panose="020B0604030504040204" pitchFamily="34" charset="0"/>
              </a:rPr>
              <a:t>6-8.</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Wingdings" panose="05000000000000000000" pitchFamily="2" charset="2"/>
              <a:buChar char="§"/>
            </a:pPr>
            <a:endParaRPr lang="en-ZA" sz="1200" dirty="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Wingdings" panose="05000000000000000000" pitchFamily="2" charset="2"/>
              <a:buChar char="§"/>
            </a:pPr>
            <a:r>
              <a:rPr lang="en-ZA" sz="1200" dirty="0" smtClean="0">
                <a:latin typeface="Tahoma" panose="020B0604030504040204" pitchFamily="34" charset="0"/>
                <a:ea typeface="Tahoma" panose="020B0604030504040204" pitchFamily="34" charset="0"/>
                <a:cs typeface="Tahoma" panose="020B0604030504040204" pitchFamily="34" charset="0"/>
              </a:rPr>
              <a:t>Relevant </a:t>
            </a:r>
            <a:r>
              <a:rPr lang="en-ZA" sz="1200" dirty="0">
                <a:latin typeface="Tahoma" panose="020B0604030504040204" pitchFamily="34" charset="0"/>
                <a:ea typeface="Tahoma" panose="020B0604030504040204" pitchFamily="34" charset="0"/>
                <a:cs typeface="Tahoma" panose="020B0604030504040204" pitchFamily="34" charset="0"/>
              </a:rPr>
              <a:t>information on how development activities are processed at the local level and by the central administration in Cameroon is not provided to the </a:t>
            </a:r>
            <a:r>
              <a:rPr lang="en-ZA" sz="1200" dirty="0" smtClean="0">
                <a:latin typeface="Tahoma" panose="020B0604030504040204" pitchFamily="34" charset="0"/>
                <a:ea typeface="Tahoma" panose="020B0604030504040204" pitchFamily="34" charset="0"/>
                <a:cs typeface="Tahoma" panose="020B0604030504040204" pitchFamily="34" charset="0"/>
              </a:rPr>
              <a:t>public (</a:t>
            </a:r>
            <a:r>
              <a:rPr lang="en-ZA" sz="1200" dirty="0" err="1" smtClean="0">
                <a:latin typeface="Tahoma" panose="020B0604030504040204" pitchFamily="34" charset="0"/>
                <a:ea typeface="Tahoma" panose="020B0604030504040204" pitchFamily="34" charset="0"/>
                <a:cs typeface="Tahoma" panose="020B0604030504040204" pitchFamily="34" charset="0"/>
              </a:rPr>
              <a:t>Nguiffo</a:t>
            </a:r>
            <a:r>
              <a:rPr lang="en-ZA" sz="1200" dirty="0" smtClean="0">
                <a:latin typeface="Tahoma" panose="020B0604030504040204" pitchFamily="34" charset="0"/>
                <a:ea typeface="Tahoma" panose="020B0604030504040204" pitchFamily="34" charset="0"/>
                <a:cs typeface="Tahoma" panose="020B0604030504040204" pitchFamily="34" charset="0"/>
              </a:rPr>
              <a:t> S </a:t>
            </a:r>
            <a:r>
              <a:rPr lang="en-ZA" sz="1200" dirty="0" smtClean="0">
                <a:latin typeface="Tahoma" panose="020B0604030504040204" pitchFamily="34" charset="0"/>
                <a:ea typeface="Tahoma" panose="020B0604030504040204" pitchFamily="34" charset="0"/>
                <a:cs typeface="Tahoma" panose="020B0604030504040204" pitchFamily="34" charset="0"/>
              </a:rPr>
              <a:t>and </a:t>
            </a:r>
            <a:r>
              <a:rPr lang="en-ZA" sz="1200" dirty="0" err="1" smtClean="0">
                <a:latin typeface="Tahoma" panose="020B0604030504040204" pitchFamily="34" charset="0"/>
                <a:ea typeface="Tahoma" panose="020B0604030504040204" pitchFamily="34" charset="0"/>
                <a:cs typeface="Tahoma" panose="020B0604030504040204" pitchFamily="34" charset="0"/>
              </a:rPr>
              <a:t>Watio</a:t>
            </a:r>
            <a:r>
              <a:rPr lang="en-ZA" sz="1200" dirty="0" smtClean="0">
                <a:latin typeface="Tahoma" panose="020B0604030504040204" pitchFamily="34" charset="0"/>
                <a:ea typeface="Tahoma" panose="020B0604030504040204" pitchFamily="34" charset="0"/>
                <a:cs typeface="Tahoma" panose="020B0604030504040204" pitchFamily="34" charset="0"/>
              </a:rPr>
              <a:t> SM </a:t>
            </a:r>
            <a:r>
              <a:rPr lang="en-ZA" sz="1200" i="1" dirty="0" smtClean="0">
                <a:latin typeface="Tahoma" panose="020B0604030504040204" pitchFamily="34" charset="0"/>
                <a:ea typeface="Tahoma" panose="020B0604030504040204" pitchFamily="34" charset="0"/>
                <a:cs typeface="Tahoma" panose="020B0604030504040204" pitchFamily="34" charset="0"/>
              </a:rPr>
              <a:t>Agro-industrial Investment in Cameroon: Large-scale Land Acquisition since </a:t>
            </a:r>
            <a:r>
              <a:rPr lang="en-ZA" sz="1200" dirty="0" smtClean="0">
                <a:latin typeface="Tahoma" panose="020B0604030504040204" pitchFamily="34" charset="0"/>
                <a:ea typeface="Tahoma" panose="020B0604030504040204" pitchFamily="34" charset="0"/>
                <a:cs typeface="Tahoma" panose="020B0604030504040204" pitchFamily="34" charset="0"/>
              </a:rPr>
              <a:t>2005, p. </a:t>
            </a:r>
            <a:r>
              <a:rPr lang="en-ZA" sz="1200" dirty="0" smtClean="0">
                <a:latin typeface="Tahoma" panose="020B0604030504040204" pitchFamily="34" charset="0"/>
                <a:ea typeface="Tahoma" panose="020B0604030504040204" pitchFamily="34" charset="0"/>
                <a:cs typeface="Tahoma" panose="020B0604030504040204" pitchFamily="34" charset="0"/>
              </a:rPr>
              <a:t>41</a:t>
            </a:r>
            <a:r>
              <a:rPr lang="en-ZA" sz="1200" dirty="0" smtClean="0">
                <a:latin typeface="Tahoma" panose="020B0604030504040204" pitchFamily="34" charset="0"/>
                <a:ea typeface="Tahoma" panose="020B0604030504040204" pitchFamily="34" charset="0"/>
                <a:cs typeface="Tahoma" panose="020B0604030504040204" pitchFamily="34" charset="0"/>
              </a:rPr>
              <a:t>).</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Wingdings" panose="05000000000000000000" pitchFamily="2" charset="2"/>
              <a:buChar char="§"/>
            </a:pPr>
            <a:endParaRPr lang="en-ZA" sz="1200" dirty="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Wingdings" panose="05000000000000000000" pitchFamily="2" charset="2"/>
              <a:buChar char="§"/>
            </a:pPr>
            <a:r>
              <a:rPr lang="en-ZA" sz="1200" dirty="0" smtClean="0">
                <a:latin typeface="Tahoma" panose="020B0604030504040204" pitchFamily="34" charset="0"/>
                <a:ea typeface="Tahoma" panose="020B0604030504040204" pitchFamily="34" charset="0"/>
                <a:cs typeface="Tahoma" panose="020B0604030504040204" pitchFamily="34" charset="0"/>
              </a:rPr>
              <a:t>It has been reported that:</a:t>
            </a:r>
          </a:p>
          <a:p>
            <a:pPr marL="252000" algn="just">
              <a:lnSpc>
                <a:spcPct val="150000"/>
              </a:lnSpc>
              <a:spcBef>
                <a:spcPts val="600"/>
              </a:spcBef>
              <a:spcAft>
                <a:spcPts val="600"/>
              </a:spcAft>
            </a:pPr>
            <a:r>
              <a:rPr lang="en-ZA" sz="1200" dirty="0">
                <a:latin typeface="Tahoma" panose="020B0604030504040204" pitchFamily="34" charset="0"/>
                <a:ea typeface="Tahoma" panose="020B0604030504040204" pitchFamily="34" charset="0"/>
                <a:cs typeface="Tahoma" panose="020B0604030504040204" pitchFamily="34" charset="0"/>
              </a:rPr>
              <a:t>The communities’ level of knowledge about the company is linear, starting with the name of the company, its activities, the managers’ nationality, the destination of the products, the date it was set up, whether or not there are plans for expansion, the amount of land allocated, and the length of the lease. It is relatively easy [to] find out the name of the company and [the] nature of its activities, but virtually impossible to get hold of two pieces of information that are crucial for the communities and the company to have an equal partnership: the amount of land the company has acquired and the duration of its </a:t>
            </a:r>
            <a:r>
              <a:rPr lang="en-ZA" sz="1200" dirty="0" smtClean="0">
                <a:latin typeface="Tahoma" panose="020B0604030504040204" pitchFamily="34" charset="0"/>
                <a:ea typeface="Tahoma" panose="020B0604030504040204" pitchFamily="34" charset="0"/>
                <a:cs typeface="Tahoma" panose="020B0604030504040204" pitchFamily="34" charset="0"/>
              </a:rPr>
              <a:t>contract.</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252000" algn="just">
              <a:lnSpc>
                <a:spcPct val="150000"/>
              </a:lnSpc>
              <a:spcBef>
                <a:spcPts val="600"/>
              </a:spcBef>
              <a:spcAft>
                <a:spcPts val="600"/>
              </a:spcAft>
              <a:buFont typeface="Wingdings" panose="05000000000000000000" pitchFamily="2" charset="2"/>
              <a:buChar char="§"/>
            </a:pPr>
            <a:r>
              <a:rPr lang="en-ZA" sz="1200" dirty="0">
                <a:latin typeface="Tahoma" panose="020B0604030504040204" pitchFamily="34" charset="0"/>
                <a:ea typeface="Tahoma" panose="020B0604030504040204" pitchFamily="34" charset="0"/>
                <a:cs typeface="Tahoma" panose="020B0604030504040204" pitchFamily="34" charset="0"/>
              </a:rPr>
              <a:t>  I</a:t>
            </a:r>
            <a:r>
              <a:rPr lang="en-ZA" sz="1200" dirty="0" smtClean="0">
                <a:latin typeface="Tahoma" panose="020B0604030504040204" pitchFamily="34" charset="0"/>
                <a:ea typeface="Tahoma" panose="020B0604030504040204" pitchFamily="34" charset="0"/>
                <a:cs typeface="Tahoma" panose="020B0604030504040204" pitchFamily="34" charset="0"/>
              </a:rPr>
              <a:t>nformation </a:t>
            </a:r>
            <a:r>
              <a:rPr lang="en-ZA" sz="1200" dirty="0">
                <a:latin typeface="Tahoma" panose="020B0604030504040204" pitchFamily="34" charset="0"/>
                <a:ea typeface="Tahoma" panose="020B0604030504040204" pitchFamily="34" charset="0"/>
                <a:cs typeface="Tahoma" panose="020B0604030504040204" pitchFamily="34" charset="0"/>
              </a:rPr>
              <a:t>on other major </a:t>
            </a:r>
            <a:r>
              <a:rPr lang="en-ZA" sz="1200" dirty="0" smtClean="0">
                <a:latin typeface="Tahoma" panose="020B0604030504040204" pitchFamily="34" charset="0"/>
                <a:ea typeface="Tahoma" panose="020B0604030504040204" pitchFamily="34" charset="0"/>
                <a:cs typeface="Tahoma" panose="020B0604030504040204" pitchFamily="34" charset="0"/>
              </a:rPr>
              <a:t>on other projects such as the  </a:t>
            </a:r>
            <a:r>
              <a:rPr lang="en-ZA" sz="1200" dirty="0" err="1" smtClean="0">
                <a:latin typeface="Tahoma" panose="020B0604030504040204" pitchFamily="34" charset="0"/>
                <a:ea typeface="Tahoma" panose="020B0604030504040204" pitchFamily="34" charset="0"/>
                <a:cs typeface="Tahoma" panose="020B0604030504040204" pitchFamily="34" charset="0"/>
              </a:rPr>
              <a:t>Herakles</a:t>
            </a:r>
            <a:r>
              <a:rPr lang="en-ZA" sz="1200" dirty="0" smtClean="0">
                <a:latin typeface="Tahoma" panose="020B0604030504040204" pitchFamily="34" charset="0"/>
                <a:ea typeface="Tahoma" panose="020B0604030504040204" pitchFamily="34" charset="0"/>
                <a:cs typeface="Tahoma" panose="020B0604030504040204" pitchFamily="34" charset="0"/>
              </a:rPr>
              <a:t> </a:t>
            </a:r>
            <a:r>
              <a:rPr lang="en-ZA" sz="1200" dirty="0">
                <a:latin typeface="Tahoma" panose="020B0604030504040204" pitchFamily="34" charset="0"/>
                <a:ea typeface="Tahoma" panose="020B0604030504040204" pitchFamily="34" charset="0"/>
                <a:cs typeface="Tahoma" panose="020B0604030504040204" pitchFamily="34" charset="0"/>
              </a:rPr>
              <a:t>Farms palm oil project and the </a:t>
            </a:r>
            <a:r>
              <a:rPr lang="en-ZA" sz="1200" dirty="0" err="1">
                <a:latin typeface="Tahoma" panose="020B0604030504040204" pitchFamily="34" charset="0"/>
                <a:ea typeface="Tahoma" panose="020B0604030504040204" pitchFamily="34" charset="0"/>
                <a:cs typeface="Tahoma" panose="020B0604030504040204" pitchFamily="34" charset="0"/>
              </a:rPr>
              <a:t>BioPalm</a:t>
            </a:r>
            <a:r>
              <a:rPr lang="en-ZA" sz="1200" dirty="0">
                <a:latin typeface="Tahoma" panose="020B0604030504040204" pitchFamily="34" charset="0"/>
                <a:ea typeface="Tahoma" panose="020B0604030504040204" pitchFamily="34" charset="0"/>
                <a:cs typeface="Tahoma" panose="020B0604030504040204" pitchFamily="34" charset="0"/>
              </a:rPr>
              <a:t> palm oil and their potential environmental and human impacts </a:t>
            </a:r>
            <a:r>
              <a:rPr lang="en-ZA" sz="1200" dirty="0" smtClean="0">
                <a:latin typeface="Tahoma" panose="020B0604030504040204" pitchFamily="34" charset="0"/>
                <a:ea typeface="Tahoma" panose="020B0604030504040204" pitchFamily="34" charset="0"/>
                <a:cs typeface="Tahoma" panose="020B0604030504040204" pitchFamily="34" charset="0"/>
              </a:rPr>
              <a:t> </a:t>
            </a:r>
            <a:r>
              <a:rPr lang="en-ZA" sz="1200" dirty="0">
                <a:latin typeface="Tahoma" panose="020B0604030504040204" pitchFamily="34" charset="0"/>
                <a:ea typeface="Tahoma" panose="020B0604030504040204" pitchFamily="34" charset="0"/>
                <a:cs typeface="Tahoma" panose="020B0604030504040204" pitchFamily="34" charset="0"/>
              </a:rPr>
              <a:t>was not disclosed to the </a:t>
            </a:r>
            <a:r>
              <a:rPr lang="en-ZA" sz="1200" dirty="0" smtClean="0">
                <a:latin typeface="Tahoma" panose="020B0604030504040204" pitchFamily="34" charset="0"/>
                <a:ea typeface="Tahoma" panose="020B0604030504040204" pitchFamily="34" charset="0"/>
                <a:cs typeface="Tahoma" panose="020B0604030504040204" pitchFamily="34" charset="0"/>
              </a:rPr>
              <a:t>public (</a:t>
            </a:r>
            <a:r>
              <a:rPr lang="en-ZA" sz="1200" dirty="0" err="1" smtClean="0">
                <a:latin typeface="Tahoma" panose="020B0604030504040204" pitchFamily="34" charset="0"/>
                <a:ea typeface="Tahoma" panose="020B0604030504040204" pitchFamily="34" charset="0"/>
                <a:cs typeface="Tahoma" panose="020B0604030504040204" pitchFamily="34" charset="0"/>
              </a:rPr>
              <a:t>Ashukem</a:t>
            </a:r>
            <a:r>
              <a:rPr lang="en-ZA" sz="1200" dirty="0" smtClean="0">
                <a:latin typeface="Tahoma" panose="020B0604030504040204" pitchFamily="34" charset="0"/>
                <a:ea typeface="Tahoma" panose="020B0604030504040204" pitchFamily="34" charset="0"/>
                <a:cs typeface="Tahoma" panose="020B0604030504040204" pitchFamily="34" charset="0"/>
              </a:rPr>
              <a:t> </a:t>
            </a:r>
            <a:r>
              <a:rPr lang="en-ZA" sz="1200" i="1" dirty="0" smtClean="0">
                <a:latin typeface="Tahoma" panose="020B0604030504040204" pitchFamily="34" charset="0"/>
                <a:ea typeface="Tahoma" panose="020B0604030504040204" pitchFamily="34" charset="0"/>
                <a:cs typeface="Tahoma" panose="020B0604030504040204" pitchFamily="34" charset="0"/>
              </a:rPr>
              <a:t>A rights-based approach to foreign agro-investment governance in Cameroon, Uganda and South Africa</a:t>
            </a:r>
            <a:r>
              <a:rPr lang="en-ZA" sz="1200" dirty="0" smtClean="0">
                <a:latin typeface="Tahoma" panose="020B0604030504040204" pitchFamily="34" charset="0"/>
                <a:ea typeface="Tahoma" panose="020B0604030504040204" pitchFamily="34" charset="0"/>
                <a:cs typeface="Tahoma" panose="020B0604030504040204" pitchFamily="34" charset="0"/>
              </a:rPr>
              <a:t>, </a:t>
            </a:r>
            <a:r>
              <a:rPr lang="en-ZA" sz="1200" dirty="0" smtClean="0">
                <a:latin typeface="Tahoma" panose="020B0604030504040204" pitchFamily="34" charset="0"/>
                <a:ea typeface="Tahoma" panose="020B0604030504040204" pitchFamily="34" charset="0"/>
                <a:cs typeface="Tahoma" panose="020B0604030504040204" pitchFamily="34" charset="0"/>
              </a:rPr>
              <a:t>p. </a:t>
            </a:r>
            <a:r>
              <a:rPr lang="en-ZA" sz="1200" dirty="0" smtClean="0">
                <a:latin typeface="Tahoma" panose="020B0604030504040204" pitchFamily="34" charset="0"/>
                <a:ea typeface="Tahoma" panose="020B0604030504040204" pitchFamily="34" charset="0"/>
                <a:cs typeface="Tahoma" panose="020B0604030504040204" pitchFamily="34" charset="0"/>
              </a:rPr>
              <a:t>228; Nguiffo and </a:t>
            </a:r>
            <a:r>
              <a:rPr lang="en-ZA" sz="1200" dirty="0" err="1" smtClean="0">
                <a:latin typeface="Tahoma" panose="020B0604030504040204" pitchFamily="34" charset="0"/>
                <a:ea typeface="Tahoma" panose="020B0604030504040204" pitchFamily="34" charset="0"/>
                <a:cs typeface="Tahoma" panose="020B0604030504040204" pitchFamily="34" charset="0"/>
              </a:rPr>
              <a:t>Watio</a:t>
            </a:r>
            <a:r>
              <a:rPr lang="en-ZA" sz="1200" dirty="0" smtClean="0">
                <a:latin typeface="Tahoma" panose="020B0604030504040204" pitchFamily="34" charset="0"/>
                <a:ea typeface="Tahoma" panose="020B0604030504040204" pitchFamily="34" charset="0"/>
                <a:cs typeface="Tahoma" panose="020B0604030504040204" pitchFamily="34" charset="0"/>
              </a:rPr>
              <a:t> </a:t>
            </a:r>
            <a:r>
              <a:rPr lang="en-ZA" sz="1200" dirty="0" smtClean="0">
                <a:latin typeface="Tahoma" panose="020B0604030504040204" pitchFamily="34" charset="0"/>
                <a:ea typeface="Tahoma" panose="020B0604030504040204" pitchFamily="34" charset="0"/>
                <a:cs typeface="Tahoma" panose="020B0604030504040204" pitchFamily="34" charset="0"/>
              </a:rPr>
              <a:t>p. </a:t>
            </a:r>
            <a:r>
              <a:rPr lang="en-ZA" sz="1200" dirty="0" smtClean="0">
                <a:latin typeface="Tahoma" panose="020B0604030504040204" pitchFamily="34" charset="0"/>
                <a:ea typeface="Tahoma" panose="020B0604030504040204" pitchFamily="34" charset="0"/>
                <a:cs typeface="Tahoma" panose="020B0604030504040204" pitchFamily="34" charset="0"/>
              </a:rPr>
              <a:t>41; </a:t>
            </a:r>
            <a:r>
              <a:rPr lang="en-ZA" sz="1200" dirty="0" err="1" smtClean="0">
                <a:latin typeface="Tahoma" panose="020B0604030504040204" pitchFamily="34" charset="0"/>
                <a:ea typeface="Tahoma" panose="020B0604030504040204" pitchFamily="34" charset="0"/>
                <a:cs typeface="Tahoma" panose="020B0604030504040204" pitchFamily="34" charset="0"/>
              </a:rPr>
              <a:t>Freudenthal</a:t>
            </a:r>
            <a:r>
              <a:rPr lang="en-ZA" sz="1200" dirty="0" smtClean="0">
                <a:latin typeface="Tahoma" panose="020B0604030504040204" pitchFamily="34" charset="0"/>
                <a:ea typeface="Tahoma" panose="020B0604030504040204" pitchFamily="34" charset="0"/>
                <a:cs typeface="Tahoma" panose="020B0604030504040204" pitchFamily="34" charset="0"/>
              </a:rPr>
              <a:t> </a:t>
            </a:r>
            <a:r>
              <a:rPr lang="en-ZA" sz="1200" i="1" dirty="0" smtClean="0">
                <a:latin typeface="Tahoma" panose="020B0604030504040204" pitchFamily="34" charset="0"/>
                <a:ea typeface="Tahoma" panose="020B0604030504040204" pitchFamily="34" charset="0"/>
                <a:cs typeface="Tahoma" panose="020B0604030504040204" pitchFamily="34" charset="0"/>
              </a:rPr>
              <a:t>et al </a:t>
            </a:r>
            <a:r>
              <a:rPr lang="en-ZA" sz="1200" i="1" dirty="0" smtClean="0">
                <a:latin typeface="Tahoma" panose="020B0604030504040204" pitchFamily="34" charset="0"/>
                <a:ea typeface="Tahoma" panose="020B0604030504040204" pitchFamily="34" charset="0"/>
                <a:cs typeface="Tahoma" panose="020B0604030504040204" pitchFamily="34" charset="0"/>
              </a:rPr>
              <a:t> ‘</a:t>
            </a:r>
            <a:r>
              <a:rPr lang="en-ZA" sz="1200" dirty="0" smtClean="0">
                <a:latin typeface="Tahoma" panose="020B0604030504040204" pitchFamily="34" charset="0"/>
                <a:ea typeface="Tahoma" panose="020B0604030504040204" pitchFamily="34" charset="0"/>
                <a:cs typeface="Tahoma" panose="020B0604030504040204" pitchFamily="34" charset="0"/>
              </a:rPr>
              <a:t>The </a:t>
            </a:r>
            <a:r>
              <a:rPr lang="en-ZA" sz="1200" dirty="0" err="1" smtClean="0">
                <a:latin typeface="Tahoma" panose="020B0604030504040204" pitchFamily="34" charset="0"/>
                <a:ea typeface="Tahoma" panose="020B0604030504040204" pitchFamily="34" charset="0"/>
                <a:cs typeface="Tahoma" panose="020B0604030504040204" pitchFamily="34" charset="0"/>
              </a:rPr>
              <a:t>BioPalm</a:t>
            </a:r>
            <a:r>
              <a:rPr lang="en-ZA" sz="1200" dirty="0" smtClean="0">
                <a:latin typeface="Tahoma" panose="020B0604030504040204" pitchFamily="34" charset="0"/>
                <a:ea typeface="Tahoma" panose="020B0604030504040204" pitchFamily="34" charset="0"/>
                <a:cs typeface="Tahoma" panose="020B0604030504040204" pitchFamily="34" charset="0"/>
              </a:rPr>
              <a:t> Oil Palm Project: A case study in the Ocean Division of </a:t>
            </a:r>
            <a:r>
              <a:rPr lang="en-ZA" sz="1200" dirty="0" smtClean="0">
                <a:latin typeface="Tahoma" panose="020B0604030504040204" pitchFamily="34" charset="0"/>
                <a:ea typeface="Tahoma" panose="020B0604030504040204" pitchFamily="34" charset="0"/>
                <a:cs typeface="Tahoma" panose="020B0604030504040204" pitchFamily="34" charset="0"/>
              </a:rPr>
              <a:t>Cameroon’ </a:t>
            </a:r>
            <a:r>
              <a:rPr lang="en-ZA" sz="1200" dirty="0" smtClean="0">
                <a:latin typeface="Tahoma" panose="020B0604030504040204" pitchFamily="34" charset="0"/>
                <a:ea typeface="Tahoma" panose="020B0604030504040204" pitchFamily="34" charset="0"/>
                <a:cs typeface="Tahoma" panose="020B0604030504040204" pitchFamily="34" charset="0"/>
              </a:rPr>
              <a:t>in Colchester M </a:t>
            </a:r>
            <a:r>
              <a:rPr lang="en-ZA" sz="1200" i="1" dirty="0" smtClean="0">
                <a:latin typeface="Tahoma" panose="020B0604030504040204" pitchFamily="34" charset="0"/>
                <a:ea typeface="Tahoma" panose="020B0604030504040204" pitchFamily="34" charset="0"/>
                <a:cs typeface="Tahoma" panose="020B0604030504040204" pitchFamily="34" charset="0"/>
              </a:rPr>
              <a:t>et al </a:t>
            </a:r>
            <a:r>
              <a:rPr lang="en-ZA" sz="1200" dirty="0" smtClean="0">
                <a:latin typeface="Tahoma" panose="020B0604030504040204" pitchFamily="34" charset="0"/>
                <a:ea typeface="Tahoma" panose="020B0604030504040204" pitchFamily="34" charset="0"/>
                <a:cs typeface="Tahoma" panose="020B0604030504040204" pitchFamily="34" charset="0"/>
              </a:rPr>
              <a:t>(</a:t>
            </a:r>
            <a:r>
              <a:rPr lang="en-ZA" sz="1200" dirty="0" err="1" smtClean="0">
                <a:latin typeface="Tahoma" panose="020B0604030504040204" pitchFamily="34" charset="0"/>
                <a:ea typeface="Tahoma" panose="020B0604030504040204" pitchFamily="34" charset="0"/>
                <a:cs typeface="Tahoma" panose="020B0604030504040204" pitchFamily="34" charset="0"/>
              </a:rPr>
              <a:t>eds</a:t>
            </a:r>
            <a:r>
              <a:rPr lang="en-ZA" sz="1200" dirty="0" smtClean="0">
                <a:latin typeface="Tahoma" panose="020B0604030504040204" pitchFamily="34" charset="0"/>
                <a:ea typeface="Tahoma" panose="020B0604030504040204" pitchFamily="34" charset="0"/>
                <a:cs typeface="Tahoma" panose="020B0604030504040204" pitchFamily="34" charset="0"/>
              </a:rPr>
              <a:t>) </a:t>
            </a:r>
            <a:r>
              <a:rPr lang="en-ZA" sz="1200" i="1" dirty="0" smtClean="0">
                <a:latin typeface="Tahoma" panose="020B0604030504040204" pitchFamily="34" charset="0"/>
                <a:ea typeface="Tahoma" panose="020B0604030504040204" pitchFamily="34" charset="0"/>
                <a:cs typeface="Tahoma" panose="020B0604030504040204" pitchFamily="34" charset="0"/>
              </a:rPr>
              <a:t>Conflict or </a:t>
            </a:r>
            <a:r>
              <a:rPr lang="en-ZA" sz="1200" i="1" dirty="0" err="1" smtClean="0">
                <a:latin typeface="Tahoma" panose="020B0604030504040204" pitchFamily="34" charset="0"/>
                <a:ea typeface="Tahoma" panose="020B0604030504040204" pitchFamily="34" charset="0"/>
                <a:cs typeface="Tahoma" panose="020B0604030504040204" pitchFamily="34" charset="0"/>
              </a:rPr>
              <a:t>cosent</a:t>
            </a:r>
            <a:r>
              <a:rPr lang="en-ZA" sz="1200" i="1" dirty="0" smtClean="0">
                <a:latin typeface="Tahoma" panose="020B0604030504040204" pitchFamily="34" charset="0"/>
                <a:ea typeface="Tahoma" panose="020B0604030504040204" pitchFamily="34" charset="0"/>
                <a:cs typeface="Tahoma" panose="020B0604030504040204" pitchFamily="34" charset="0"/>
              </a:rPr>
              <a:t>? The oil palm sector at a crossroad,</a:t>
            </a:r>
            <a:r>
              <a:rPr lang="en-ZA" sz="1200" dirty="0" smtClean="0">
                <a:latin typeface="Tahoma" panose="020B0604030504040204" pitchFamily="34" charset="0"/>
                <a:ea typeface="Tahoma" panose="020B0604030504040204" pitchFamily="34" charset="0"/>
                <a:cs typeface="Tahoma" panose="020B0604030504040204" pitchFamily="34" charset="0"/>
              </a:rPr>
              <a:t> </a:t>
            </a:r>
            <a:r>
              <a:rPr lang="en-ZA" sz="1200" dirty="0" smtClean="0">
                <a:latin typeface="Tahoma" panose="020B0604030504040204" pitchFamily="34" charset="0"/>
                <a:ea typeface="Tahoma" panose="020B0604030504040204" pitchFamily="34" charset="0"/>
                <a:cs typeface="Tahoma" panose="020B0604030504040204" pitchFamily="34" charset="0"/>
              </a:rPr>
              <a:t>p. </a:t>
            </a:r>
            <a:r>
              <a:rPr lang="en-ZA" sz="1200" dirty="0" smtClean="0">
                <a:latin typeface="Tahoma" panose="020B0604030504040204" pitchFamily="34" charset="0"/>
                <a:ea typeface="Tahoma" panose="020B0604030504040204" pitchFamily="34" charset="0"/>
                <a:cs typeface="Tahoma" panose="020B0604030504040204" pitchFamily="34" charset="0"/>
              </a:rPr>
              <a:t>348</a:t>
            </a:r>
            <a:r>
              <a:rPr lang="en-ZA" sz="1200" dirty="0" smtClean="0">
                <a:latin typeface="Tahoma" panose="020B0604030504040204" pitchFamily="34" charset="0"/>
                <a:ea typeface="Tahoma" panose="020B0604030504040204" pitchFamily="34" charset="0"/>
                <a:cs typeface="Tahoma" panose="020B0604030504040204" pitchFamily="34" charset="0"/>
              </a:rPr>
              <a:t>).</a:t>
            </a:r>
            <a:endParaRPr lang="en-ZA" sz="1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66135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57589" y="1416676"/>
            <a:ext cx="8603087" cy="4247317"/>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
            </a:pPr>
            <a:r>
              <a:rPr lang="en-ZA" sz="1200" dirty="0" smtClean="0">
                <a:latin typeface="Tahoma" panose="020B0604030504040204" pitchFamily="34" charset="0"/>
                <a:ea typeface="Tahoma" panose="020B0604030504040204" pitchFamily="34" charset="0"/>
                <a:cs typeface="Tahoma" panose="020B0604030504040204" pitchFamily="34" charset="0"/>
              </a:rPr>
              <a:t>No </a:t>
            </a:r>
            <a:r>
              <a:rPr lang="en-ZA" sz="1200" dirty="0">
                <a:latin typeface="Tahoma" panose="020B0604030504040204" pitchFamily="34" charset="0"/>
                <a:ea typeface="Tahoma" panose="020B0604030504040204" pitchFamily="34" charset="0"/>
                <a:cs typeface="Tahoma" panose="020B0604030504040204" pitchFamily="34" charset="0"/>
              </a:rPr>
              <a:t>single court case that deals exclusively with the right to access to information generally and environmental information specifically in the </a:t>
            </a:r>
            <a:r>
              <a:rPr lang="en-ZA" sz="1200" dirty="0" smtClean="0">
                <a:latin typeface="Tahoma" panose="020B0604030504040204" pitchFamily="34" charset="0"/>
                <a:ea typeface="Tahoma" panose="020B0604030504040204" pitchFamily="34" charset="0"/>
                <a:cs typeface="Tahoma" panose="020B0604030504040204" pitchFamily="34" charset="0"/>
              </a:rPr>
              <a:t>country.</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
            </a:pPr>
            <a:endParaRPr lang="en-ZA" sz="1200" dirty="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
            </a:pPr>
            <a:r>
              <a:rPr lang="en-ZA" sz="1200" i="1" dirty="0">
                <a:latin typeface="Tahoma" panose="020B0604030504040204" pitchFamily="34" charset="0"/>
                <a:ea typeface="Tahoma" panose="020B0604030504040204" pitchFamily="34" charset="0"/>
                <a:cs typeface="Tahoma" panose="020B0604030504040204" pitchFamily="34" charset="0"/>
              </a:rPr>
              <a:t>Foundation for Environment (FEDEV) and another v </a:t>
            </a:r>
            <a:r>
              <a:rPr lang="en-ZA" sz="1200" i="1" dirty="0" err="1">
                <a:latin typeface="Tahoma" panose="020B0604030504040204" pitchFamily="34" charset="0"/>
                <a:ea typeface="Tahoma" panose="020B0604030504040204" pitchFamily="34" charset="0"/>
                <a:cs typeface="Tahoma" panose="020B0604030504040204" pitchFamily="34" charset="0"/>
              </a:rPr>
              <a:t>Bamenda</a:t>
            </a:r>
            <a:r>
              <a:rPr lang="en-ZA" sz="1200" i="1" dirty="0">
                <a:latin typeface="Tahoma" panose="020B0604030504040204" pitchFamily="34" charset="0"/>
                <a:ea typeface="Tahoma" panose="020B0604030504040204" pitchFamily="34" charset="0"/>
                <a:cs typeface="Tahoma" panose="020B0604030504040204" pitchFamily="34" charset="0"/>
              </a:rPr>
              <a:t> City Council and </a:t>
            </a:r>
            <a:r>
              <a:rPr lang="en-ZA" sz="1200" i="1" dirty="0" smtClean="0">
                <a:latin typeface="Tahoma" panose="020B0604030504040204" pitchFamily="34" charset="0"/>
                <a:ea typeface="Tahoma" panose="020B0604030504040204" pitchFamily="34" charset="0"/>
                <a:cs typeface="Tahoma" panose="020B0604030504040204" pitchFamily="34" charset="0"/>
              </a:rPr>
              <a:t>others  </a:t>
            </a:r>
            <a:r>
              <a:rPr lang="en-ZA" sz="1200" dirty="0" smtClean="0">
                <a:latin typeface="Tahoma" panose="020B0604030504040204" pitchFamily="34" charset="0"/>
                <a:ea typeface="Tahoma" panose="020B0604030504040204" pitchFamily="34" charset="0"/>
                <a:cs typeface="Tahoma" panose="020B0604030504040204" pitchFamily="34" charset="0"/>
              </a:rPr>
              <a:t>(HCB/19/08</a:t>
            </a:r>
            <a:r>
              <a:rPr lang="en-ZA" sz="1200" dirty="0">
                <a:latin typeface="Tahoma" panose="020B0604030504040204" pitchFamily="34" charset="0"/>
                <a:ea typeface="Tahoma" panose="020B0604030504040204" pitchFamily="34" charset="0"/>
                <a:cs typeface="Tahoma" panose="020B0604030504040204" pitchFamily="34" charset="0"/>
              </a:rPr>
              <a:t>,</a:t>
            </a:r>
            <a:r>
              <a:rPr lang="en-ZA" sz="1200" dirty="0" smtClean="0">
                <a:latin typeface="Tahoma" panose="020B0604030504040204" pitchFamily="34" charset="0"/>
                <a:ea typeface="Tahoma" panose="020B0604030504040204" pitchFamily="34" charset="0"/>
                <a:cs typeface="Tahoma" panose="020B0604030504040204" pitchFamily="34" charset="0"/>
              </a:rPr>
              <a:t> unreported case</a:t>
            </a:r>
            <a:r>
              <a:rPr lang="en-ZA" sz="1200" dirty="0" smtClean="0">
                <a:latin typeface="Tahoma" panose="020B0604030504040204" pitchFamily="34" charset="0"/>
                <a:ea typeface="Tahoma" panose="020B0604030504040204" pitchFamily="34" charset="0"/>
                <a:cs typeface="Tahoma" panose="020B0604030504040204" pitchFamily="34" charset="0"/>
              </a:rPr>
              <a:t>).</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
            </a:pPr>
            <a:r>
              <a:rPr lang="en-ZA" sz="1200" i="1" dirty="0">
                <a:latin typeface="Tahoma" panose="020B0604030504040204" pitchFamily="34" charset="0"/>
                <a:ea typeface="Tahoma" panose="020B0604030504040204" pitchFamily="34" charset="0"/>
                <a:cs typeface="Tahoma" panose="020B0604030504040204" pitchFamily="34" charset="0"/>
              </a:rPr>
              <a:t>Foundation for Environment (FEDEV) v China Road and Bridge </a:t>
            </a:r>
            <a:r>
              <a:rPr lang="en-ZA" sz="1200" i="1" dirty="0" smtClean="0">
                <a:latin typeface="Tahoma" panose="020B0604030504040204" pitchFamily="34" charset="0"/>
                <a:ea typeface="Tahoma" panose="020B0604030504040204" pitchFamily="34" charset="0"/>
                <a:cs typeface="Tahoma" panose="020B0604030504040204" pitchFamily="34" charset="0"/>
              </a:rPr>
              <a:t>Corporation </a:t>
            </a:r>
            <a:r>
              <a:rPr lang="en-ZA" sz="1200" dirty="0" smtClean="0">
                <a:latin typeface="Tahoma" panose="020B0604030504040204" pitchFamily="34" charset="0"/>
                <a:ea typeface="Tahoma" panose="020B0604030504040204" pitchFamily="34" charset="0"/>
                <a:cs typeface="Tahoma" panose="020B0604030504040204" pitchFamily="34" charset="0"/>
              </a:rPr>
              <a:t>(CFIB/004M/09</a:t>
            </a:r>
            <a:r>
              <a:rPr lang="en-ZA" sz="1200" dirty="0">
                <a:latin typeface="Tahoma" panose="020B0604030504040204" pitchFamily="34" charset="0"/>
                <a:ea typeface="Tahoma" panose="020B0604030504040204" pitchFamily="34" charset="0"/>
                <a:cs typeface="Tahoma" panose="020B0604030504040204" pitchFamily="34" charset="0"/>
              </a:rPr>
              <a:t>,</a:t>
            </a:r>
            <a:r>
              <a:rPr lang="en-ZA" sz="1200" dirty="0" smtClean="0">
                <a:latin typeface="Tahoma" panose="020B0604030504040204" pitchFamily="34" charset="0"/>
                <a:ea typeface="Tahoma" panose="020B0604030504040204" pitchFamily="34" charset="0"/>
                <a:cs typeface="Tahoma" panose="020B0604030504040204" pitchFamily="34" charset="0"/>
              </a:rPr>
              <a:t> </a:t>
            </a:r>
            <a:r>
              <a:rPr lang="en-ZA" sz="1200" dirty="0">
                <a:latin typeface="Tahoma" panose="020B0604030504040204" pitchFamily="34" charset="0"/>
                <a:ea typeface="Tahoma" panose="020B0604030504040204" pitchFamily="34" charset="0"/>
                <a:cs typeface="Tahoma" panose="020B0604030504040204" pitchFamily="34" charset="0"/>
              </a:rPr>
              <a:t>u</a:t>
            </a:r>
            <a:r>
              <a:rPr lang="en-ZA" sz="1200" dirty="0" smtClean="0">
                <a:latin typeface="Tahoma" panose="020B0604030504040204" pitchFamily="34" charset="0"/>
                <a:ea typeface="Tahoma" panose="020B0604030504040204" pitchFamily="34" charset="0"/>
                <a:cs typeface="Tahoma" panose="020B0604030504040204" pitchFamily="34" charset="0"/>
              </a:rPr>
              <a:t>nreported case</a:t>
            </a:r>
            <a:r>
              <a:rPr lang="en-ZA" sz="1200" dirty="0" smtClean="0">
                <a:latin typeface="Tahoma" panose="020B0604030504040204" pitchFamily="34" charset="0"/>
                <a:ea typeface="Tahoma" panose="020B0604030504040204" pitchFamily="34" charset="0"/>
                <a:cs typeface="Tahoma" panose="020B0604030504040204" pitchFamily="34" charset="0"/>
              </a:rPr>
              <a:t>).</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
            </a:pPr>
            <a:r>
              <a:rPr lang="en-ZA" sz="1200" i="1" dirty="0">
                <a:latin typeface="Tahoma" panose="020B0604030504040204" pitchFamily="34" charset="0"/>
                <a:ea typeface="Tahoma" panose="020B0604030504040204" pitchFamily="34" charset="0"/>
                <a:cs typeface="Tahoma" panose="020B0604030504040204" pitchFamily="34" charset="0"/>
              </a:rPr>
              <a:t>The People (MINEF) v Tame </a:t>
            </a:r>
            <a:r>
              <a:rPr lang="en-ZA" sz="1200" i="1" dirty="0" err="1">
                <a:latin typeface="Tahoma" panose="020B0604030504040204" pitchFamily="34" charset="0"/>
                <a:ea typeface="Tahoma" panose="020B0604030504040204" pitchFamily="34" charset="0"/>
                <a:cs typeface="Tahoma" panose="020B0604030504040204" pitchFamily="34" charset="0"/>
              </a:rPr>
              <a:t>Soumedjong</a:t>
            </a:r>
            <a:r>
              <a:rPr lang="en-ZA" sz="1200" i="1" dirty="0">
                <a:latin typeface="Tahoma" panose="020B0604030504040204" pitchFamily="34" charset="0"/>
                <a:ea typeface="Tahoma" panose="020B0604030504040204" pitchFamily="34" charset="0"/>
                <a:cs typeface="Tahoma" panose="020B0604030504040204" pitchFamily="34" charset="0"/>
              </a:rPr>
              <a:t> and </a:t>
            </a:r>
            <a:r>
              <a:rPr lang="en-ZA" sz="1200" i="1" dirty="0" err="1">
                <a:latin typeface="Tahoma" panose="020B0604030504040204" pitchFamily="34" charset="0"/>
                <a:ea typeface="Tahoma" panose="020B0604030504040204" pitchFamily="34" charset="0"/>
                <a:cs typeface="Tahoma" panose="020B0604030504040204" pitchFamily="34" charset="0"/>
              </a:rPr>
              <a:t>Sotramilk</a:t>
            </a:r>
            <a:r>
              <a:rPr lang="en-ZA" sz="1200" i="1" dirty="0">
                <a:latin typeface="Tahoma" panose="020B0604030504040204" pitchFamily="34" charset="0"/>
                <a:ea typeface="Tahoma" panose="020B0604030504040204" pitchFamily="34" charset="0"/>
                <a:cs typeface="Tahoma" panose="020B0604030504040204" pitchFamily="34" charset="0"/>
              </a:rPr>
              <a:t> (Ltd</a:t>
            </a:r>
            <a:r>
              <a:rPr lang="en-ZA" sz="1200" i="1" dirty="0" smtClean="0">
                <a:latin typeface="Tahoma" panose="020B0604030504040204" pitchFamily="34" charset="0"/>
                <a:ea typeface="Tahoma" panose="020B0604030504040204" pitchFamily="34" charset="0"/>
                <a:cs typeface="Tahoma" panose="020B0604030504040204" pitchFamily="34" charset="0"/>
              </a:rPr>
              <a:t>) </a:t>
            </a:r>
            <a:r>
              <a:rPr lang="en-ZA" sz="1200" dirty="0" smtClean="0">
                <a:latin typeface="Tahoma" panose="020B0604030504040204" pitchFamily="34" charset="0"/>
                <a:ea typeface="Tahoma" panose="020B0604030504040204" pitchFamily="34" charset="0"/>
                <a:cs typeface="Tahoma" panose="020B0604030504040204" pitchFamily="34" charset="0"/>
              </a:rPr>
              <a:t>(CFIBA/857/02/03</a:t>
            </a:r>
            <a:r>
              <a:rPr lang="en-ZA" sz="1200" dirty="0">
                <a:latin typeface="Tahoma" panose="020B0604030504040204" pitchFamily="34" charset="0"/>
                <a:ea typeface="Tahoma" panose="020B0604030504040204" pitchFamily="34" charset="0"/>
                <a:cs typeface="Tahoma" panose="020B0604030504040204" pitchFamily="34" charset="0"/>
              </a:rPr>
              <a:t>,</a:t>
            </a:r>
            <a:r>
              <a:rPr lang="en-ZA" sz="1200" dirty="0" smtClean="0">
                <a:latin typeface="Tahoma" panose="020B0604030504040204" pitchFamily="34" charset="0"/>
                <a:ea typeface="Tahoma" panose="020B0604030504040204" pitchFamily="34" charset="0"/>
                <a:cs typeface="Tahoma" panose="020B0604030504040204" pitchFamily="34" charset="0"/>
              </a:rPr>
              <a:t> </a:t>
            </a:r>
            <a:r>
              <a:rPr lang="en-ZA" sz="1200" dirty="0">
                <a:latin typeface="Tahoma" panose="020B0604030504040204" pitchFamily="34" charset="0"/>
                <a:ea typeface="Tahoma" panose="020B0604030504040204" pitchFamily="34" charset="0"/>
                <a:cs typeface="Tahoma" panose="020B0604030504040204" pitchFamily="34" charset="0"/>
              </a:rPr>
              <a:t>u</a:t>
            </a:r>
            <a:r>
              <a:rPr lang="en-ZA" sz="1200" dirty="0" smtClean="0">
                <a:latin typeface="Tahoma" panose="020B0604030504040204" pitchFamily="34" charset="0"/>
                <a:ea typeface="Tahoma" panose="020B0604030504040204" pitchFamily="34" charset="0"/>
                <a:cs typeface="Tahoma" panose="020B0604030504040204" pitchFamily="34" charset="0"/>
              </a:rPr>
              <a:t>nreported case</a:t>
            </a:r>
            <a:r>
              <a:rPr lang="en-ZA" sz="1200" dirty="0" smtClean="0">
                <a:latin typeface="Tahoma" panose="020B0604030504040204" pitchFamily="34" charset="0"/>
                <a:ea typeface="Tahoma" panose="020B0604030504040204" pitchFamily="34" charset="0"/>
                <a:cs typeface="Tahoma" panose="020B0604030504040204" pitchFamily="34" charset="0"/>
              </a:rPr>
              <a:t>).</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
            </a:pPr>
            <a:endParaRPr lang="en-ZA" sz="1200" dirty="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
            </a:pPr>
            <a:r>
              <a:rPr lang="en-ZA" sz="1200" i="1" dirty="0">
                <a:latin typeface="Tahoma" panose="020B0604030504040204" pitchFamily="34" charset="0"/>
                <a:ea typeface="Tahoma" panose="020B0604030504040204" pitchFamily="34" charset="0"/>
                <a:cs typeface="Tahoma" panose="020B0604030504040204" pitchFamily="34" charset="0"/>
              </a:rPr>
              <a:t>The People (Ministry of Environment and Forestry) v </a:t>
            </a:r>
            <a:r>
              <a:rPr lang="en-ZA" sz="1200" i="1" dirty="0" err="1">
                <a:latin typeface="Tahoma" panose="020B0604030504040204" pitchFamily="34" charset="0"/>
                <a:ea typeface="Tahoma" panose="020B0604030504040204" pitchFamily="34" charset="0"/>
                <a:cs typeface="Tahoma" panose="020B0604030504040204" pitchFamily="34" charset="0"/>
              </a:rPr>
              <a:t>Sadou</a:t>
            </a:r>
            <a:r>
              <a:rPr lang="en-ZA" sz="1200" i="1" dirty="0">
                <a:latin typeface="Tahoma" panose="020B0604030504040204" pitchFamily="34" charset="0"/>
                <a:ea typeface="Tahoma" panose="020B0604030504040204" pitchFamily="34" charset="0"/>
                <a:cs typeface="Tahoma" panose="020B0604030504040204" pitchFamily="34" charset="0"/>
              </a:rPr>
              <a:t> </a:t>
            </a:r>
            <a:r>
              <a:rPr lang="en-ZA" sz="1200" i="1" dirty="0" err="1">
                <a:latin typeface="Tahoma" panose="020B0604030504040204" pitchFamily="34" charset="0"/>
                <a:ea typeface="Tahoma" panose="020B0604030504040204" pitchFamily="34" charset="0"/>
                <a:cs typeface="Tahoma" panose="020B0604030504040204" pitchFamily="34" charset="0"/>
              </a:rPr>
              <a:t>Mana</a:t>
            </a:r>
            <a:r>
              <a:rPr lang="en-ZA" sz="1200" i="1" dirty="0">
                <a:latin typeface="Tahoma" panose="020B0604030504040204" pitchFamily="34" charset="0"/>
                <a:ea typeface="Tahoma" panose="020B0604030504040204" pitchFamily="34" charset="0"/>
                <a:cs typeface="Tahoma" panose="020B0604030504040204" pitchFamily="34" charset="0"/>
              </a:rPr>
              <a:t> and </a:t>
            </a:r>
            <a:r>
              <a:rPr lang="en-ZA" sz="1200" i="1" dirty="0" smtClean="0">
                <a:latin typeface="Tahoma" panose="020B0604030504040204" pitchFamily="34" charset="0"/>
                <a:ea typeface="Tahoma" panose="020B0604030504040204" pitchFamily="34" charset="0"/>
                <a:cs typeface="Tahoma" panose="020B0604030504040204" pitchFamily="34" charset="0"/>
              </a:rPr>
              <a:t>others</a:t>
            </a:r>
            <a:r>
              <a:rPr lang="en-ZA" sz="1200" dirty="0" smtClean="0">
                <a:latin typeface="Tahoma" panose="020B0604030504040204" pitchFamily="34" charset="0"/>
                <a:ea typeface="Tahoma" panose="020B0604030504040204" pitchFamily="34" charset="0"/>
                <a:cs typeface="Tahoma" panose="020B0604030504040204" pitchFamily="34" charset="0"/>
              </a:rPr>
              <a:t> (Unreported judgment No 568/COR of 6 January 1998</a:t>
            </a:r>
            <a:r>
              <a:rPr lang="en-ZA" sz="1200" dirty="0" smtClean="0">
                <a:latin typeface="Tahoma" panose="020B0604030504040204" pitchFamily="34" charset="0"/>
                <a:ea typeface="Tahoma" panose="020B0604030504040204" pitchFamily="34" charset="0"/>
                <a:cs typeface="Tahoma" panose="020B0604030504040204" pitchFamily="34" charset="0"/>
              </a:rPr>
              <a:t>).</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285750" indent="-285750" algn="just">
              <a:lnSpc>
                <a:spcPct val="150000"/>
              </a:lnSpc>
              <a:buFont typeface="Wingdings" panose="05000000000000000000" pitchFamily="2" charset="2"/>
              <a:buChar char="§"/>
            </a:pPr>
            <a:r>
              <a:rPr lang="en-ZA" sz="1200" i="1" dirty="0">
                <a:latin typeface="Tahoma" panose="020B0604030504040204" pitchFamily="34" charset="0"/>
                <a:ea typeface="Tahoma" panose="020B0604030504040204" pitchFamily="34" charset="0"/>
                <a:cs typeface="Tahoma" panose="020B0604030504040204" pitchFamily="34" charset="0"/>
              </a:rPr>
              <a:t>The People v </a:t>
            </a:r>
            <a:r>
              <a:rPr lang="en-ZA" sz="1200" i="1" dirty="0" err="1">
                <a:latin typeface="Tahoma" panose="020B0604030504040204" pitchFamily="34" charset="0"/>
                <a:ea typeface="Tahoma" panose="020B0604030504040204" pitchFamily="34" charset="0"/>
                <a:cs typeface="Tahoma" panose="020B0604030504040204" pitchFamily="34" charset="0"/>
              </a:rPr>
              <a:t>Ngam</a:t>
            </a:r>
            <a:r>
              <a:rPr lang="en-ZA" sz="1200" i="1" dirty="0">
                <a:latin typeface="Tahoma" panose="020B0604030504040204" pitchFamily="34" charset="0"/>
                <a:ea typeface="Tahoma" panose="020B0604030504040204" pitchFamily="34" charset="0"/>
                <a:cs typeface="Tahoma" panose="020B0604030504040204" pitchFamily="34" charset="0"/>
              </a:rPr>
              <a:t> Sampson and </a:t>
            </a:r>
            <a:r>
              <a:rPr lang="en-ZA" sz="1200" i="1" dirty="0" smtClean="0">
                <a:latin typeface="Tahoma" panose="020B0604030504040204" pitchFamily="34" charset="0"/>
                <a:ea typeface="Tahoma" panose="020B0604030504040204" pitchFamily="34" charset="0"/>
                <a:cs typeface="Tahoma" panose="020B0604030504040204" pitchFamily="34" charset="0"/>
              </a:rPr>
              <a:t>others </a:t>
            </a:r>
            <a:r>
              <a:rPr lang="en-ZA" sz="1200" dirty="0" smtClean="0">
                <a:latin typeface="Tahoma" panose="020B0604030504040204" pitchFamily="34" charset="0"/>
                <a:ea typeface="Tahoma" panose="020B0604030504040204" pitchFamily="34" charset="0"/>
                <a:cs typeface="Tahoma" panose="020B0604030504040204" pitchFamily="34" charset="0"/>
              </a:rPr>
              <a:t>(FM/47c/00-01</a:t>
            </a:r>
            <a:r>
              <a:rPr lang="en-ZA" sz="1200" dirty="0">
                <a:latin typeface="Tahoma" panose="020B0604030504040204" pitchFamily="34" charset="0"/>
                <a:ea typeface="Tahoma" panose="020B0604030504040204" pitchFamily="34" charset="0"/>
                <a:cs typeface="Tahoma" panose="020B0604030504040204" pitchFamily="34" charset="0"/>
              </a:rPr>
              <a:t>,</a:t>
            </a:r>
            <a:r>
              <a:rPr lang="en-ZA" sz="1200" dirty="0" smtClean="0">
                <a:latin typeface="Tahoma" panose="020B0604030504040204" pitchFamily="34" charset="0"/>
                <a:ea typeface="Tahoma" panose="020B0604030504040204" pitchFamily="34" charset="0"/>
                <a:cs typeface="Tahoma" panose="020B0604030504040204" pitchFamily="34" charset="0"/>
              </a:rPr>
              <a:t> </a:t>
            </a:r>
            <a:r>
              <a:rPr lang="en-ZA" sz="1200" dirty="0">
                <a:latin typeface="Tahoma" panose="020B0604030504040204" pitchFamily="34" charset="0"/>
                <a:ea typeface="Tahoma" panose="020B0604030504040204" pitchFamily="34" charset="0"/>
                <a:cs typeface="Tahoma" panose="020B0604030504040204" pitchFamily="34" charset="0"/>
              </a:rPr>
              <a:t>u</a:t>
            </a:r>
            <a:r>
              <a:rPr lang="en-ZA" sz="1200" dirty="0" smtClean="0">
                <a:latin typeface="Tahoma" panose="020B0604030504040204" pitchFamily="34" charset="0"/>
                <a:ea typeface="Tahoma" panose="020B0604030504040204" pitchFamily="34" charset="0"/>
                <a:cs typeface="Tahoma" panose="020B0604030504040204" pitchFamily="34" charset="0"/>
              </a:rPr>
              <a:t>nreported case</a:t>
            </a:r>
            <a:r>
              <a:rPr lang="en-ZA" sz="1200" dirty="0" smtClean="0">
                <a:latin typeface="Tahoma" panose="020B0604030504040204" pitchFamily="34" charset="0"/>
                <a:ea typeface="Tahoma" panose="020B0604030504040204" pitchFamily="34" charset="0"/>
                <a:cs typeface="Tahoma" panose="020B0604030504040204" pitchFamily="34" charset="0"/>
              </a:rPr>
              <a:t>).</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endParaRPr lang="en-ZA" sz="1200" dirty="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Wingdings" panose="05000000000000000000" pitchFamily="2" charset="2"/>
              <a:buChar char="§"/>
            </a:pPr>
            <a:r>
              <a:rPr lang="en-ZA" sz="1200" dirty="0">
                <a:latin typeface="Tahoma" panose="020B0604030504040204" pitchFamily="34" charset="0"/>
                <a:ea typeface="Tahoma" panose="020B0604030504040204" pitchFamily="34" charset="0"/>
                <a:cs typeface="Tahoma" panose="020B0604030504040204" pitchFamily="34" charset="0"/>
              </a:rPr>
              <a:t>None of these decisions dealt in any meaningful way with the right to access to information.</a:t>
            </a:r>
          </a:p>
        </p:txBody>
      </p:sp>
    </p:spTree>
    <p:extLst>
      <p:ext uri="{BB962C8B-B14F-4D97-AF65-F5344CB8AC3E}">
        <p14:creationId xmlns:p14="http://schemas.microsoft.com/office/powerpoint/2010/main" val="3299099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1800" dirty="0">
                <a:latin typeface="Tahoma" panose="020B0604030504040204" pitchFamily="34" charset="0"/>
                <a:ea typeface="Tahoma" panose="020B0604030504040204" pitchFamily="34" charset="0"/>
                <a:cs typeface="Tahoma" panose="020B0604030504040204" pitchFamily="34" charset="0"/>
              </a:rPr>
              <a:t>International </a:t>
            </a:r>
            <a:r>
              <a:rPr lang="en-ZA" sz="1800" dirty="0" smtClean="0">
                <a:latin typeface="Tahoma" panose="020B0604030504040204" pitchFamily="34" charset="0"/>
                <a:ea typeface="Tahoma" panose="020B0604030504040204" pitchFamily="34" charset="0"/>
                <a:cs typeface="Tahoma" panose="020B0604030504040204" pitchFamily="34" charset="0"/>
              </a:rPr>
              <a:t>Good Practice </a:t>
            </a:r>
            <a:r>
              <a:rPr lang="en-ZA" sz="1800" dirty="0">
                <a:latin typeface="Tahoma" panose="020B0604030504040204" pitchFamily="34" charset="0"/>
                <a:ea typeface="Tahoma" panose="020B0604030504040204" pitchFamily="34" charset="0"/>
                <a:cs typeface="Tahoma" panose="020B0604030504040204" pitchFamily="34" charset="0"/>
              </a:rPr>
              <a:t>on </a:t>
            </a:r>
            <a:r>
              <a:rPr lang="en-ZA" sz="1800" dirty="0" smtClean="0">
                <a:latin typeface="Tahoma" panose="020B0604030504040204" pitchFamily="34" charset="0"/>
                <a:ea typeface="Tahoma" panose="020B0604030504040204" pitchFamily="34" charset="0"/>
                <a:cs typeface="Tahoma" panose="020B0604030504040204" pitchFamily="34" charset="0"/>
              </a:rPr>
              <a:t>Access </a:t>
            </a:r>
            <a:r>
              <a:rPr lang="en-ZA" sz="1800" dirty="0">
                <a:latin typeface="Tahoma" panose="020B0604030504040204" pitchFamily="34" charset="0"/>
                <a:ea typeface="Tahoma" panose="020B0604030504040204" pitchFamily="34" charset="0"/>
                <a:cs typeface="Tahoma" panose="020B0604030504040204" pitchFamily="34" charset="0"/>
              </a:rPr>
              <a:t>to </a:t>
            </a:r>
            <a:r>
              <a:rPr lang="en-ZA" sz="1800" dirty="0" smtClean="0">
                <a:latin typeface="Tahoma" panose="020B0604030504040204" pitchFamily="34" charset="0"/>
                <a:ea typeface="Tahoma" panose="020B0604030504040204" pitchFamily="34" charset="0"/>
                <a:cs typeface="Tahoma" panose="020B0604030504040204" pitchFamily="34" charset="0"/>
              </a:rPr>
              <a:t>Environmental Information</a:t>
            </a:r>
            <a:endParaRPr lang="en-ZA" sz="1800" dirty="0">
              <a:latin typeface="Tahoma" panose="020B0604030504040204" pitchFamily="34" charset="0"/>
              <a:ea typeface="Tahoma" panose="020B0604030504040204" pitchFamily="34" charset="0"/>
              <a:cs typeface="Tahoma" panose="020B0604030504040204" pitchFamily="34" charset="0"/>
            </a:endParaRPr>
          </a:p>
        </p:txBody>
      </p:sp>
      <p:sp>
        <p:nvSpPr>
          <p:cNvPr id="3" name="TextBox 2"/>
          <p:cNvSpPr txBox="1"/>
          <p:nvPr/>
        </p:nvSpPr>
        <p:spPr>
          <a:xfrm>
            <a:off x="605308" y="1858113"/>
            <a:ext cx="10921284" cy="5262979"/>
          </a:xfrm>
          <a:prstGeom prst="rect">
            <a:avLst/>
          </a:prstGeom>
          <a:noFill/>
        </p:spPr>
        <p:txBody>
          <a:bodyPr wrap="square" rtlCol="0">
            <a:spAutoFit/>
          </a:bodyPr>
          <a:lstStyle/>
          <a:p>
            <a:pPr algn="just">
              <a:lnSpc>
                <a:spcPct val="150000"/>
              </a:lnSpc>
            </a:pPr>
            <a:r>
              <a:rPr lang="en-ZA" sz="1200" dirty="0">
                <a:latin typeface="Tahoma" panose="020B0604030504040204" pitchFamily="34" charset="0"/>
                <a:ea typeface="Tahoma" panose="020B0604030504040204" pitchFamily="34" charset="0"/>
                <a:cs typeface="Tahoma" panose="020B0604030504040204" pitchFamily="34" charset="0"/>
              </a:rPr>
              <a:t>The relevant provisions relating to international good practice on the right to access to environmental information could be found in Convention on Access to Information, Public Participation in Decision-making and Access to Justice in Environmental Matters (the Aarhus Convention), the European Union Directive on  Public Access to Environmental Information (</a:t>
            </a:r>
            <a:r>
              <a:rPr lang="en-ZA" sz="1200" dirty="0" smtClean="0">
                <a:latin typeface="Tahoma" panose="020B0604030504040204" pitchFamily="34" charset="0"/>
                <a:ea typeface="Tahoma" panose="020B0604030504040204" pitchFamily="34" charset="0"/>
                <a:cs typeface="Tahoma" panose="020B0604030504040204" pitchFamily="34" charset="0"/>
              </a:rPr>
              <a:t>the </a:t>
            </a:r>
            <a:r>
              <a:rPr lang="en-ZA" sz="1200" dirty="0">
                <a:latin typeface="Tahoma" panose="020B0604030504040204" pitchFamily="34" charset="0"/>
                <a:ea typeface="Tahoma" panose="020B0604030504040204" pitchFamily="34" charset="0"/>
                <a:cs typeface="Tahoma" panose="020B0604030504040204" pitchFamily="34" charset="0"/>
              </a:rPr>
              <a:t>EU </a:t>
            </a:r>
            <a:r>
              <a:rPr lang="en-ZA" sz="1200" dirty="0" smtClean="0">
                <a:latin typeface="Tahoma" panose="020B0604030504040204" pitchFamily="34" charset="0"/>
                <a:ea typeface="Tahoma" panose="020B0604030504040204" pitchFamily="34" charset="0"/>
                <a:cs typeface="Tahoma" panose="020B0604030504040204" pitchFamily="34" charset="0"/>
              </a:rPr>
              <a:t>Directive</a:t>
            </a:r>
            <a:r>
              <a:rPr lang="en-ZA" sz="1200" dirty="0">
                <a:latin typeface="Tahoma" panose="020B0604030504040204" pitchFamily="34" charset="0"/>
                <a:ea typeface="Tahoma" panose="020B0604030504040204" pitchFamily="34" charset="0"/>
                <a:cs typeface="Tahoma" panose="020B0604030504040204" pitchFamily="34" charset="0"/>
              </a:rPr>
              <a:t>) </a:t>
            </a:r>
            <a:r>
              <a:rPr lang="en-ZA" sz="1200" dirty="0" smtClean="0">
                <a:latin typeface="Tahoma" panose="020B0604030504040204" pitchFamily="34" charset="0"/>
                <a:ea typeface="Tahoma" panose="020B0604030504040204" pitchFamily="34" charset="0"/>
                <a:cs typeface="Tahoma" panose="020B0604030504040204" pitchFamily="34" charset="0"/>
              </a:rPr>
              <a:t>and the </a:t>
            </a:r>
            <a:r>
              <a:rPr lang="en-ZA" sz="1200" dirty="0">
                <a:latin typeface="Tahoma" panose="020B0604030504040204" pitchFamily="34" charset="0"/>
                <a:ea typeface="Tahoma" panose="020B0604030504040204" pitchFamily="34" charset="0"/>
                <a:cs typeface="Tahoma" panose="020B0604030504040204" pitchFamily="34" charset="0"/>
              </a:rPr>
              <a:t>United Nations Environment Programme (UNEP) Guidelines for the Development of National Legislation on Access to Information, Public Participation and Access to Justice in Environmental Matters (the UNEP </a:t>
            </a:r>
            <a:r>
              <a:rPr lang="en-ZA" sz="1200" dirty="0" smtClean="0">
                <a:latin typeface="Tahoma" panose="020B0604030504040204" pitchFamily="34" charset="0"/>
                <a:ea typeface="Tahoma" panose="020B0604030504040204" pitchFamily="34" charset="0"/>
                <a:cs typeface="Tahoma" panose="020B0604030504040204" pitchFamily="34" charset="0"/>
              </a:rPr>
              <a:t>Guidelines</a:t>
            </a:r>
            <a:r>
              <a:rPr lang="en-ZA" sz="1200" dirty="0" smtClean="0">
                <a:latin typeface="Tahoma" panose="020B0604030504040204" pitchFamily="34" charset="0"/>
                <a:ea typeface="Tahoma" panose="020B0604030504040204" pitchFamily="34" charset="0"/>
                <a:cs typeface="Tahoma" panose="020B0604030504040204" pitchFamily="34" charset="0"/>
              </a:rPr>
              <a:t>).</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gn="just"/>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gn="just"/>
            <a:r>
              <a:rPr lang="en-ZA" sz="1200" dirty="0">
                <a:latin typeface="Tahoma" panose="020B0604030504040204" pitchFamily="34" charset="0"/>
                <a:ea typeface="Tahoma" panose="020B0604030504040204" pitchFamily="34" charset="0"/>
                <a:cs typeface="Tahoma" panose="020B0604030504040204" pitchFamily="34" charset="0"/>
              </a:rPr>
              <a:t>I The Aarhus </a:t>
            </a:r>
            <a:r>
              <a:rPr lang="en-ZA" sz="1200" dirty="0" smtClean="0">
                <a:latin typeface="Tahoma" panose="020B0604030504040204" pitchFamily="34" charset="0"/>
                <a:ea typeface="Tahoma" panose="020B0604030504040204" pitchFamily="34" charset="0"/>
                <a:cs typeface="Tahoma" panose="020B0604030504040204" pitchFamily="34" charset="0"/>
              </a:rPr>
              <a:t>Convention and the EU Directive</a:t>
            </a:r>
          </a:p>
          <a:p>
            <a:pPr algn="just"/>
            <a:endParaRPr lang="en-ZA" sz="1200" dirty="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Wingdings" panose="05000000000000000000" pitchFamily="2" charset="2"/>
              <a:buChar char="§"/>
            </a:pPr>
            <a:r>
              <a:rPr lang="en-ZA" sz="1200" dirty="0" smtClean="0">
                <a:latin typeface="Tahoma" panose="020B0604030504040204" pitchFamily="34" charset="0"/>
                <a:ea typeface="Tahoma" panose="020B0604030504040204" pitchFamily="34" charset="0"/>
                <a:cs typeface="Tahoma" panose="020B0604030504040204" pitchFamily="34" charset="0"/>
              </a:rPr>
              <a:t> Passive </a:t>
            </a:r>
            <a:r>
              <a:rPr lang="en-ZA" sz="1200" dirty="0">
                <a:latin typeface="Tahoma" panose="020B0604030504040204" pitchFamily="34" charset="0"/>
                <a:ea typeface="Tahoma" panose="020B0604030504040204" pitchFamily="34" charset="0"/>
                <a:cs typeface="Tahoma" panose="020B0604030504040204" pitchFamily="34" charset="0"/>
              </a:rPr>
              <a:t>and active rights to access to environmental information </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Wingdings" panose="05000000000000000000" pitchFamily="2" charset="2"/>
              <a:buChar char="§"/>
            </a:pPr>
            <a:endParaRPr lang="en-ZA" sz="1200" dirty="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Wingdings" panose="05000000000000000000" pitchFamily="2" charset="2"/>
              <a:buChar char="q"/>
            </a:pPr>
            <a:r>
              <a:rPr lang="en-ZA" sz="1200" dirty="0" smtClean="0">
                <a:latin typeface="Tahoma" panose="020B0604030504040204" pitchFamily="34" charset="0"/>
                <a:ea typeface="Tahoma" panose="020B0604030504040204" pitchFamily="34" charset="0"/>
                <a:cs typeface="Tahoma" panose="020B0604030504040204" pitchFamily="34" charset="0"/>
              </a:rPr>
              <a:t>Passive right</a:t>
            </a:r>
          </a:p>
          <a:p>
            <a:pPr algn="just"/>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Wingdings" panose="05000000000000000000" pitchFamily="2" charset="2"/>
              <a:buChar char="ü"/>
            </a:pPr>
            <a:r>
              <a:rPr lang="en-ZA" sz="1200" dirty="0" smtClean="0">
                <a:latin typeface="Tahoma" panose="020B0604030504040204" pitchFamily="34" charset="0"/>
                <a:ea typeface="Tahoma" panose="020B0604030504040204" pitchFamily="34" charset="0"/>
                <a:cs typeface="Tahoma" panose="020B0604030504040204" pitchFamily="34" charset="0"/>
              </a:rPr>
              <a:t>Obligation on </a:t>
            </a:r>
            <a:r>
              <a:rPr lang="en-ZA" sz="1200" dirty="0">
                <a:latin typeface="Tahoma" panose="020B0604030504040204" pitchFamily="34" charset="0"/>
                <a:ea typeface="Tahoma" panose="020B0604030504040204" pitchFamily="34" charset="0"/>
                <a:cs typeface="Tahoma" panose="020B0604030504040204" pitchFamily="34" charset="0"/>
              </a:rPr>
              <a:t>state parties to ensure that public officials without delay provide requested information to the public, which need not state the reason for requesting the </a:t>
            </a:r>
            <a:r>
              <a:rPr lang="en-ZA" sz="1200" dirty="0" smtClean="0">
                <a:latin typeface="Tahoma" panose="020B0604030504040204" pitchFamily="34" charset="0"/>
                <a:ea typeface="Tahoma" panose="020B0604030504040204" pitchFamily="34" charset="0"/>
                <a:cs typeface="Tahoma" panose="020B0604030504040204" pitchFamily="34" charset="0"/>
              </a:rPr>
              <a:t>information- article 4 Aarhus Convention. Also see article 3 0f the EU </a:t>
            </a:r>
            <a:r>
              <a:rPr lang="en-ZA" sz="1200" dirty="0" smtClean="0">
                <a:latin typeface="Tahoma" panose="020B0604030504040204" pitchFamily="34" charset="0"/>
                <a:ea typeface="Tahoma" panose="020B0604030504040204" pitchFamily="34" charset="0"/>
                <a:cs typeface="Tahoma" panose="020B0604030504040204" pitchFamily="34" charset="0"/>
              </a:rPr>
              <a:t>Directive.</a:t>
            </a: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Wingdings" panose="05000000000000000000" pitchFamily="2" charset="2"/>
              <a:buChar char="ü"/>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Wingdings" panose="05000000000000000000" pitchFamily="2" charset="2"/>
              <a:buChar char="ü"/>
            </a:pPr>
            <a:r>
              <a:rPr lang="en-ZA" sz="1200" dirty="0">
                <a:latin typeface="Tahoma" panose="020B0604030504040204" pitchFamily="34" charset="0"/>
                <a:ea typeface="Tahoma" panose="020B0604030504040204" pitchFamily="34" charset="0"/>
                <a:cs typeface="Tahoma" panose="020B0604030504040204" pitchFamily="34" charset="0"/>
              </a:rPr>
              <a:t>The requested information must be provided in the form requested or in any other </a:t>
            </a:r>
            <a:r>
              <a:rPr lang="en-ZA" sz="1200" dirty="0" smtClean="0">
                <a:latin typeface="Tahoma" panose="020B0604030504040204" pitchFamily="34" charset="0"/>
                <a:ea typeface="Tahoma" panose="020B0604030504040204" pitchFamily="34" charset="0"/>
                <a:cs typeface="Tahoma" panose="020B0604030504040204" pitchFamily="34" charset="0"/>
              </a:rPr>
              <a:t>form- article 4(1)(b)(</a:t>
            </a:r>
            <a:r>
              <a:rPr lang="en-ZA" sz="1200" dirty="0" err="1" smtClean="0">
                <a:latin typeface="Tahoma" panose="020B0604030504040204" pitchFamily="34" charset="0"/>
                <a:ea typeface="Tahoma" panose="020B0604030504040204" pitchFamily="34" charset="0"/>
                <a:cs typeface="Tahoma" panose="020B0604030504040204" pitchFamily="34" charset="0"/>
              </a:rPr>
              <a:t>i</a:t>
            </a:r>
            <a:r>
              <a:rPr lang="en-ZA" sz="1200" dirty="0" smtClean="0">
                <a:latin typeface="Tahoma" panose="020B0604030504040204" pitchFamily="34" charset="0"/>
                <a:ea typeface="Tahoma" panose="020B0604030504040204" pitchFamily="34" charset="0"/>
                <a:cs typeface="Tahoma" panose="020B0604030504040204" pitchFamily="34" charset="0"/>
              </a:rPr>
              <a:t>) and (ii) of Aarhus Convention. Also see article 3(4)(a) and (b) of the EU Directive</a:t>
            </a:r>
          </a:p>
          <a:p>
            <a:pPr marL="171450" indent="-171450" algn="just">
              <a:lnSpc>
                <a:spcPct val="150000"/>
              </a:lnSpc>
              <a:buFont typeface="Wingdings" panose="05000000000000000000" pitchFamily="2" charset="2"/>
              <a:buChar char="ü"/>
            </a:pPr>
            <a:endParaRPr lang="en-ZA" sz="1200" dirty="0">
              <a:latin typeface="Tahoma" panose="020B0604030504040204" pitchFamily="34" charset="0"/>
              <a:ea typeface="Tahoma" panose="020B0604030504040204" pitchFamily="34" charset="0"/>
              <a:cs typeface="Tahoma" panose="020B0604030504040204" pitchFamily="34" charset="0"/>
            </a:endParaRPr>
          </a:p>
          <a:p>
            <a:pPr marL="171450" indent="-171450" algn="just">
              <a:lnSpc>
                <a:spcPct val="150000"/>
              </a:lnSpc>
              <a:buFont typeface="Wingdings" panose="05000000000000000000" pitchFamily="2" charset="2"/>
              <a:buChar char="ü"/>
            </a:pPr>
            <a:r>
              <a:rPr lang="en-ZA" sz="1200" dirty="0" smtClean="0">
                <a:latin typeface="Tahoma" panose="020B0604030504040204" pitchFamily="34" charset="0"/>
                <a:ea typeface="Tahoma" panose="020B0604030504040204" pitchFamily="34" charset="0"/>
                <a:cs typeface="Tahoma" panose="020B0604030504040204" pitchFamily="34" charset="0"/>
              </a:rPr>
              <a:t>Requested </a:t>
            </a:r>
            <a:r>
              <a:rPr lang="en-ZA" sz="1200" dirty="0">
                <a:latin typeface="Tahoma" panose="020B0604030504040204" pitchFamily="34" charset="0"/>
                <a:ea typeface="Tahoma" panose="020B0604030504040204" pitchFamily="34" charset="0"/>
                <a:cs typeface="Tahoma" panose="020B0604030504040204" pitchFamily="34" charset="0"/>
              </a:rPr>
              <a:t>information must be made available within one month following the notice of request unless the volume and complexity of the information justifies an extension of the period (to two months) in which the applicant must be </a:t>
            </a:r>
            <a:r>
              <a:rPr lang="en-ZA" sz="1200" dirty="0" smtClean="0">
                <a:latin typeface="Tahoma" panose="020B0604030504040204" pitchFamily="34" charset="0"/>
                <a:ea typeface="Tahoma" panose="020B0604030504040204" pitchFamily="34" charset="0"/>
                <a:cs typeface="Tahoma" panose="020B0604030504040204" pitchFamily="34" charset="0"/>
              </a:rPr>
              <a:t>notified- article 4 of Aarhus Convention. Also see article 3(2)(a) and (b) of EU Directive. States are also require to guide requesters to avoid making general or vague request for information-article 4(3) and (4) of the EU </a:t>
            </a:r>
            <a:r>
              <a:rPr lang="en-ZA" sz="1200" dirty="0" smtClean="0">
                <a:latin typeface="Tahoma" panose="020B0604030504040204" pitchFamily="34" charset="0"/>
                <a:ea typeface="Tahoma" panose="020B0604030504040204" pitchFamily="34" charset="0"/>
                <a:cs typeface="Tahoma" panose="020B0604030504040204" pitchFamily="34" charset="0"/>
              </a:rPr>
              <a:t>Directive.</a:t>
            </a:r>
            <a:endParaRPr lang="en-ZA" sz="1200" dirty="0">
              <a:latin typeface="Tahoma" panose="020B0604030504040204" pitchFamily="34" charset="0"/>
              <a:ea typeface="Tahoma" panose="020B0604030504040204" pitchFamily="34" charset="0"/>
              <a:cs typeface="Tahoma" panose="020B0604030504040204" pitchFamily="34" charset="0"/>
            </a:endParaRPr>
          </a:p>
          <a:p>
            <a:pPr marL="171450" indent="-171450" algn="just">
              <a:buFont typeface="Wingdings" panose="05000000000000000000" pitchFamily="2" charset="2"/>
              <a:buChar char="ü"/>
            </a:pPr>
            <a:endParaRPr lang="en-ZA" sz="1200" dirty="0" smtClean="0">
              <a:latin typeface="Tahoma" panose="020B0604030504040204" pitchFamily="34" charset="0"/>
              <a:ea typeface="Tahoma" panose="020B0604030504040204" pitchFamily="34" charset="0"/>
              <a:cs typeface="Tahoma" panose="020B0604030504040204" pitchFamily="34" charset="0"/>
            </a:endParaRPr>
          </a:p>
          <a:p>
            <a:pPr algn="just"/>
            <a:endParaRPr lang="en-ZA" sz="1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748129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438</TotalTime>
  <Words>4814</Words>
  <Application>Microsoft Office PowerPoint</Application>
  <PresentationFormat>Widescreen</PresentationFormat>
  <Paragraphs>260</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Calibri Light</vt:lpstr>
      <vt:lpstr>Courier New</vt:lpstr>
      <vt:lpstr>Tahoma</vt:lpstr>
      <vt:lpstr>Wingdings</vt:lpstr>
      <vt:lpstr>Office Theme</vt:lpstr>
      <vt:lpstr>Access to information in the context of development activities in the legal framework of Cameroon</vt:lpstr>
      <vt:lpstr>Outline</vt:lpstr>
      <vt:lpstr>PowerPoint Presentation</vt:lpstr>
      <vt:lpstr>PowerPoint Presentation</vt:lpstr>
      <vt:lpstr>PowerPoint Presentation</vt:lpstr>
      <vt:lpstr>Problematising the right to access to environmental  information in Cameroon </vt:lpstr>
      <vt:lpstr>PowerPoint Presentation</vt:lpstr>
      <vt:lpstr>PowerPoint Presentation</vt:lpstr>
      <vt:lpstr>International Good Practice on Access to Environmental Information</vt:lpstr>
      <vt:lpstr>PowerPoint Presentation</vt:lpstr>
      <vt:lpstr>PowerPoint Presentation</vt:lpstr>
      <vt:lpstr>II The UNEP Guidelines</vt:lpstr>
      <vt:lpstr>PowerPoint Presentation</vt:lpstr>
      <vt:lpstr>Distilled Good Practice </vt:lpstr>
      <vt:lpstr>PowerPoint Presentation</vt:lpstr>
      <vt:lpstr>The legal framework on the right to access to environmental information in Cameroon</vt:lpstr>
      <vt:lpstr>PowerPoint Presentation</vt:lpstr>
      <vt:lpstr>V. Critical Appraisal </vt:lpstr>
      <vt:lpstr>PowerPoint Presentation</vt:lpstr>
      <vt:lpstr>PowerPoint Presentation</vt:lpstr>
      <vt:lpstr>PowerPoint Presentation</vt:lpstr>
      <vt:lpstr>PowerPoint Presentation</vt:lpstr>
      <vt:lpstr>Conclusion and recommendations</vt:lpstr>
    </vt:vector>
  </TitlesOfParts>
  <Company>North-West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NWUUser</dc:creator>
  <cp:lastModifiedBy>23025735</cp:lastModifiedBy>
  <cp:revision>72</cp:revision>
  <dcterms:created xsi:type="dcterms:W3CDTF">2016-09-10T08:41:38Z</dcterms:created>
  <dcterms:modified xsi:type="dcterms:W3CDTF">2016-09-13T07:09:21Z</dcterms:modified>
</cp:coreProperties>
</file>