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74" r:id="rId5"/>
    <p:sldId id="259" r:id="rId6"/>
    <p:sldId id="275" r:id="rId7"/>
    <p:sldId id="260" r:id="rId8"/>
    <p:sldId id="278" r:id="rId9"/>
    <p:sldId id="261" r:id="rId10"/>
    <p:sldId id="262" r:id="rId11"/>
    <p:sldId id="279" r:id="rId12"/>
    <p:sldId id="263" r:id="rId13"/>
    <p:sldId id="264" r:id="rId14"/>
    <p:sldId id="265" r:id="rId15"/>
    <p:sldId id="266" r:id="rId16"/>
    <p:sldId id="267" r:id="rId17"/>
    <p:sldId id="268" r:id="rId18"/>
    <p:sldId id="269" r:id="rId19"/>
    <p:sldId id="270" r:id="rId20"/>
    <p:sldId id="273" r:id="rId21"/>
    <p:sldId id="276" r:id="rId22"/>
    <p:sldId id="271" r:id="rId23"/>
    <p:sldId id="277" r:id="rId2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583" autoAdjust="0"/>
  </p:normalViewPr>
  <p:slideViewPr>
    <p:cSldViewPr>
      <p:cViewPr varScale="1">
        <p:scale>
          <a:sx n="56" d="100"/>
          <a:sy n="56" d="100"/>
        </p:scale>
        <p:origin x="180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F00E6F-780D-44E2-814F-996700C953F6}" type="datetimeFigureOut">
              <a:rPr lang="it-IT" smtClean="0"/>
              <a:t>13/09/2016</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FF41DD-8B40-4D78-AFD1-4F720DEFCDD2}" type="slidenum">
              <a:rPr lang="it-IT" smtClean="0"/>
              <a:t>‹N›</a:t>
            </a:fld>
            <a:endParaRPr lang="it-IT"/>
          </a:p>
        </p:txBody>
      </p:sp>
    </p:spTree>
    <p:extLst>
      <p:ext uri="{BB962C8B-B14F-4D97-AF65-F5344CB8AC3E}">
        <p14:creationId xmlns:p14="http://schemas.microsoft.com/office/powerpoint/2010/main" val="2560103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Today I will speak about a specific aspect of the right to information and in particular I will focus on the position of the individual who is supposed to give the information, either to public authorities or to someone else. In other words, my lecture will focus on the duty to disclose information and we will discuss who is under the obligation to disclose information about pollution or the environment in general. </a:t>
            </a:r>
            <a:endParaRPr kumimoji="0" lang="it-IT" sz="1200" b="0" i="0" u="none" strike="noStrike" kern="1200" cap="none" spc="0" normalizeH="0" baseline="0" noProof="0" dirty="0" smtClean="0">
              <a:ln>
                <a:noFill/>
              </a:ln>
              <a:solidFill>
                <a:prstClr val="black"/>
              </a:solidFill>
              <a:effectLst/>
              <a:uLnTx/>
              <a:uFillTx/>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2BFF41DD-8B40-4D78-AFD1-4F720DEFCDD2}" type="slidenum">
              <a:rPr lang="it-IT" smtClean="0"/>
              <a:t>1</a:t>
            </a:fld>
            <a:endParaRPr lang="it-IT"/>
          </a:p>
        </p:txBody>
      </p:sp>
    </p:spTree>
    <p:extLst>
      <p:ext uri="{BB962C8B-B14F-4D97-AF65-F5344CB8AC3E}">
        <p14:creationId xmlns:p14="http://schemas.microsoft.com/office/powerpoint/2010/main" val="34523876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kern="1200" dirty="0" smtClean="0">
                <a:solidFill>
                  <a:schemeClr val="tx1"/>
                </a:solidFill>
                <a:effectLst/>
                <a:latin typeface="+mn-lt"/>
                <a:ea typeface="+mn-ea"/>
                <a:cs typeface="+mn-cs"/>
              </a:rPr>
              <a:t>Generally speaking the extension and the limits of the right of ownership has changed significantly the in the past century. </a:t>
            </a:r>
            <a:endParaRPr lang="it-IT"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Indeed, in the XVIII and XIX century the right of ownership was conceived as the maximum extension of the power that an individual can exercise over a thing. </a:t>
            </a:r>
            <a:endParaRPr lang="it-IT"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Well-known is this quotation taken from the commentaries of the English jurist Blackstone: </a:t>
            </a:r>
            <a:endParaRPr lang="it-IT" sz="1200" kern="1200" dirty="0" smtClean="0">
              <a:solidFill>
                <a:schemeClr val="tx1"/>
              </a:solidFill>
              <a:effectLst/>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2BFF41DD-8B40-4D78-AFD1-4F720DEFCDD2}" type="slidenum">
              <a:rPr lang="it-IT" smtClean="0"/>
              <a:t>10</a:t>
            </a:fld>
            <a:endParaRPr lang="it-IT"/>
          </a:p>
        </p:txBody>
      </p:sp>
    </p:spTree>
    <p:extLst>
      <p:ext uri="{BB962C8B-B14F-4D97-AF65-F5344CB8AC3E}">
        <p14:creationId xmlns:p14="http://schemas.microsoft.com/office/powerpoint/2010/main" val="8623162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By contrast, some authors of the same age and more frequently in recent years, scholars have started pointing out and underlining that the right of ownership has many limits: first, those coming from the relationships with neighbors; second, more recently, the limits that descend from environmental law.  </a:t>
            </a:r>
            <a:endParaRPr lang="it-IT" sz="1200" kern="1200" dirty="0" smtClean="0">
              <a:solidFill>
                <a:schemeClr val="tx1"/>
              </a:solidFill>
              <a:effectLst/>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2BFF41DD-8B40-4D78-AFD1-4F720DEFCDD2}" type="slidenum">
              <a:rPr lang="it-IT" smtClean="0"/>
              <a:t>12</a:t>
            </a:fld>
            <a:endParaRPr lang="it-IT"/>
          </a:p>
        </p:txBody>
      </p:sp>
    </p:spTree>
    <p:extLst>
      <p:ext uri="{BB962C8B-B14F-4D97-AF65-F5344CB8AC3E}">
        <p14:creationId xmlns:p14="http://schemas.microsoft.com/office/powerpoint/2010/main" val="27700185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kern="1200" dirty="0" smtClean="0">
                <a:solidFill>
                  <a:schemeClr val="tx1"/>
                </a:solidFill>
                <a:effectLst/>
                <a:latin typeface="+mn-lt"/>
                <a:ea typeface="+mn-ea"/>
                <a:cs typeface="+mn-cs"/>
              </a:rPr>
              <a:t>Generally speaking, environmental legislation does not impose obligations  of conduct on the landowner </a:t>
            </a:r>
            <a:endParaRPr lang="it-IT"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Only position of subjection </a:t>
            </a:r>
            <a:endParaRPr lang="it-IT"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E.g.: clean-up carried out by public authority, the owner must allow the public authority to clean-up and eventually, the public authority may also take the land (involuntary taking). </a:t>
            </a:r>
            <a:endParaRPr lang="it-IT" sz="1200" kern="1200" dirty="0" smtClean="0">
              <a:solidFill>
                <a:schemeClr val="tx1"/>
              </a:solidFill>
              <a:effectLst/>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2BFF41DD-8B40-4D78-AFD1-4F720DEFCDD2}" type="slidenum">
              <a:rPr lang="it-IT" smtClean="0"/>
              <a:t>13</a:t>
            </a:fld>
            <a:endParaRPr lang="it-IT"/>
          </a:p>
        </p:txBody>
      </p:sp>
    </p:spTree>
    <p:extLst>
      <p:ext uri="{BB962C8B-B14F-4D97-AF65-F5344CB8AC3E}">
        <p14:creationId xmlns:p14="http://schemas.microsoft.com/office/powerpoint/2010/main" val="2972771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Generally speaking, the duty to disclose information about contamination arises when the contamination is discovered. This usually happens when the owner of the property, who might not be the author of contamination, starts to carry out the so-called “</a:t>
            </a:r>
            <a:r>
              <a:rPr lang="en-US" sz="1200" b="1" kern="1200" dirty="0" smtClean="0">
                <a:solidFill>
                  <a:schemeClr val="tx1"/>
                </a:solidFill>
                <a:effectLst/>
                <a:latin typeface="+mn-lt"/>
                <a:ea typeface="+mn-ea"/>
                <a:cs typeface="+mn-cs"/>
              </a:rPr>
              <a:t>environmental due diligence</a:t>
            </a:r>
            <a:r>
              <a:rPr lang="en-US" sz="1200" kern="1200" dirty="0" smtClean="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environmental due diligence is the activity carried out usually in occasion of the transfer of the property (by sale contract or by sale and purchase of shares of a company) by the buyer. Environmental due diligence pays a significant part in corporate transactions. Inherited pollution which is part and parcel of the acquisition may well require sums which reach into the millions and so swallow up the value of the enterprise. </a:t>
            </a:r>
            <a:endParaRPr lang="it-IT"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it-IT" sz="1200" kern="1200" dirty="0" smtClean="0">
              <a:solidFill>
                <a:schemeClr val="tx1"/>
              </a:solidFill>
              <a:effectLst/>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2BFF41DD-8B40-4D78-AFD1-4F720DEFCDD2}" type="slidenum">
              <a:rPr lang="it-IT" smtClean="0"/>
              <a:t>16</a:t>
            </a:fld>
            <a:endParaRPr lang="it-IT"/>
          </a:p>
        </p:txBody>
      </p:sp>
    </p:spTree>
    <p:extLst>
      <p:ext uri="{BB962C8B-B14F-4D97-AF65-F5344CB8AC3E}">
        <p14:creationId xmlns:p14="http://schemas.microsoft.com/office/powerpoint/2010/main" val="11257505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the US, the CERCLA imposes that the prospective purchases carries out “all appropriate inquiries” before acquiring the property. If she fails to do so, he will not be able to raise any defense and will be asked to bear all the costs of clean-up and of recovering of environmental damage. </a:t>
            </a:r>
            <a:endParaRPr lang="it-IT" sz="1200" kern="1200" dirty="0" smtClean="0">
              <a:solidFill>
                <a:schemeClr val="tx1"/>
              </a:solidFill>
              <a:effectLst/>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2BFF41DD-8B40-4D78-AFD1-4F720DEFCDD2}" type="slidenum">
              <a:rPr lang="it-IT" smtClean="0"/>
              <a:t>17</a:t>
            </a:fld>
            <a:endParaRPr lang="it-IT"/>
          </a:p>
        </p:txBody>
      </p:sp>
    </p:spTree>
    <p:extLst>
      <p:ext uri="{BB962C8B-B14F-4D97-AF65-F5344CB8AC3E}">
        <p14:creationId xmlns:p14="http://schemas.microsoft.com/office/powerpoint/2010/main" val="2441838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On the contrary, the European Union has not imposed the environmental due diligence. Directive 35/2004 does not mention the environmental due diligence. </a:t>
            </a:r>
            <a:endParaRPr lang="it-IT" sz="1200" kern="1200" dirty="0" smtClean="0">
              <a:solidFill>
                <a:schemeClr val="tx1"/>
              </a:solidFill>
              <a:effectLst/>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2BFF41DD-8B40-4D78-AFD1-4F720DEFCDD2}" type="slidenum">
              <a:rPr lang="it-IT" smtClean="0"/>
              <a:t>18</a:t>
            </a:fld>
            <a:endParaRPr lang="it-IT"/>
          </a:p>
        </p:txBody>
      </p:sp>
    </p:spTree>
    <p:extLst>
      <p:ext uri="{BB962C8B-B14F-4D97-AF65-F5344CB8AC3E}">
        <p14:creationId xmlns:p14="http://schemas.microsoft.com/office/powerpoint/2010/main" val="36696815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By contrast, in most legal system, omitting the specific peculiarities of each legal system, generally speaking contract law imposes obligations of disclosure on the seller and duty to inquiry on the buyer. </a:t>
            </a:r>
            <a:endParaRPr lang="it-IT" sz="1200" kern="1200" dirty="0" smtClean="0">
              <a:solidFill>
                <a:schemeClr val="tx1"/>
              </a:solidFill>
              <a:effectLst/>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2BFF41DD-8B40-4D78-AFD1-4F720DEFCDD2}" type="slidenum">
              <a:rPr lang="it-IT" smtClean="0"/>
              <a:t>19</a:t>
            </a:fld>
            <a:endParaRPr lang="it-IT"/>
          </a:p>
        </p:txBody>
      </p:sp>
    </p:spTree>
    <p:extLst>
      <p:ext uri="{BB962C8B-B14F-4D97-AF65-F5344CB8AC3E}">
        <p14:creationId xmlns:p14="http://schemas.microsoft.com/office/powerpoint/2010/main" val="15690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kern="1200" dirty="0" smtClean="0">
                <a:solidFill>
                  <a:schemeClr val="tx1"/>
                </a:solidFill>
                <a:effectLst/>
                <a:latin typeface="+mn-lt"/>
                <a:ea typeface="+mn-ea"/>
                <a:cs typeface="+mn-cs"/>
              </a:rPr>
              <a:t>But maybe the most promising perspective is that of tort law. </a:t>
            </a:r>
            <a:endParaRPr lang="it-IT"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Indeed, Directive 35/2004 as well as all other legislation concerning environmental damage, deal with the principles and categories of tort law. So the position of a landowner of a polluted site must be confronted with the obligations that arise from the principles of tort law. </a:t>
            </a:r>
            <a:endParaRPr lang="it-IT"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the civil law system, and in particular in the system established by the European Union with the directive 35/2004, the main rule is that the polluter, who is the author of the contamination, must pay for the damage and consequently must inform the public authorities. </a:t>
            </a:r>
            <a:endParaRPr lang="it-IT"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By contract, the owner, who is not responsible for the pollution, must inform only when he discovers the contamination, which usually occurs in occasion of the contractual transfer of the site. Apart from that, there is no other duty to inform and or to disclose information about the property. </a:t>
            </a:r>
            <a:endParaRPr lang="it-IT" sz="1200" kern="1200" dirty="0" smtClean="0">
              <a:solidFill>
                <a:schemeClr val="tx1"/>
              </a:solidFill>
              <a:effectLst/>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2BFF41DD-8B40-4D78-AFD1-4F720DEFCDD2}" type="slidenum">
              <a:rPr lang="it-IT" smtClean="0"/>
              <a:t>20</a:t>
            </a:fld>
            <a:endParaRPr lang="it-IT"/>
          </a:p>
        </p:txBody>
      </p:sp>
    </p:spTree>
    <p:extLst>
      <p:ext uri="{BB962C8B-B14F-4D97-AF65-F5344CB8AC3E}">
        <p14:creationId xmlns:p14="http://schemas.microsoft.com/office/powerpoint/2010/main" val="1309546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the common law systems, the legal situation appears to be different, since the pollution of a land may be considered a public nuisance. Even if the landowner is not the original polluter of the land, if the land causes a public nuisance, there might arise obligations on the landowner, including an obligation to inquiry and then inform the public authorities. </a:t>
            </a:r>
            <a:endParaRPr lang="it-IT" sz="1200" kern="1200" dirty="0" smtClean="0">
              <a:solidFill>
                <a:schemeClr val="tx1"/>
              </a:solidFill>
              <a:effectLst/>
              <a:latin typeface="+mn-lt"/>
              <a:ea typeface="+mn-ea"/>
              <a:cs typeface="+mn-cs"/>
            </a:endParaRPr>
          </a:p>
          <a:p>
            <a:r>
              <a:rPr lang="it-IT" b="1" dirty="0" err="1" smtClean="0"/>
              <a:t>Nuisance</a:t>
            </a:r>
            <a:r>
              <a:rPr lang="it-IT" dirty="0" smtClean="0"/>
              <a:t>: </a:t>
            </a:r>
            <a:r>
              <a:rPr lang="en-US" i="0" dirty="0" smtClean="0"/>
              <a:t>a</a:t>
            </a:r>
            <a:r>
              <a:rPr lang="en-US" i="0" dirty="0" smtClean="0"/>
              <a:t> legal action to redress harm arising from the use of one's property</a:t>
            </a:r>
          </a:p>
          <a:p>
            <a:r>
              <a:rPr lang="en-US" b="1" i="0" dirty="0" smtClean="0"/>
              <a:t>Private nuisance</a:t>
            </a:r>
            <a:r>
              <a:rPr lang="en-US" i="0" dirty="0" smtClean="0"/>
              <a:t>:</a:t>
            </a:r>
            <a:r>
              <a:rPr lang="en-US" i="0" baseline="0" dirty="0" smtClean="0"/>
              <a:t> civil wrong; </a:t>
            </a:r>
            <a:r>
              <a:rPr lang="en-US" dirty="0" smtClean="0"/>
              <a:t>it is the unreasonable, unwarranted, or unlawful use of one's property in a manner that substantially interferes with the enjoyment or use of another individual's property, without an actual</a:t>
            </a:r>
            <a:r>
              <a:rPr lang="en-US" baseline="0" dirty="0" smtClean="0"/>
              <a:t> trespass</a:t>
            </a:r>
            <a:r>
              <a:rPr lang="en-US" dirty="0" smtClean="0"/>
              <a:t> or physical invasion to the land. </a:t>
            </a:r>
          </a:p>
          <a:p>
            <a:r>
              <a:rPr lang="en-US" dirty="0" smtClean="0"/>
              <a:t>A </a:t>
            </a:r>
            <a:r>
              <a:rPr lang="en-US" b="1" dirty="0" smtClean="0"/>
              <a:t>public nuisance</a:t>
            </a:r>
            <a:r>
              <a:rPr lang="en-US" dirty="0" smtClean="0"/>
              <a:t> is a criminal wrong; it is an act or omission that obstructs, damages, or inconveniences the rights of the community</a:t>
            </a:r>
            <a:endParaRPr lang="it-IT" i="0" dirty="0"/>
          </a:p>
        </p:txBody>
      </p:sp>
      <p:sp>
        <p:nvSpPr>
          <p:cNvPr id="4" name="Segnaposto numero diapositiva 3"/>
          <p:cNvSpPr>
            <a:spLocks noGrp="1"/>
          </p:cNvSpPr>
          <p:nvPr>
            <p:ph type="sldNum" sz="quarter" idx="10"/>
          </p:nvPr>
        </p:nvSpPr>
        <p:spPr/>
        <p:txBody>
          <a:bodyPr/>
          <a:lstStyle/>
          <a:p>
            <a:fld id="{2BFF41DD-8B40-4D78-AFD1-4F720DEFCDD2}" type="slidenum">
              <a:rPr lang="it-IT" smtClean="0"/>
              <a:t>21</a:t>
            </a:fld>
            <a:endParaRPr lang="it-IT"/>
          </a:p>
        </p:txBody>
      </p:sp>
    </p:spTree>
    <p:extLst>
      <p:ext uri="{BB962C8B-B14F-4D97-AF65-F5344CB8AC3E}">
        <p14:creationId xmlns:p14="http://schemas.microsoft.com/office/powerpoint/2010/main" val="13914937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To conclude, the right of the public to be informed is of course a very important right which is in line with the function of prevention of environmental damage and the principle of correction at source of environmental damage. The right to be informed presupposes that the owner of a polluted site carries out inquiries and disclose the information obtained to the public authorities. The discovery of contamination or of the threat of contamination becomes more likely and it is possible to minimize it and/or to stop it at the source. </a:t>
            </a:r>
            <a:endParaRPr lang="it-IT" sz="1200" kern="1200" dirty="0" smtClean="0">
              <a:solidFill>
                <a:schemeClr val="tx1"/>
              </a:solidFill>
              <a:effectLst/>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2BFF41DD-8B40-4D78-AFD1-4F720DEFCDD2}" type="slidenum">
              <a:rPr lang="it-IT" smtClean="0"/>
              <a:t>22</a:t>
            </a:fld>
            <a:endParaRPr lang="it-IT"/>
          </a:p>
        </p:txBody>
      </p:sp>
    </p:spTree>
    <p:extLst>
      <p:ext uri="{BB962C8B-B14F-4D97-AF65-F5344CB8AC3E}">
        <p14:creationId xmlns:p14="http://schemas.microsoft.com/office/powerpoint/2010/main" val="705337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question regards in particular the pollution of lands rather than other kind of pollution (to water for example) and, as we will discuss shortly, regards in particular the pollution of lands that occurred in the past. As we shall see, in this case at least two people are involved: the individual or juridical person who polluted the land in the past and the landowner, who is the current owner of the polluted land. </a:t>
            </a:r>
            <a:endParaRPr lang="it-IT"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it-IT" sz="1200" kern="1200" dirty="0" smtClean="0">
              <a:solidFill>
                <a:schemeClr val="tx1"/>
              </a:solidFill>
              <a:effectLst/>
              <a:latin typeface="+mn-lt"/>
              <a:ea typeface="+mn-ea"/>
              <a:cs typeface="+mn-cs"/>
            </a:endParaRPr>
          </a:p>
        </p:txBody>
      </p:sp>
      <p:sp>
        <p:nvSpPr>
          <p:cNvPr id="4" name="Segnaposto numero diapositiva 3"/>
          <p:cNvSpPr>
            <a:spLocks noGrp="1"/>
          </p:cNvSpPr>
          <p:nvPr>
            <p:ph type="sldNum" sz="quarter" idx="10"/>
          </p:nvPr>
        </p:nvSpPr>
        <p:spPr/>
        <p:txBody>
          <a:bodyPr/>
          <a:lstStyle/>
          <a:p>
            <a:fld id="{2BFF41DD-8B40-4D78-AFD1-4F720DEFCDD2}" type="slidenum">
              <a:rPr lang="it-IT" smtClean="0"/>
              <a:t>2</a:t>
            </a:fld>
            <a:endParaRPr lang="it-IT"/>
          </a:p>
        </p:txBody>
      </p:sp>
    </p:spTree>
    <p:extLst>
      <p:ext uri="{BB962C8B-B14F-4D97-AF65-F5344CB8AC3E}">
        <p14:creationId xmlns:p14="http://schemas.microsoft.com/office/powerpoint/2010/main" val="41141750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On the other hand, the duty to inform and notify the public authorities of the contamination does not fit with the structure of property rights and neither, in civil law systems, with the principles of tort law. My suggestion thus is to rethink this right and not link this obligation, as well as other obligations, to the mere ownership.</a:t>
            </a:r>
            <a:endParaRPr lang="it-IT" sz="1200" kern="1200" dirty="0" smtClean="0">
              <a:solidFill>
                <a:schemeClr val="tx1"/>
              </a:solidFill>
              <a:effectLst/>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2BFF41DD-8B40-4D78-AFD1-4F720DEFCDD2}" type="slidenum">
              <a:rPr lang="it-IT" smtClean="0"/>
              <a:t>23</a:t>
            </a:fld>
            <a:endParaRPr lang="it-IT"/>
          </a:p>
        </p:txBody>
      </p:sp>
    </p:spTree>
    <p:extLst>
      <p:ext uri="{BB962C8B-B14F-4D97-AF65-F5344CB8AC3E}">
        <p14:creationId xmlns:p14="http://schemas.microsoft.com/office/powerpoint/2010/main" val="1515727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kern="1200" dirty="0" smtClean="0">
                <a:solidFill>
                  <a:schemeClr val="tx1"/>
                </a:solidFill>
                <a:effectLst/>
                <a:latin typeface="+mn-lt"/>
                <a:ea typeface="+mn-ea"/>
                <a:cs typeface="+mn-cs"/>
              </a:rPr>
              <a:t>As mentioned, problems arise when the pollution occurred in the past. Indeed, when a pollution of lands has just occurred or is about to occur there no doubt that the “operator” of the site must disclose information about her property. Within the system established by the European Union, the operator is the one who operates or control the activity that caused the pollution.  </a:t>
            </a:r>
            <a:endParaRPr lang="it-IT"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EU Directive 2004/35 “On environmental liability with regard to the prevention and remedying of environmental damage whenever an imminent threat of environmental” </a:t>
            </a:r>
            <a:endParaRPr lang="it-IT" sz="1200" kern="1200" dirty="0" smtClean="0">
              <a:solidFill>
                <a:schemeClr val="tx1"/>
              </a:solidFill>
              <a:effectLst/>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2BFF41DD-8B40-4D78-AFD1-4F720DEFCDD2}" type="slidenum">
              <a:rPr lang="it-IT" smtClean="0"/>
              <a:t>3</a:t>
            </a:fld>
            <a:endParaRPr lang="it-IT"/>
          </a:p>
        </p:txBody>
      </p:sp>
    </p:spTree>
    <p:extLst>
      <p:ext uri="{BB962C8B-B14F-4D97-AF65-F5344CB8AC3E}">
        <p14:creationId xmlns:p14="http://schemas.microsoft.com/office/powerpoint/2010/main" val="1293794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Once the information is collected by the public authority, any private individual can require to access those information according to Directive 2003/4/CE (so-called environmental information). </a:t>
            </a:r>
            <a:endParaRPr lang="it-IT" sz="1200" kern="1200" dirty="0" smtClean="0">
              <a:solidFill>
                <a:schemeClr val="tx1"/>
              </a:solidFill>
              <a:effectLst/>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2BFF41DD-8B40-4D78-AFD1-4F720DEFCDD2}" type="slidenum">
              <a:rPr lang="it-IT" smtClean="0"/>
              <a:t>4</a:t>
            </a:fld>
            <a:endParaRPr lang="it-IT"/>
          </a:p>
        </p:txBody>
      </p:sp>
    </p:spTree>
    <p:extLst>
      <p:ext uri="{BB962C8B-B14F-4D97-AF65-F5344CB8AC3E}">
        <p14:creationId xmlns:p14="http://schemas.microsoft.com/office/powerpoint/2010/main" val="29821300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kern="1200" dirty="0" smtClean="0">
                <a:solidFill>
                  <a:schemeClr val="tx1"/>
                </a:solidFill>
                <a:effectLst/>
                <a:latin typeface="+mn-lt"/>
                <a:ea typeface="+mn-ea"/>
                <a:cs typeface="+mn-cs"/>
              </a:rPr>
              <a:t>Who is obliged to disclose information about the property? </a:t>
            </a:r>
            <a:endParaRPr lang="it-IT"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Is the owner of the property, who is not responsible of the pollution, obliged to inform public authorities about the contamination? </a:t>
            </a:r>
            <a:endParaRPr lang="it-IT"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Does this mean </a:t>
            </a:r>
            <a:r>
              <a:rPr lang="en-US" sz="1200" b="1" kern="1200" dirty="0" smtClean="0">
                <a:solidFill>
                  <a:schemeClr val="tx1"/>
                </a:solidFill>
                <a:effectLst/>
                <a:latin typeface="+mn-lt"/>
                <a:ea typeface="+mn-ea"/>
                <a:cs typeface="+mn-cs"/>
              </a:rPr>
              <a:t>that the owner of the property has also a duty to carry on inquiries</a:t>
            </a:r>
            <a:r>
              <a:rPr lang="en-US" sz="1200" kern="1200" dirty="0" smtClean="0">
                <a:solidFill>
                  <a:schemeClr val="tx1"/>
                </a:solidFill>
                <a:effectLst/>
                <a:latin typeface="+mn-lt"/>
                <a:ea typeface="+mn-ea"/>
                <a:cs typeface="+mn-cs"/>
              </a:rPr>
              <a:t> about the presence of hazardous waste in his property?  </a:t>
            </a:r>
            <a:endParaRPr lang="it-IT"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Who bears the costs of this (very expensive) inquiries (and of the cleanup of the site)? </a:t>
            </a:r>
            <a:endParaRPr lang="it-IT" sz="1200" kern="1200" dirty="0" smtClean="0">
              <a:solidFill>
                <a:schemeClr val="tx1"/>
              </a:solidFill>
              <a:effectLst/>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2BFF41DD-8B40-4D78-AFD1-4F720DEFCDD2}" type="slidenum">
              <a:rPr lang="it-IT" smtClean="0"/>
              <a:t>5</a:t>
            </a:fld>
            <a:endParaRPr lang="it-IT"/>
          </a:p>
        </p:txBody>
      </p:sp>
    </p:spTree>
    <p:extLst>
      <p:ext uri="{BB962C8B-B14F-4D97-AF65-F5344CB8AC3E}">
        <p14:creationId xmlns:p14="http://schemas.microsoft.com/office/powerpoint/2010/main" val="17376230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kern="1200" dirty="0" smtClean="0">
                <a:solidFill>
                  <a:schemeClr val="tx1"/>
                </a:solidFill>
                <a:effectLst/>
                <a:latin typeface="+mn-lt"/>
                <a:ea typeface="+mn-ea"/>
                <a:cs typeface="+mn-cs"/>
              </a:rPr>
              <a:t>Very rarely the current owner of these sites is the one who polluted and caused the contamination</a:t>
            </a:r>
            <a:endParaRPr lang="it-IT" dirty="0"/>
          </a:p>
        </p:txBody>
      </p:sp>
      <p:sp>
        <p:nvSpPr>
          <p:cNvPr id="4" name="Segnaposto numero diapositiva 3"/>
          <p:cNvSpPr>
            <a:spLocks noGrp="1"/>
          </p:cNvSpPr>
          <p:nvPr>
            <p:ph type="sldNum" sz="quarter" idx="10"/>
          </p:nvPr>
        </p:nvSpPr>
        <p:spPr/>
        <p:txBody>
          <a:bodyPr/>
          <a:lstStyle/>
          <a:p>
            <a:fld id="{2BFF41DD-8B40-4D78-AFD1-4F720DEFCDD2}" type="slidenum">
              <a:rPr lang="it-IT" smtClean="0"/>
              <a:t>6</a:t>
            </a:fld>
            <a:endParaRPr lang="it-IT"/>
          </a:p>
        </p:txBody>
      </p:sp>
    </p:spTree>
    <p:extLst>
      <p:ext uri="{BB962C8B-B14F-4D97-AF65-F5344CB8AC3E}">
        <p14:creationId xmlns:p14="http://schemas.microsoft.com/office/powerpoint/2010/main" val="1148586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kern="1200" dirty="0" smtClean="0">
                <a:solidFill>
                  <a:schemeClr val="tx1"/>
                </a:solidFill>
                <a:effectLst/>
                <a:latin typeface="+mn-lt"/>
                <a:ea typeface="+mn-ea"/>
                <a:cs typeface="+mn-cs"/>
              </a:rPr>
              <a:t>Evidently, the two people involved are the polluter (who actually caused the pollution in the past) and the current owner, who did not cause the pollution. </a:t>
            </a:r>
            <a:endParaRPr lang="it-IT"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 the other hand, there is the right of the public to be informed and to know about the state of contamination of the lands. </a:t>
            </a:r>
            <a:endParaRPr lang="it-IT" sz="1200" kern="1200" dirty="0" smtClean="0">
              <a:solidFill>
                <a:schemeClr val="tx1"/>
              </a:solidFill>
              <a:effectLst/>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2BFF41DD-8B40-4D78-AFD1-4F720DEFCDD2}" type="slidenum">
              <a:rPr lang="it-IT" smtClean="0"/>
              <a:t>7</a:t>
            </a:fld>
            <a:endParaRPr lang="it-IT"/>
          </a:p>
        </p:txBody>
      </p:sp>
    </p:spTree>
    <p:extLst>
      <p:ext uri="{BB962C8B-B14F-4D97-AF65-F5344CB8AC3E}">
        <p14:creationId xmlns:p14="http://schemas.microsoft.com/office/powerpoint/2010/main" val="12376596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Regarding polluted lands, landowner is very often indicated as the one who must bears full costs of cleanup of past pollution or other obligations, such as the right to search and inform public authorities about pollution. Case law and scholars often argue that the owner is in the best position to control the contamination and he must be held responsible for his properties as custodian of them.  </a:t>
            </a:r>
            <a:endParaRPr lang="it-IT" dirty="0"/>
          </a:p>
        </p:txBody>
      </p:sp>
      <p:sp>
        <p:nvSpPr>
          <p:cNvPr id="4" name="Segnaposto numero diapositiva 3"/>
          <p:cNvSpPr>
            <a:spLocks noGrp="1"/>
          </p:cNvSpPr>
          <p:nvPr>
            <p:ph type="sldNum" sz="quarter" idx="10"/>
          </p:nvPr>
        </p:nvSpPr>
        <p:spPr/>
        <p:txBody>
          <a:bodyPr/>
          <a:lstStyle/>
          <a:p>
            <a:fld id="{2BFF41DD-8B40-4D78-AFD1-4F720DEFCDD2}" type="slidenum">
              <a:rPr lang="it-IT" smtClean="0"/>
              <a:t>8</a:t>
            </a:fld>
            <a:endParaRPr lang="it-IT"/>
          </a:p>
        </p:txBody>
      </p:sp>
    </p:spTree>
    <p:extLst>
      <p:ext uri="{BB962C8B-B14F-4D97-AF65-F5344CB8AC3E}">
        <p14:creationId xmlns:p14="http://schemas.microsoft.com/office/powerpoint/2010/main" val="9478339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These principles are applied even if the contamination occurred in the past and the owner was not responsible for them in any way and even when the contamination is static, to wit it does not migrate to other contiguous properties.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Besides, most</a:t>
            </a:r>
            <a:r>
              <a:rPr lang="en-US" baseline="0" dirty="0" smtClean="0"/>
              <a:t> importantly, </a:t>
            </a:r>
            <a:r>
              <a:rPr lang="en-US" sz="1200" kern="1200" dirty="0" smtClean="0">
                <a:solidFill>
                  <a:schemeClr val="tx1"/>
                </a:solidFill>
                <a:effectLst/>
                <a:latin typeface="+mn-lt"/>
                <a:ea typeface="+mn-ea"/>
                <a:cs typeface="+mn-cs"/>
              </a:rPr>
              <a:t>if you shift the obligations to clean-up from the polluter to the owner, the fundamental function of deterrence of the environmental liability fades. </a:t>
            </a:r>
            <a:endParaRPr lang="it-IT" dirty="0" smtClean="0"/>
          </a:p>
          <a:p>
            <a:endParaRPr lang="it-IT" dirty="0"/>
          </a:p>
        </p:txBody>
      </p:sp>
      <p:sp>
        <p:nvSpPr>
          <p:cNvPr id="4" name="Segnaposto numero diapositiva 3"/>
          <p:cNvSpPr>
            <a:spLocks noGrp="1"/>
          </p:cNvSpPr>
          <p:nvPr>
            <p:ph type="sldNum" sz="quarter" idx="10"/>
          </p:nvPr>
        </p:nvSpPr>
        <p:spPr/>
        <p:txBody>
          <a:bodyPr/>
          <a:lstStyle/>
          <a:p>
            <a:fld id="{2BFF41DD-8B40-4D78-AFD1-4F720DEFCDD2}" type="slidenum">
              <a:rPr lang="it-IT" smtClean="0"/>
              <a:t>9</a:t>
            </a:fld>
            <a:endParaRPr lang="it-IT"/>
          </a:p>
        </p:txBody>
      </p:sp>
    </p:spTree>
    <p:extLst>
      <p:ext uri="{BB962C8B-B14F-4D97-AF65-F5344CB8AC3E}">
        <p14:creationId xmlns:p14="http://schemas.microsoft.com/office/powerpoint/2010/main" val="3164736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B9D7332C-E519-4FD0-BD94-3502205AB54F}" type="datetimeFigureOut">
              <a:rPr lang="it-IT" smtClean="0"/>
              <a:pPr/>
              <a:t>13/09/2016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E1119E7-66D7-4486-9E25-605A2D0D79CB}"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9D7332C-E519-4FD0-BD94-3502205AB54F}" type="datetimeFigureOut">
              <a:rPr lang="it-IT" smtClean="0"/>
              <a:pPr/>
              <a:t>13/09/2016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E1119E7-66D7-4486-9E25-605A2D0D79CB}"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9D7332C-E519-4FD0-BD94-3502205AB54F}" type="datetimeFigureOut">
              <a:rPr lang="it-IT" smtClean="0"/>
              <a:pPr/>
              <a:t>13/09/2016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E1119E7-66D7-4486-9E25-605A2D0D79CB}"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9D7332C-E519-4FD0-BD94-3502205AB54F}" type="datetimeFigureOut">
              <a:rPr lang="it-IT" smtClean="0"/>
              <a:pPr/>
              <a:t>13/09/2016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E1119E7-66D7-4486-9E25-605A2D0D79CB}"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B9D7332C-E519-4FD0-BD94-3502205AB54F}" type="datetimeFigureOut">
              <a:rPr lang="it-IT" smtClean="0"/>
              <a:pPr/>
              <a:t>13/09/2016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E1119E7-66D7-4486-9E25-605A2D0D79CB}"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B9D7332C-E519-4FD0-BD94-3502205AB54F}" type="datetimeFigureOut">
              <a:rPr lang="it-IT" smtClean="0"/>
              <a:pPr/>
              <a:t>13/09/2016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E1119E7-66D7-4486-9E25-605A2D0D79CB}"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B9D7332C-E519-4FD0-BD94-3502205AB54F}" type="datetimeFigureOut">
              <a:rPr lang="it-IT" smtClean="0"/>
              <a:pPr/>
              <a:t>13/09/2016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E1119E7-66D7-4486-9E25-605A2D0D79CB}"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B9D7332C-E519-4FD0-BD94-3502205AB54F}" type="datetimeFigureOut">
              <a:rPr lang="it-IT" smtClean="0"/>
              <a:pPr/>
              <a:t>13/09/2016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E1119E7-66D7-4486-9E25-605A2D0D79CB}"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9D7332C-E519-4FD0-BD94-3502205AB54F}" type="datetimeFigureOut">
              <a:rPr lang="it-IT" smtClean="0"/>
              <a:pPr/>
              <a:t>13/09/2016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E1119E7-66D7-4486-9E25-605A2D0D79CB}"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9D7332C-E519-4FD0-BD94-3502205AB54F}" type="datetimeFigureOut">
              <a:rPr lang="it-IT" smtClean="0"/>
              <a:pPr/>
              <a:t>13/09/2016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E1119E7-66D7-4486-9E25-605A2D0D79CB}"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9D7332C-E519-4FD0-BD94-3502205AB54F}" type="datetimeFigureOut">
              <a:rPr lang="it-IT" smtClean="0"/>
              <a:pPr/>
              <a:t>13/09/2016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E1119E7-66D7-4486-9E25-605A2D0D79CB}"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D7332C-E519-4FD0-BD94-3502205AB54F}" type="datetimeFigureOut">
              <a:rPr lang="it-IT" smtClean="0"/>
              <a:pPr/>
              <a:t>13/09/2016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1119E7-66D7-4486-9E25-605A2D0D79CB}"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en-US" b="1" dirty="0">
                <a:solidFill>
                  <a:srgbClr val="00B050"/>
                </a:solidFill>
                <a:latin typeface="Times New Roman" pitchFamily="18" charset="0"/>
                <a:cs typeface="Times New Roman" pitchFamily="18" charset="0"/>
              </a:rPr>
              <a:t>Duty to </a:t>
            </a:r>
            <a:r>
              <a:rPr lang="en-US" b="1" dirty="0" smtClean="0">
                <a:solidFill>
                  <a:srgbClr val="00B050"/>
                </a:solidFill>
                <a:latin typeface="Times New Roman" pitchFamily="18" charset="0"/>
                <a:cs typeface="Times New Roman" pitchFamily="18" charset="0"/>
              </a:rPr>
              <a:t>disclose </a:t>
            </a:r>
            <a:r>
              <a:rPr lang="en-US" b="1" dirty="0">
                <a:solidFill>
                  <a:srgbClr val="00B050"/>
                </a:solidFill>
                <a:latin typeface="Times New Roman" pitchFamily="18" charset="0"/>
                <a:cs typeface="Times New Roman" pitchFamily="18" charset="0"/>
              </a:rPr>
              <a:t>and pollution of lands: who is obliged and who is entitled to be informed? </a:t>
            </a:r>
            <a:r>
              <a:rPr lang="it-IT" dirty="0">
                <a:solidFill>
                  <a:srgbClr val="00B050"/>
                </a:solidFill>
              </a:rPr>
              <a:t/>
            </a:r>
            <a:br>
              <a:rPr lang="it-IT" dirty="0">
                <a:solidFill>
                  <a:srgbClr val="00B050"/>
                </a:solidFill>
              </a:rPr>
            </a:br>
            <a:endParaRPr lang="it-IT" dirty="0">
              <a:solidFill>
                <a:srgbClr val="00B050"/>
              </a:solidFill>
            </a:endParaRPr>
          </a:p>
        </p:txBody>
      </p:sp>
      <p:sp>
        <p:nvSpPr>
          <p:cNvPr id="3" name="Sottotitolo 2"/>
          <p:cNvSpPr>
            <a:spLocks noGrp="1"/>
          </p:cNvSpPr>
          <p:nvPr>
            <p:ph type="subTitle" idx="1"/>
          </p:nvPr>
        </p:nvSpPr>
        <p:spPr/>
        <p:txBody>
          <a:bodyPr>
            <a:normAutofit fontScale="62500" lnSpcReduction="20000"/>
          </a:bodyPr>
          <a:lstStyle/>
          <a:p>
            <a:r>
              <a:rPr lang="en-US" sz="2600" b="1" dirty="0">
                <a:latin typeface="Times New Roman" pitchFamily="18" charset="0"/>
                <a:cs typeface="Times New Roman" pitchFamily="18" charset="0"/>
              </a:rPr>
              <a:t>Annual EELF Conference 2016</a:t>
            </a:r>
            <a:br>
              <a:rPr lang="en-US" sz="2600" b="1" dirty="0">
                <a:latin typeface="Times New Roman" pitchFamily="18" charset="0"/>
                <a:cs typeface="Times New Roman" pitchFamily="18" charset="0"/>
              </a:rPr>
            </a:br>
            <a:r>
              <a:rPr lang="en-US" sz="2600" b="1" dirty="0">
                <a:latin typeface="Times New Roman" pitchFamily="18" charset="0"/>
                <a:cs typeface="Times New Roman" pitchFamily="18" charset="0"/>
              </a:rPr>
              <a:t>Procedural Environmental Rights: Principle X</a:t>
            </a:r>
            <a:br>
              <a:rPr lang="en-US" sz="2600" b="1" dirty="0">
                <a:latin typeface="Times New Roman" pitchFamily="18" charset="0"/>
                <a:cs typeface="Times New Roman" pitchFamily="18" charset="0"/>
              </a:rPr>
            </a:br>
            <a:r>
              <a:rPr lang="en-US" sz="2600" b="1" dirty="0">
                <a:latin typeface="Times New Roman" pitchFamily="18" charset="0"/>
                <a:cs typeface="Times New Roman" pitchFamily="18" charset="0"/>
              </a:rPr>
              <a:t>in Theory and Practice</a:t>
            </a:r>
            <a:br>
              <a:rPr lang="en-US" sz="2600" b="1" dirty="0">
                <a:latin typeface="Times New Roman" pitchFamily="18" charset="0"/>
                <a:cs typeface="Times New Roman" pitchFamily="18" charset="0"/>
              </a:rPr>
            </a:br>
            <a:r>
              <a:rPr lang="en-US" sz="2600" b="1" dirty="0">
                <a:latin typeface="Times New Roman" pitchFamily="18" charset="0"/>
                <a:cs typeface="Times New Roman" pitchFamily="18" charset="0"/>
              </a:rPr>
              <a:t> </a:t>
            </a:r>
            <a:br>
              <a:rPr lang="en-US" sz="2600" b="1" dirty="0">
                <a:latin typeface="Times New Roman" pitchFamily="18" charset="0"/>
                <a:cs typeface="Times New Roman" pitchFamily="18" charset="0"/>
              </a:rPr>
            </a:br>
            <a:r>
              <a:rPr lang="en-US" sz="2600" b="1" dirty="0">
                <a:latin typeface="Times New Roman" pitchFamily="18" charset="0"/>
                <a:cs typeface="Times New Roman" pitchFamily="18" charset="0"/>
              </a:rPr>
              <a:t>14-16 September 2016</a:t>
            </a:r>
            <a:br>
              <a:rPr lang="en-US" sz="2600" b="1" dirty="0">
                <a:latin typeface="Times New Roman" pitchFamily="18" charset="0"/>
                <a:cs typeface="Times New Roman" pitchFamily="18" charset="0"/>
              </a:rPr>
            </a:br>
            <a:r>
              <a:rPr lang="en-US" sz="2600" b="1" dirty="0" err="1">
                <a:latin typeface="Times New Roman" pitchFamily="18" charset="0"/>
                <a:cs typeface="Times New Roman" pitchFamily="18" charset="0"/>
              </a:rPr>
              <a:t>Wrocław</a:t>
            </a:r>
            <a:r>
              <a:rPr lang="en-US" sz="2600" b="1" dirty="0">
                <a:latin typeface="Times New Roman" pitchFamily="18" charset="0"/>
                <a:cs typeface="Times New Roman" pitchFamily="18" charset="0"/>
              </a:rPr>
              <a:t>, </a:t>
            </a:r>
            <a:r>
              <a:rPr lang="en-US" sz="2600" b="1" dirty="0" smtClean="0">
                <a:latin typeface="Times New Roman" pitchFamily="18" charset="0"/>
                <a:cs typeface="Times New Roman" pitchFamily="18" charset="0"/>
              </a:rPr>
              <a:t>Poland</a:t>
            </a:r>
          </a:p>
          <a:p>
            <a:endParaRPr lang="en-US" sz="2600" b="1" dirty="0">
              <a:latin typeface="Times New Roman" pitchFamily="18" charset="0"/>
              <a:cs typeface="Times New Roman" pitchFamily="18" charset="0"/>
            </a:endParaRPr>
          </a:p>
          <a:p>
            <a:r>
              <a:rPr lang="en-US" sz="2600" b="1" cap="small" dirty="0" smtClean="0">
                <a:latin typeface="Times New Roman" pitchFamily="18" charset="0"/>
                <a:cs typeface="Times New Roman" pitchFamily="18" charset="0"/>
              </a:rPr>
              <a:t>Prof. Marta </a:t>
            </a:r>
            <a:r>
              <a:rPr lang="en-US" sz="2600" b="1" cap="small" dirty="0" err="1" smtClean="0">
                <a:latin typeface="Times New Roman" pitchFamily="18" charset="0"/>
                <a:cs typeface="Times New Roman" pitchFamily="18" charset="0"/>
              </a:rPr>
              <a:t>Cenini</a:t>
            </a:r>
            <a:endParaRPr lang="it-IT" sz="2600" b="1" cap="small" dirty="0">
              <a:latin typeface="Times New Roman" pitchFamily="18" charset="0"/>
              <a:cs typeface="Times New Roman" pitchFamily="18" charset="0"/>
            </a:endParaRPr>
          </a:p>
          <a:p>
            <a:endParaRPr lang="it-IT" dirty="0"/>
          </a:p>
        </p:txBody>
      </p:sp>
      <p:pic>
        <p:nvPicPr>
          <p:cNvPr id="1026" name="Picture 2" descr="C:\Documents and Settings\cenini\Desktop\CV\20100211083020!Logo_Università_degli_Studi_di_Milano.jpg"/>
          <p:cNvPicPr>
            <a:picLocks noChangeAspect="1" noChangeArrowheads="1"/>
          </p:cNvPicPr>
          <p:nvPr/>
        </p:nvPicPr>
        <p:blipFill>
          <a:blip r:embed="rId3" cstate="print"/>
          <a:srcRect/>
          <a:stretch>
            <a:fillRect/>
          </a:stretch>
        </p:blipFill>
        <p:spPr bwMode="auto">
          <a:xfrm>
            <a:off x="3563888" y="5733256"/>
            <a:ext cx="2232248" cy="646187"/>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00B050"/>
                </a:solidFill>
              </a:rPr>
              <a:t>Right </a:t>
            </a:r>
            <a:r>
              <a:rPr lang="it-IT" dirty="0" err="1" smtClean="0">
                <a:solidFill>
                  <a:srgbClr val="00B050"/>
                </a:solidFill>
              </a:rPr>
              <a:t>of</a:t>
            </a:r>
            <a:r>
              <a:rPr lang="it-IT" dirty="0" smtClean="0">
                <a:solidFill>
                  <a:srgbClr val="00B050"/>
                </a:solidFill>
              </a:rPr>
              <a:t> </a:t>
            </a:r>
            <a:r>
              <a:rPr lang="it-IT" dirty="0" err="1" smtClean="0">
                <a:solidFill>
                  <a:srgbClr val="00B050"/>
                </a:solidFill>
              </a:rPr>
              <a:t>ownership</a:t>
            </a:r>
            <a:endParaRPr lang="it-IT" dirty="0"/>
          </a:p>
        </p:txBody>
      </p:sp>
      <p:sp>
        <p:nvSpPr>
          <p:cNvPr id="3" name="Segnaposto contenuto 2"/>
          <p:cNvSpPr>
            <a:spLocks noGrp="1"/>
          </p:cNvSpPr>
          <p:nvPr>
            <p:ph idx="1"/>
          </p:nvPr>
        </p:nvSpPr>
        <p:spPr/>
        <p:txBody>
          <a:bodyPr>
            <a:normAutofit/>
          </a:bodyPr>
          <a:lstStyle/>
          <a:p>
            <a:r>
              <a:rPr lang="it-IT" dirty="0" err="1" smtClean="0"/>
              <a:t>Property</a:t>
            </a:r>
            <a:r>
              <a:rPr lang="it-IT" dirty="0" smtClean="0"/>
              <a:t> </a:t>
            </a:r>
            <a:r>
              <a:rPr lang="it-IT" dirty="0" err="1" smtClean="0"/>
              <a:t>rights</a:t>
            </a:r>
            <a:r>
              <a:rPr lang="it-IT" dirty="0" smtClean="0"/>
              <a:t> in a comparative </a:t>
            </a:r>
            <a:r>
              <a:rPr lang="it-IT" dirty="0" err="1" smtClean="0"/>
              <a:t>perspective</a:t>
            </a:r>
            <a:endParaRPr lang="it-IT" dirty="0" smtClean="0"/>
          </a:p>
          <a:p>
            <a:r>
              <a:rPr lang="it-IT" dirty="0" smtClean="0"/>
              <a:t>Right of </a:t>
            </a:r>
            <a:r>
              <a:rPr lang="it-IT" dirty="0" err="1" smtClean="0"/>
              <a:t>ownership</a:t>
            </a:r>
            <a:r>
              <a:rPr lang="it-IT" dirty="0" smtClean="0"/>
              <a:t> </a:t>
            </a:r>
            <a:r>
              <a:rPr lang="it-IT" dirty="0" err="1" smtClean="0"/>
              <a:t>as</a:t>
            </a:r>
            <a:r>
              <a:rPr lang="it-IT" dirty="0" smtClean="0"/>
              <a:t> the maximum </a:t>
            </a:r>
            <a:r>
              <a:rPr lang="it-IT" dirty="0" err="1" smtClean="0"/>
              <a:t>extention</a:t>
            </a:r>
            <a:r>
              <a:rPr lang="it-IT" dirty="0" smtClean="0"/>
              <a:t> of the </a:t>
            </a:r>
            <a:r>
              <a:rPr lang="it-IT" dirty="0" err="1" smtClean="0"/>
              <a:t>power</a:t>
            </a:r>
            <a:r>
              <a:rPr lang="it-IT" dirty="0" smtClean="0"/>
              <a:t> </a:t>
            </a:r>
            <a:r>
              <a:rPr lang="it-IT" dirty="0" err="1" smtClean="0"/>
              <a:t>that</a:t>
            </a:r>
            <a:r>
              <a:rPr lang="it-IT" dirty="0" smtClean="0"/>
              <a:t> an </a:t>
            </a:r>
            <a:r>
              <a:rPr lang="it-IT" dirty="0" err="1" smtClean="0"/>
              <a:t>individual</a:t>
            </a:r>
            <a:r>
              <a:rPr lang="it-IT" dirty="0" smtClean="0"/>
              <a:t> can </a:t>
            </a:r>
            <a:r>
              <a:rPr lang="it-IT" dirty="0" err="1" smtClean="0"/>
              <a:t>exercise</a:t>
            </a:r>
            <a:r>
              <a:rPr lang="it-IT" dirty="0" smtClean="0"/>
              <a:t> over a (</a:t>
            </a:r>
            <a:r>
              <a:rPr lang="it-IT" dirty="0" err="1" smtClean="0"/>
              <a:t>material</a:t>
            </a:r>
            <a:r>
              <a:rPr lang="it-IT" dirty="0" smtClean="0"/>
              <a:t>) </a:t>
            </a:r>
            <a:r>
              <a:rPr lang="it-IT" dirty="0" err="1" smtClean="0"/>
              <a:t>thing</a:t>
            </a:r>
            <a:r>
              <a:rPr lang="it-IT" dirty="0" smtClean="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00B050"/>
                </a:solidFill>
              </a:rPr>
              <a:t>Right of </a:t>
            </a:r>
            <a:r>
              <a:rPr lang="it-IT" dirty="0" err="1">
                <a:solidFill>
                  <a:srgbClr val="00B050"/>
                </a:solidFill>
              </a:rPr>
              <a:t>ownership</a:t>
            </a:r>
            <a:endParaRPr lang="it-IT" dirty="0"/>
          </a:p>
        </p:txBody>
      </p:sp>
      <p:sp>
        <p:nvSpPr>
          <p:cNvPr id="3" name="Segnaposto contenuto 2"/>
          <p:cNvSpPr>
            <a:spLocks noGrp="1"/>
          </p:cNvSpPr>
          <p:nvPr>
            <p:ph idx="1"/>
          </p:nvPr>
        </p:nvSpPr>
        <p:spPr/>
        <p:txBody>
          <a:bodyPr/>
          <a:lstStyle/>
          <a:p>
            <a:r>
              <a:rPr lang="it-IT" dirty="0" err="1"/>
              <a:t>Blackstone</a:t>
            </a:r>
            <a:r>
              <a:rPr lang="it-IT" dirty="0"/>
              <a:t>, </a:t>
            </a:r>
            <a:r>
              <a:rPr lang="it-IT" dirty="0" err="1"/>
              <a:t>Commentaries</a:t>
            </a:r>
            <a:r>
              <a:rPr lang="it-IT" dirty="0"/>
              <a:t> (1765-69):</a:t>
            </a:r>
          </a:p>
          <a:p>
            <a:pPr lvl="1"/>
            <a:r>
              <a:rPr lang="en-US" dirty="0"/>
              <a:t>“There is nothing which so generally strikes the imagination, and engages the affections of mankind, as the right of property; or that sole and despotic dominion which one man claims and exercises over the external things of world in total exclusion of the right of any other individual in the universe”</a:t>
            </a:r>
            <a:endParaRPr lang="it-IT" dirty="0"/>
          </a:p>
          <a:p>
            <a:endParaRPr lang="it-IT" dirty="0"/>
          </a:p>
        </p:txBody>
      </p:sp>
    </p:spTree>
    <p:extLst>
      <p:ext uri="{BB962C8B-B14F-4D97-AF65-F5344CB8AC3E}">
        <p14:creationId xmlns:p14="http://schemas.microsoft.com/office/powerpoint/2010/main" val="1958391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solidFill>
                  <a:srgbClr val="00B050"/>
                </a:solidFill>
              </a:rPr>
              <a:t>Limits</a:t>
            </a:r>
            <a:r>
              <a:rPr lang="it-IT" dirty="0" smtClean="0">
                <a:solidFill>
                  <a:srgbClr val="00B050"/>
                </a:solidFill>
              </a:rPr>
              <a:t> </a:t>
            </a:r>
            <a:r>
              <a:rPr lang="it-IT" dirty="0" err="1" smtClean="0">
                <a:solidFill>
                  <a:srgbClr val="00B050"/>
                </a:solidFill>
              </a:rPr>
              <a:t>of</a:t>
            </a:r>
            <a:r>
              <a:rPr lang="it-IT" dirty="0" smtClean="0">
                <a:solidFill>
                  <a:srgbClr val="00B050"/>
                </a:solidFill>
              </a:rPr>
              <a:t> the right </a:t>
            </a:r>
            <a:r>
              <a:rPr lang="it-IT" dirty="0" err="1" smtClean="0">
                <a:solidFill>
                  <a:srgbClr val="00B050"/>
                </a:solidFill>
              </a:rPr>
              <a:t>of</a:t>
            </a:r>
            <a:r>
              <a:rPr lang="it-IT" dirty="0" smtClean="0">
                <a:solidFill>
                  <a:srgbClr val="00B050"/>
                </a:solidFill>
              </a:rPr>
              <a:t> </a:t>
            </a:r>
            <a:r>
              <a:rPr lang="it-IT" dirty="0" err="1" smtClean="0">
                <a:solidFill>
                  <a:srgbClr val="00B050"/>
                </a:solidFill>
              </a:rPr>
              <a:t>ownership</a:t>
            </a:r>
            <a:endParaRPr lang="it-IT" dirty="0">
              <a:solidFill>
                <a:srgbClr val="00B050"/>
              </a:solidFill>
            </a:endParaRPr>
          </a:p>
        </p:txBody>
      </p:sp>
      <p:sp>
        <p:nvSpPr>
          <p:cNvPr id="3" name="Segnaposto contenuto 2"/>
          <p:cNvSpPr>
            <a:spLocks noGrp="1"/>
          </p:cNvSpPr>
          <p:nvPr>
            <p:ph idx="1"/>
          </p:nvPr>
        </p:nvSpPr>
        <p:spPr/>
        <p:txBody>
          <a:bodyPr/>
          <a:lstStyle/>
          <a:p>
            <a:r>
              <a:rPr lang="it-IT" b="1" dirty="0" err="1" smtClean="0">
                <a:solidFill>
                  <a:srgbClr val="00B050"/>
                </a:solidFill>
              </a:rPr>
              <a:t>Recent</a:t>
            </a:r>
            <a:r>
              <a:rPr lang="it-IT" b="1" dirty="0" smtClean="0">
                <a:solidFill>
                  <a:srgbClr val="00B050"/>
                </a:solidFill>
              </a:rPr>
              <a:t> </a:t>
            </a:r>
            <a:r>
              <a:rPr lang="it-IT" b="1" dirty="0" err="1" smtClean="0">
                <a:solidFill>
                  <a:srgbClr val="00B050"/>
                </a:solidFill>
              </a:rPr>
              <a:t>theories</a:t>
            </a:r>
            <a:r>
              <a:rPr lang="it-IT" b="1" dirty="0" smtClean="0">
                <a:solidFill>
                  <a:srgbClr val="00B050"/>
                </a:solidFill>
              </a:rPr>
              <a:t>:</a:t>
            </a:r>
            <a:r>
              <a:rPr lang="it-IT" dirty="0" smtClean="0"/>
              <a:t> </a:t>
            </a:r>
            <a:r>
              <a:rPr lang="it-IT" b="1" dirty="0" smtClean="0">
                <a:solidFill>
                  <a:srgbClr val="00B050"/>
                </a:solidFill>
              </a:rPr>
              <a:t>LIMITS </a:t>
            </a:r>
            <a:r>
              <a:rPr lang="it-IT" b="1" dirty="0" err="1" smtClean="0">
                <a:solidFill>
                  <a:srgbClr val="00B050"/>
                </a:solidFill>
              </a:rPr>
              <a:t>of</a:t>
            </a:r>
            <a:r>
              <a:rPr lang="it-IT" b="1" dirty="0" smtClean="0">
                <a:solidFill>
                  <a:srgbClr val="00B050"/>
                </a:solidFill>
              </a:rPr>
              <a:t> the right </a:t>
            </a:r>
            <a:r>
              <a:rPr lang="it-IT" b="1" dirty="0" err="1" smtClean="0">
                <a:solidFill>
                  <a:srgbClr val="00B050"/>
                </a:solidFill>
              </a:rPr>
              <a:t>of</a:t>
            </a:r>
            <a:r>
              <a:rPr lang="it-IT" b="1" dirty="0" smtClean="0">
                <a:solidFill>
                  <a:srgbClr val="00B050"/>
                </a:solidFill>
              </a:rPr>
              <a:t> </a:t>
            </a:r>
            <a:r>
              <a:rPr lang="it-IT" b="1" dirty="0" err="1" smtClean="0">
                <a:solidFill>
                  <a:srgbClr val="00B050"/>
                </a:solidFill>
              </a:rPr>
              <a:t>ownership</a:t>
            </a:r>
            <a:r>
              <a:rPr lang="it-IT" b="1" dirty="0" smtClean="0">
                <a:solidFill>
                  <a:srgbClr val="00B050"/>
                </a:solidFill>
              </a:rPr>
              <a:t> </a:t>
            </a:r>
            <a:endParaRPr lang="it-IT" dirty="0" smtClean="0"/>
          </a:p>
          <a:p>
            <a:r>
              <a:rPr lang="it-IT" dirty="0" err="1" smtClean="0"/>
              <a:t>Limits</a:t>
            </a:r>
            <a:r>
              <a:rPr lang="it-IT" dirty="0" smtClean="0"/>
              <a:t> </a:t>
            </a:r>
            <a:r>
              <a:rPr lang="it-IT" dirty="0" err="1" smtClean="0"/>
              <a:t>of</a:t>
            </a:r>
            <a:r>
              <a:rPr lang="it-IT" dirty="0" smtClean="0"/>
              <a:t> the right </a:t>
            </a:r>
            <a:r>
              <a:rPr lang="it-IT" dirty="0" err="1" smtClean="0"/>
              <a:t>of</a:t>
            </a:r>
            <a:r>
              <a:rPr lang="it-IT" dirty="0" smtClean="0"/>
              <a:t> </a:t>
            </a:r>
            <a:r>
              <a:rPr lang="it-IT" dirty="0" err="1" smtClean="0"/>
              <a:t>ownership</a:t>
            </a:r>
            <a:r>
              <a:rPr lang="it-IT" dirty="0" smtClean="0"/>
              <a:t>: </a:t>
            </a:r>
          </a:p>
          <a:p>
            <a:pPr marL="514350" indent="-514350">
              <a:buFont typeface="+mj-lt"/>
              <a:buAutoNum type="arabicPeriod"/>
            </a:pPr>
            <a:r>
              <a:rPr lang="it-IT" dirty="0" err="1" smtClean="0"/>
              <a:t>Traditional</a:t>
            </a:r>
            <a:r>
              <a:rPr lang="it-IT" dirty="0" smtClean="0"/>
              <a:t> (e.g., </a:t>
            </a:r>
            <a:r>
              <a:rPr lang="it-IT" dirty="0" err="1" smtClean="0"/>
              <a:t>relationships</a:t>
            </a:r>
            <a:r>
              <a:rPr lang="it-IT" dirty="0" smtClean="0"/>
              <a:t> </a:t>
            </a:r>
            <a:r>
              <a:rPr lang="it-IT" dirty="0" err="1" smtClean="0"/>
              <a:t>with</a:t>
            </a:r>
            <a:r>
              <a:rPr lang="it-IT" dirty="0" smtClean="0"/>
              <a:t> </a:t>
            </a:r>
            <a:r>
              <a:rPr lang="it-IT" dirty="0" err="1" smtClean="0"/>
              <a:t>neighbors</a:t>
            </a:r>
            <a:r>
              <a:rPr lang="it-IT" dirty="0" smtClean="0"/>
              <a:t>) </a:t>
            </a:r>
          </a:p>
          <a:p>
            <a:pPr marL="514350" indent="-514350">
              <a:buFont typeface="+mj-lt"/>
              <a:buAutoNum type="arabicPeriod"/>
            </a:pPr>
            <a:r>
              <a:rPr lang="it-IT" dirty="0" smtClean="0"/>
              <a:t>New: </a:t>
            </a:r>
            <a:r>
              <a:rPr lang="it-IT" dirty="0" err="1" smtClean="0"/>
              <a:t>limits</a:t>
            </a:r>
            <a:r>
              <a:rPr lang="it-IT" dirty="0" smtClean="0"/>
              <a:t> </a:t>
            </a:r>
            <a:r>
              <a:rPr lang="it-IT" dirty="0" err="1" smtClean="0"/>
              <a:t>coming</a:t>
            </a:r>
            <a:r>
              <a:rPr lang="it-IT" dirty="0" smtClean="0"/>
              <a:t> </a:t>
            </a:r>
            <a:r>
              <a:rPr lang="it-IT" dirty="0" err="1" smtClean="0"/>
              <a:t>from</a:t>
            </a:r>
            <a:r>
              <a:rPr lang="it-IT" dirty="0" smtClean="0"/>
              <a:t> </a:t>
            </a:r>
            <a:r>
              <a:rPr lang="it-IT" b="1" dirty="0" err="1" smtClean="0">
                <a:solidFill>
                  <a:srgbClr val="00B050"/>
                </a:solidFill>
              </a:rPr>
              <a:t>environmental</a:t>
            </a:r>
            <a:r>
              <a:rPr lang="it-IT" b="1" dirty="0" smtClean="0">
                <a:solidFill>
                  <a:srgbClr val="00B050"/>
                </a:solidFill>
              </a:rPr>
              <a:t> </a:t>
            </a:r>
            <a:r>
              <a:rPr lang="it-IT" b="1" dirty="0" err="1" smtClean="0">
                <a:solidFill>
                  <a:srgbClr val="00B050"/>
                </a:solidFill>
              </a:rPr>
              <a:t>law</a:t>
            </a:r>
            <a:endParaRPr lang="it-IT" b="1" dirty="0">
              <a:solidFill>
                <a:srgbClr val="00B05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solidFill>
                  <a:srgbClr val="00B050"/>
                </a:solidFill>
              </a:rPr>
              <a:t>Limits</a:t>
            </a:r>
            <a:r>
              <a:rPr lang="it-IT" dirty="0" smtClean="0">
                <a:solidFill>
                  <a:srgbClr val="00B050"/>
                </a:solidFill>
              </a:rPr>
              <a:t> </a:t>
            </a:r>
            <a:r>
              <a:rPr lang="it-IT" dirty="0" err="1" smtClean="0">
                <a:solidFill>
                  <a:srgbClr val="00B050"/>
                </a:solidFill>
              </a:rPr>
              <a:t>of</a:t>
            </a:r>
            <a:r>
              <a:rPr lang="it-IT" dirty="0" smtClean="0">
                <a:solidFill>
                  <a:srgbClr val="00B050"/>
                </a:solidFill>
              </a:rPr>
              <a:t> the right </a:t>
            </a:r>
            <a:r>
              <a:rPr lang="it-IT" dirty="0" err="1" smtClean="0">
                <a:solidFill>
                  <a:srgbClr val="00B050"/>
                </a:solidFill>
              </a:rPr>
              <a:t>of</a:t>
            </a:r>
            <a:r>
              <a:rPr lang="it-IT" dirty="0" smtClean="0">
                <a:solidFill>
                  <a:srgbClr val="00B050"/>
                </a:solidFill>
              </a:rPr>
              <a:t> </a:t>
            </a:r>
            <a:r>
              <a:rPr lang="it-IT" dirty="0" err="1" smtClean="0">
                <a:solidFill>
                  <a:srgbClr val="00B050"/>
                </a:solidFill>
              </a:rPr>
              <a:t>ownership</a:t>
            </a:r>
            <a:endParaRPr lang="it-IT" dirty="0"/>
          </a:p>
        </p:txBody>
      </p:sp>
      <p:sp>
        <p:nvSpPr>
          <p:cNvPr id="3" name="Segnaposto contenuto 2"/>
          <p:cNvSpPr>
            <a:spLocks noGrp="1"/>
          </p:cNvSpPr>
          <p:nvPr>
            <p:ph idx="1"/>
          </p:nvPr>
        </p:nvSpPr>
        <p:spPr/>
        <p:txBody>
          <a:bodyPr/>
          <a:lstStyle/>
          <a:p>
            <a:r>
              <a:rPr lang="it-IT" dirty="0" err="1" smtClean="0"/>
              <a:t>Generally</a:t>
            </a:r>
            <a:r>
              <a:rPr lang="it-IT" dirty="0" smtClean="0"/>
              <a:t> </a:t>
            </a:r>
            <a:r>
              <a:rPr lang="it-IT" dirty="0" err="1" smtClean="0"/>
              <a:t>speaking</a:t>
            </a:r>
            <a:r>
              <a:rPr lang="it-IT" dirty="0" smtClean="0"/>
              <a:t>, </a:t>
            </a:r>
            <a:r>
              <a:rPr lang="it-IT" dirty="0" err="1" smtClean="0"/>
              <a:t>environmental</a:t>
            </a:r>
            <a:r>
              <a:rPr lang="it-IT" dirty="0" smtClean="0"/>
              <a:t> </a:t>
            </a:r>
            <a:r>
              <a:rPr lang="it-IT" dirty="0" err="1" smtClean="0"/>
              <a:t>legislation</a:t>
            </a:r>
            <a:r>
              <a:rPr lang="it-IT" dirty="0" smtClean="0"/>
              <a:t> </a:t>
            </a:r>
            <a:r>
              <a:rPr lang="it-IT" b="1" dirty="0" err="1" smtClean="0">
                <a:solidFill>
                  <a:srgbClr val="00B050"/>
                </a:solidFill>
              </a:rPr>
              <a:t>does</a:t>
            </a:r>
            <a:r>
              <a:rPr lang="it-IT" b="1" dirty="0" smtClean="0">
                <a:solidFill>
                  <a:srgbClr val="00B050"/>
                </a:solidFill>
              </a:rPr>
              <a:t> </a:t>
            </a:r>
            <a:r>
              <a:rPr lang="it-IT" b="1" dirty="0" err="1" smtClean="0">
                <a:solidFill>
                  <a:srgbClr val="00B050"/>
                </a:solidFill>
              </a:rPr>
              <a:t>not</a:t>
            </a:r>
            <a:r>
              <a:rPr lang="it-IT" b="1" dirty="0" smtClean="0">
                <a:solidFill>
                  <a:srgbClr val="00B050"/>
                </a:solidFill>
              </a:rPr>
              <a:t> impose </a:t>
            </a:r>
            <a:r>
              <a:rPr lang="it-IT" b="1" dirty="0" err="1" smtClean="0">
                <a:solidFill>
                  <a:srgbClr val="00B050"/>
                </a:solidFill>
              </a:rPr>
              <a:t>obligations</a:t>
            </a:r>
            <a:r>
              <a:rPr lang="it-IT" dirty="0" smtClean="0">
                <a:solidFill>
                  <a:srgbClr val="00B050"/>
                </a:solidFill>
              </a:rPr>
              <a:t> </a:t>
            </a:r>
            <a:r>
              <a:rPr lang="it-IT" dirty="0" smtClean="0"/>
              <a:t> </a:t>
            </a:r>
            <a:r>
              <a:rPr lang="it-IT" b="1" dirty="0" err="1" smtClean="0">
                <a:solidFill>
                  <a:srgbClr val="00B050"/>
                </a:solidFill>
              </a:rPr>
              <a:t>of</a:t>
            </a:r>
            <a:r>
              <a:rPr lang="it-IT" b="1" dirty="0" smtClean="0">
                <a:solidFill>
                  <a:srgbClr val="00B050"/>
                </a:solidFill>
              </a:rPr>
              <a:t> </a:t>
            </a:r>
            <a:r>
              <a:rPr lang="it-IT" b="1" dirty="0" err="1" smtClean="0">
                <a:solidFill>
                  <a:srgbClr val="00B050"/>
                </a:solidFill>
              </a:rPr>
              <a:t>conduct</a:t>
            </a:r>
            <a:r>
              <a:rPr lang="it-IT" b="1" dirty="0" smtClean="0">
                <a:solidFill>
                  <a:srgbClr val="00B050"/>
                </a:solidFill>
              </a:rPr>
              <a:t> </a:t>
            </a:r>
            <a:r>
              <a:rPr lang="it-IT" dirty="0" smtClean="0"/>
              <a:t>on the </a:t>
            </a:r>
            <a:r>
              <a:rPr lang="it-IT" dirty="0" err="1" smtClean="0"/>
              <a:t>landowner</a:t>
            </a:r>
            <a:endParaRPr lang="it-IT" dirty="0" smtClean="0"/>
          </a:p>
          <a:p>
            <a:r>
              <a:rPr lang="it-IT" dirty="0" err="1" smtClean="0"/>
              <a:t>Only</a:t>
            </a:r>
            <a:r>
              <a:rPr lang="it-IT" dirty="0" smtClean="0"/>
              <a:t> position </a:t>
            </a:r>
            <a:r>
              <a:rPr lang="it-IT" dirty="0" err="1" smtClean="0"/>
              <a:t>of</a:t>
            </a:r>
            <a:r>
              <a:rPr lang="it-IT" dirty="0" smtClean="0"/>
              <a:t> </a:t>
            </a:r>
            <a:r>
              <a:rPr lang="it-IT" dirty="0" err="1" smtClean="0"/>
              <a:t>subjection</a:t>
            </a:r>
            <a:r>
              <a:rPr lang="it-IT" dirty="0" smtClean="0"/>
              <a:t> </a:t>
            </a:r>
          </a:p>
          <a:p>
            <a:pPr lvl="1"/>
            <a:r>
              <a:rPr lang="it-IT" dirty="0" smtClean="0"/>
              <a:t>E.g.: </a:t>
            </a:r>
            <a:r>
              <a:rPr lang="it-IT" dirty="0" err="1" smtClean="0"/>
              <a:t>clean-up</a:t>
            </a:r>
            <a:r>
              <a:rPr lang="it-IT" dirty="0" smtClean="0"/>
              <a:t> </a:t>
            </a:r>
            <a:r>
              <a:rPr lang="it-IT" dirty="0" err="1" smtClean="0"/>
              <a:t>carried</a:t>
            </a:r>
            <a:r>
              <a:rPr lang="it-IT" dirty="0" smtClean="0"/>
              <a:t> out </a:t>
            </a:r>
            <a:r>
              <a:rPr lang="it-IT" dirty="0" err="1" smtClean="0"/>
              <a:t>by</a:t>
            </a:r>
            <a:r>
              <a:rPr lang="it-IT" dirty="0" smtClean="0"/>
              <a:t> public authority</a:t>
            </a:r>
          </a:p>
          <a:p>
            <a:pPr marL="514350" indent="-514350">
              <a:buFont typeface="+mj-lt"/>
              <a:buAutoNum type="arabicPeriod"/>
            </a:pPr>
            <a:endParaRPr lang="it-IT"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solidFill>
                  <a:srgbClr val="00B050"/>
                </a:solidFill>
              </a:rPr>
              <a:t>Limits</a:t>
            </a:r>
            <a:r>
              <a:rPr lang="it-IT" dirty="0" smtClean="0">
                <a:solidFill>
                  <a:srgbClr val="00B050"/>
                </a:solidFill>
              </a:rPr>
              <a:t> </a:t>
            </a:r>
            <a:r>
              <a:rPr lang="it-IT" dirty="0" err="1" smtClean="0">
                <a:solidFill>
                  <a:srgbClr val="00B050"/>
                </a:solidFill>
              </a:rPr>
              <a:t>of</a:t>
            </a:r>
            <a:r>
              <a:rPr lang="it-IT" dirty="0" smtClean="0">
                <a:solidFill>
                  <a:srgbClr val="00B050"/>
                </a:solidFill>
              </a:rPr>
              <a:t> the right </a:t>
            </a:r>
            <a:r>
              <a:rPr lang="it-IT" dirty="0" err="1" smtClean="0">
                <a:solidFill>
                  <a:srgbClr val="00B050"/>
                </a:solidFill>
              </a:rPr>
              <a:t>of</a:t>
            </a:r>
            <a:r>
              <a:rPr lang="it-IT" dirty="0" smtClean="0">
                <a:solidFill>
                  <a:srgbClr val="00B050"/>
                </a:solidFill>
              </a:rPr>
              <a:t> </a:t>
            </a:r>
            <a:r>
              <a:rPr lang="it-IT" dirty="0" err="1" smtClean="0">
                <a:solidFill>
                  <a:srgbClr val="00B050"/>
                </a:solidFill>
              </a:rPr>
              <a:t>ownership</a:t>
            </a:r>
            <a:endParaRPr lang="it-IT" dirty="0"/>
          </a:p>
        </p:txBody>
      </p:sp>
      <p:sp>
        <p:nvSpPr>
          <p:cNvPr id="3" name="Segnaposto contenuto 2"/>
          <p:cNvSpPr>
            <a:spLocks noGrp="1"/>
          </p:cNvSpPr>
          <p:nvPr>
            <p:ph idx="1"/>
          </p:nvPr>
        </p:nvSpPr>
        <p:spPr/>
        <p:txBody>
          <a:bodyPr/>
          <a:lstStyle/>
          <a:p>
            <a:pPr marL="342900" lvl="1" indent="-342900">
              <a:buFont typeface="Arial" pitchFamily="34" charset="0"/>
              <a:buChar char="•"/>
            </a:pPr>
            <a:r>
              <a:rPr lang="it-IT" b="1" dirty="0" err="1" smtClean="0">
                <a:solidFill>
                  <a:srgbClr val="00B050"/>
                </a:solidFill>
              </a:rPr>
              <a:t>Exceptions</a:t>
            </a:r>
            <a:r>
              <a:rPr lang="it-IT" dirty="0" smtClean="0"/>
              <a:t>: </a:t>
            </a:r>
          </a:p>
          <a:p>
            <a:pPr marL="514350" lvl="1" indent="-514350">
              <a:buFont typeface="+mj-lt"/>
              <a:buAutoNum type="arabicPeriod"/>
            </a:pPr>
            <a:r>
              <a:rPr lang="it-IT" dirty="0" err="1" smtClean="0"/>
              <a:t>When</a:t>
            </a:r>
            <a:r>
              <a:rPr lang="it-IT" dirty="0" smtClean="0"/>
              <a:t> the </a:t>
            </a:r>
            <a:r>
              <a:rPr lang="it-IT" dirty="0" err="1" smtClean="0"/>
              <a:t>pollution</a:t>
            </a:r>
            <a:r>
              <a:rPr lang="it-IT" dirty="0" smtClean="0"/>
              <a:t> </a:t>
            </a:r>
            <a:r>
              <a:rPr lang="it-IT" dirty="0" err="1" smtClean="0"/>
              <a:t>has</a:t>
            </a:r>
            <a:r>
              <a:rPr lang="it-IT" dirty="0" smtClean="0"/>
              <a:t> just </a:t>
            </a:r>
            <a:r>
              <a:rPr lang="it-IT" dirty="0" err="1" smtClean="0"/>
              <a:t>occurred</a:t>
            </a:r>
            <a:r>
              <a:rPr lang="it-IT" dirty="0" smtClean="0"/>
              <a:t>, the </a:t>
            </a:r>
            <a:r>
              <a:rPr lang="it-IT" dirty="0" err="1" smtClean="0"/>
              <a:t>owner</a:t>
            </a:r>
            <a:r>
              <a:rPr lang="it-IT" dirty="0" smtClean="0"/>
              <a:t> </a:t>
            </a:r>
            <a:r>
              <a:rPr lang="it-IT" dirty="0" err="1" smtClean="0"/>
              <a:t>must</a:t>
            </a:r>
            <a:r>
              <a:rPr lang="it-IT" dirty="0" smtClean="0"/>
              <a:t> take immediate </a:t>
            </a:r>
            <a:r>
              <a:rPr lang="it-IT" dirty="0" err="1" smtClean="0"/>
              <a:t>measures</a:t>
            </a:r>
            <a:r>
              <a:rPr lang="it-IT" dirty="0" smtClean="0"/>
              <a:t> </a:t>
            </a:r>
            <a:r>
              <a:rPr lang="it-IT" dirty="0" err="1" smtClean="0"/>
              <a:t>to</a:t>
            </a:r>
            <a:r>
              <a:rPr lang="it-IT" dirty="0" smtClean="0"/>
              <a:t> stop </a:t>
            </a:r>
            <a:r>
              <a:rPr lang="it-IT" dirty="0" err="1" smtClean="0"/>
              <a:t>contamination</a:t>
            </a:r>
            <a:endParaRPr lang="it-IT" dirty="0" smtClean="0"/>
          </a:p>
          <a:p>
            <a:pPr marL="514350" lvl="1" indent="-514350">
              <a:buFont typeface="+mj-lt"/>
              <a:buAutoNum type="arabicPeriod"/>
            </a:pPr>
            <a:r>
              <a:rPr lang="it-IT" dirty="0" err="1" smtClean="0"/>
              <a:t>When</a:t>
            </a:r>
            <a:r>
              <a:rPr lang="it-IT" dirty="0" smtClean="0"/>
              <a:t> the </a:t>
            </a:r>
            <a:r>
              <a:rPr lang="it-IT" dirty="0" err="1" smtClean="0"/>
              <a:t>owner</a:t>
            </a:r>
            <a:r>
              <a:rPr lang="it-IT" dirty="0" smtClean="0"/>
              <a:t> </a:t>
            </a:r>
            <a:r>
              <a:rPr lang="it-IT" b="1" dirty="0" err="1" smtClean="0">
                <a:solidFill>
                  <a:srgbClr val="00B050"/>
                </a:solidFill>
              </a:rPr>
              <a:t>discovers</a:t>
            </a:r>
            <a:r>
              <a:rPr lang="it-IT" dirty="0" smtClean="0"/>
              <a:t> the </a:t>
            </a:r>
            <a:r>
              <a:rPr lang="it-IT" dirty="0" err="1" smtClean="0"/>
              <a:t>pollution</a:t>
            </a:r>
            <a:r>
              <a:rPr lang="it-IT" dirty="0" smtClean="0"/>
              <a:t>, s/</a:t>
            </a:r>
            <a:r>
              <a:rPr lang="it-IT" dirty="0" err="1" smtClean="0"/>
              <a:t>he</a:t>
            </a:r>
            <a:r>
              <a:rPr lang="it-IT" dirty="0" smtClean="0"/>
              <a:t> </a:t>
            </a:r>
            <a:r>
              <a:rPr lang="it-IT" b="1" dirty="0" err="1" smtClean="0">
                <a:solidFill>
                  <a:srgbClr val="00B050"/>
                </a:solidFill>
              </a:rPr>
              <a:t>must</a:t>
            </a:r>
            <a:r>
              <a:rPr lang="it-IT" b="1" dirty="0" smtClean="0">
                <a:solidFill>
                  <a:srgbClr val="00B050"/>
                </a:solidFill>
              </a:rPr>
              <a:t> </a:t>
            </a:r>
            <a:r>
              <a:rPr lang="it-IT" b="1" dirty="0" err="1" smtClean="0">
                <a:solidFill>
                  <a:srgbClr val="00B050"/>
                </a:solidFill>
              </a:rPr>
              <a:t>inform</a:t>
            </a:r>
            <a:r>
              <a:rPr lang="it-IT" b="1" dirty="0" smtClean="0">
                <a:solidFill>
                  <a:srgbClr val="00B050"/>
                </a:solidFill>
              </a:rPr>
              <a:t> the </a:t>
            </a:r>
            <a:r>
              <a:rPr lang="it-IT" b="1" dirty="0" err="1" smtClean="0">
                <a:solidFill>
                  <a:srgbClr val="00B050"/>
                </a:solidFill>
              </a:rPr>
              <a:t>competent</a:t>
            </a:r>
            <a:r>
              <a:rPr lang="it-IT" b="1" dirty="0" smtClean="0">
                <a:solidFill>
                  <a:srgbClr val="00B050"/>
                </a:solidFill>
              </a:rPr>
              <a:t> </a:t>
            </a:r>
            <a:r>
              <a:rPr lang="it-IT" b="1" dirty="0" err="1" smtClean="0">
                <a:solidFill>
                  <a:srgbClr val="00B050"/>
                </a:solidFill>
              </a:rPr>
              <a:t>authorities</a:t>
            </a:r>
            <a:endParaRPr lang="it-IT" dirty="0" smtClean="0">
              <a:solidFill>
                <a:srgbClr val="00B05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solidFill>
                  <a:srgbClr val="00B050"/>
                </a:solidFill>
              </a:rPr>
              <a:t>Limits</a:t>
            </a:r>
            <a:r>
              <a:rPr lang="it-IT" dirty="0" smtClean="0">
                <a:solidFill>
                  <a:srgbClr val="00B050"/>
                </a:solidFill>
              </a:rPr>
              <a:t> </a:t>
            </a:r>
            <a:r>
              <a:rPr lang="it-IT" dirty="0" err="1" smtClean="0">
                <a:solidFill>
                  <a:srgbClr val="00B050"/>
                </a:solidFill>
              </a:rPr>
              <a:t>of</a:t>
            </a:r>
            <a:r>
              <a:rPr lang="it-IT" dirty="0" smtClean="0">
                <a:solidFill>
                  <a:srgbClr val="00B050"/>
                </a:solidFill>
              </a:rPr>
              <a:t> the right </a:t>
            </a:r>
            <a:r>
              <a:rPr lang="it-IT" dirty="0" err="1" smtClean="0">
                <a:solidFill>
                  <a:srgbClr val="00B050"/>
                </a:solidFill>
              </a:rPr>
              <a:t>of</a:t>
            </a:r>
            <a:r>
              <a:rPr lang="it-IT" dirty="0" smtClean="0">
                <a:solidFill>
                  <a:srgbClr val="00B050"/>
                </a:solidFill>
              </a:rPr>
              <a:t> </a:t>
            </a:r>
            <a:r>
              <a:rPr lang="it-IT" dirty="0" err="1" smtClean="0">
                <a:solidFill>
                  <a:srgbClr val="00B050"/>
                </a:solidFill>
              </a:rPr>
              <a:t>ownership</a:t>
            </a:r>
            <a:endParaRPr lang="it-IT" dirty="0"/>
          </a:p>
        </p:txBody>
      </p:sp>
      <p:sp>
        <p:nvSpPr>
          <p:cNvPr id="3" name="Segnaposto contenuto 2"/>
          <p:cNvSpPr>
            <a:spLocks noGrp="1"/>
          </p:cNvSpPr>
          <p:nvPr>
            <p:ph idx="1"/>
          </p:nvPr>
        </p:nvSpPr>
        <p:spPr/>
        <p:txBody>
          <a:bodyPr/>
          <a:lstStyle/>
          <a:p>
            <a:pPr>
              <a:buNone/>
            </a:pPr>
            <a:endParaRPr lang="it-IT" dirty="0"/>
          </a:p>
          <a:p>
            <a:r>
              <a:rPr lang="it-IT" dirty="0" err="1" smtClean="0"/>
              <a:t>Past</a:t>
            </a:r>
            <a:r>
              <a:rPr lang="it-IT" dirty="0" smtClean="0"/>
              <a:t> </a:t>
            </a:r>
            <a:r>
              <a:rPr lang="it-IT" dirty="0" err="1" smtClean="0"/>
              <a:t>pollution</a:t>
            </a:r>
            <a:r>
              <a:rPr lang="it-IT" dirty="0" smtClean="0"/>
              <a:t> </a:t>
            </a:r>
          </a:p>
          <a:p>
            <a:r>
              <a:rPr lang="it-IT" dirty="0" err="1" smtClean="0"/>
              <a:t>Static</a:t>
            </a:r>
            <a:r>
              <a:rPr lang="it-IT" dirty="0" smtClean="0"/>
              <a:t> </a:t>
            </a:r>
            <a:r>
              <a:rPr lang="it-IT" dirty="0" err="1" smtClean="0"/>
              <a:t>pollution</a:t>
            </a:r>
            <a:r>
              <a:rPr lang="it-IT" dirty="0" smtClean="0"/>
              <a:t> (</a:t>
            </a:r>
            <a:r>
              <a:rPr lang="it-IT" dirty="0" err="1" smtClean="0"/>
              <a:t>does</a:t>
            </a:r>
            <a:r>
              <a:rPr lang="it-IT" dirty="0" smtClean="0"/>
              <a:t> </a:t>
            </a:r>
            <a:r>
              <a:rPr lang="it-IT" dirty="0" err="1" smtClean="0"/>
              <a:t>not</a:t>
            </a:r>
            <a:r>
              <a:rPr lang="it-IT" dirty="0" smtClean="0"/>
              <a:t> migrate </a:t>
            </a:r>
            <a:r>
              <a:rPr lang="it-IT" dirty="0" err="1" smtClean="0"/>
              <a:t>to</a:t>
            </a:r>
            <a:r>
              <a:rPr lang="it-IT" dirty="0" smtClean="0"/>
              <a:t> </a:t>
            </a:r>
            <a:r>
              <a:rPr lang="it-IT" dirty="0" err="1" smtClean="0"/>
              <a:t>adjoing</a:t>
            </a:r>
            <a:r>
              <a:rPr lang="it-IT" dirty="0" smtClean="0"/>
              <a:t> </a:t>
            </a:r>
            <a:r>
              <a:rPr lang="it-IT" dirty="0" err="1" smtClean="0"/>
              <a:t>lands</a:t>
            </a:r>
            <a:r>
              <a:rPr lang="it-IT" dirty="0" smtClean="0"/>
              <a:t>)</a:t>
            </a:r>
          </a:p>
          <a:p>
            <a:r>
              <a:rPr lang="it-IT" b="1" dirty="0" smtClean="0">
                <a:solidFill>
                  <a:srgbClr val="00B050"/>
                </a:solidFill>
              </a:rPr>
              <a:t>NO duty </a:t>
            </a:r>
            <a:r>
              <a:rPr lang="it-IT" b="1" dirty="0" err="1" smtClean="0">
                <a:solidFill>
                  <a:srgbClr val="00B050"/>
                </a:solidFill>
              </a:rPr>
              <a:t>to</a:t>
            </a:r>
            <a:r>
              <a:rPr lang="it-IT" b="1" dirty="0" smtClean="0">
                <a:solidFill>
                  <a:srgbClr val="00B050"/>
                </a:solidFill>
              </a:rPr>
              <a:t> </a:t>
            </a:r>
            <a:r>
              <a:rPr lang="it-IT" b="1" dirty="0" err="1" smtClean="0">
                <a:solidFill>
                  <a:srgbClr val="00B050"/>
                </a:solidFill>
              </a:rPr>
              <a:t>carry</a:t>
            </a:r>
            <a:r>
              <a:rPr lang="it-IT" b="1" dirty="0" smtClean="0">
                <a:solidFill>
                  <a:srgbClr val="00B050"/>
                </a:solidFill>
              </a:rPr>
              <a:t> out </a:t>
            </a:r>
            <a:r>
              <a:rPr lang="it-IT" b="1" dirty="0" err="1" smtClean="0">
                <a:solidFill>
                  <a:srgbClr val="00B050"/>
                </a:solidFill>
              </a:rPr>
              <a:t>inquiries</a:t>
            </a:r>
            <a:r>
              <a:rPr lang="it-IT" b="1" dirty="0" smtClean="0">
                <a:solidFill>
                  <a:srgbClr val="00B050"/>
                </a:solidFill>
              </a:rPr>
              <a:t> </a:t>
            </a:r>
            <a:r>
              <a:rPr lang="it-IT" b="1" dirty="0" err="1" smtClean="0">
                <a:solidFill>
                  <a:srgbClr val="00B050"/>
                </a:solidFill>
              </a:rPr>
              <a:t>to</a:t>
            </a:r>
            <a:r>
              <a:rPr lang="it-IT" b="1" dirty="0" smtClean="0">
                <a:solidFill>
                  <a:srgbClr val="00B050"/>
                </a:solidFill>
              </a:rPr>
              <a:t> </a:t>
            </a:r>
            <a:r>
              <a:rPr lang="it-IT" b="1" dirty="0" err="1" smtClean="0">
                <a:solidFill>
                  <a:srgbClr val="00B050"/>
                </a:solidFill>
              </a:rPr>
              <a:t>discover</a:t>
            </a:r>
            <a:r>
              <a:rPr lang="it-IT" b="1" dirty="0" smtClean="0">
                <a:solidFill>
                  <a:srgbClr val="00B050"/>
                </a:solidFill>
              </a:rPr>
              <a:t> </a:t>
            </a:r>
            <a:r>
              <a:rPr lang="it-IT" b="1" dirty="0" err="1" smtClean="0">
                <a:solidFill>
                  <a:srgbClr val="00B050"/>
                </a:solidFill>
              </a:rPr>
              <a:t>pollution</a:t>
            </a:r>
            <a:r>
              <a:rPr lang="it-IT" b="1" dirty="0" smtClean="0">
                <a:solidFill>
                  <a:srgbClr val="00B050"/>
                </a:solidFill>
              </a:rPr>
              <a:t> </a:t>
            </a:r>
            <a:endParaRPr lang="it-IT" b="1" dirty="0">
              <a:solidFill>
                <a:srgbClr val="00B05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solidFill>
                  <a:srgbClr val="00B050"/>
                </a:solidFill>
              </a:rPr>
              <a:t>Law</a:t>
            </a:r>
            <a:r>
              <a:rPr lang="it-IT" dirty="0" smtClean="0">
                <a:solidFill>
                  <a:srgbClr val="00B050"/>
                </a:solidFill>
              </a:rPr>
              <a:t> </a:t>
            </a:r>
            <a:r>
              <a:rPr lang="it-IT" dirty="0" err="1" smtClean="0">
                <a:solidFill>
                  <a:srgbClr val="00B050"/>
                </a:solidFill>
              </a:rPr>
              <a:t>of</a:t>
            </a:r>
            <a:r>
              <a:rPr lang="it-IT" dirty="0" smtClean="0">
                <a:solidFill>
                  <a:srgbClr val="00B050"/>
                </a:solidFill>
              </a:rPr>
              <a:t> </a:t>
            </a:r>
            <a:r>
              <a:rPr lang="it-IT" dirty="0" err="1" smtClean="0">
                <a:solidFill>
                  <a:srgbClr val="00B050"/>
                </a:solidFill>
              </a:rPr>
              <a:t>contract</a:t>
            </a:r>
            <a:endParaRPr lang="it-IT" dirty="0">
              <a:solidFill>
                <a:srgbClr val="00B050"/>
              </a:solidFill>
            </a:endParaRPr>
          </a:p>
        </p:txBody>
      </p:sp>
      <p:sp>
        <p:nvSpPr>
          <p:cNvPr id="3" name="Segnaposto contenuto 2"/>
          <p:cNvSpPr>
            <a:spLocks noGrp="1"/>
          </p:cNvSpPr>
          <p:nvPr>
            <p:ph idx="1"/>
          </p:nvPr>
        </p:nvSpPr>
        <p:spPr/>
        <p:txBody>
          <a:bodyPr/>
          <a:lstStyle/>
          <a:p>
            <a:r>
              <a:rPr lang="it-IT" dirty="0" err="1" smtClean="0"/>
              <a:t>When</a:t>
            </a:r>
            <a:r>
              <a:rPr lang="it-IT" dirty="0" smtClean="0"/>
              <a:t> </a:t>
            </a:r>
            <a:r>
              <a:rPr lang="it-IT" dirty="0" err="1" smtClean="0"/>
              <a:t>does</a:t>
            </a:r>
            <a:r>
              <a:rPr lang="it-IT" dirty="0" smtClean="0"/>
              <a:t> the </a:t>
            </a:r>
            <a:r>
              <a:rPr lang="it-IT" dirty="0" err="1" smtClean="0"/>
              <a:t>owner</a:t>
            </a:r>
            <a:r>
              <a:rPr lang="it-IT" dirty="0" smtClean="0"/>
              <a:t> </a:t>
            </a:r>
            <a:r>
              <a:rPr lang="it-IT" dirty="0" err="1" smtClean="0"/>
              <a:t>usually</a:t>
            </a:r>
            <a:r>
              <a:rPr lang="it-IT" dirty="0" smtClean="0"/>
              <a:t> </a:t>
            </a:r>
            <a:r>
              <a:rPr lang="it-IT" dirty="0" err="1" smtClean="0"/>
              <a:t>discover</a:t>
            </a:r>
            <a:r>
              <a:rPr lang="it-IT" dirty="0" smtClean="0"/>
              <a:t> the </a:t>
            </a:r>
            <a:r>
              <a:rPr lang="it-IT" dirty="0" err="1" smtClean="0"/>
              <a:t>pollution</a:t>
            </a:r>
            <a:r>
              <a:rPr lang="it-IT" dirty="0" smtClean="0"/>
              <a:t>? </a:t>
            </a:r>
          </a:p>
          <a:p>
            <a:r>
              <a:rPr lang="it-IT" dirty="0" err="1" smtClean="0"/>
              <a:t>When</a:t>
            </a:r>
            <a:r>
              <a:rPr lang="it-IT" dirty="0" smtClean="0"/>
              <a:t> </a:t>
            </a:r>
            <a:r>
              <a:rPr lang="it-IT" dirty="0" err="1" smtClean="0"/>
              <a:t>he</a:t>
            </a:r>
            <a:r>
              <a:rPr lang="it-IT" dirty="0" smtClean="0"/>
              <a:t> </a:t>
            </a:r>
            <a:r>
              <a:rPr lang="it-IT" dirty="0" err="1" smtClean="0"/>
              <a:t>acquires</a:t>
            </a:r>
            <a:r>
              <a:rPr lang="it-IT" dirty="0" smtClean="0"/>
              <a:t> the </a:t>
            </a:r>
            <a:r>
              <a:rPr lang="it-IT" dirty="0" err="1" smtClean="0"/>
              <a:t>land</a:t>
            </a:r>
            <a:r>
              <a:rPr lang="it-IT" dirty="0" smtClean="0"/>
              <a:t> </a:t>
            </a:r>
          </a:p>
          <a:p>
            <a:r>
              <a:rPr lang="it-IT" b="1" dirty="0" err="1" smtClean="0">
                <a:solidFill>
                  <a:srgbClr val="00B050"/>
                </a:solidFill>
              </a:rPr>
              <a:t>Environmental</a:t>
            </a:r>
            <a:r>
              <a:rPr lang="it-IT" b="1" dirty="0" smtClean="0">
                <a:solidFill>
                  <a:srgbClr val="00B050"/>
                </a:solidFill>
              </a:rPr>
              <a:t> due diligence</a:t>
            </a:r>
            <a:endParaRPr lang="it-IT" b="1" dirty="0">
              <a:solidFill>
                <a:srgbClr val="00B05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solidFill>
                  <a:srgbClr val="00B050"/>
                </a:solidFill>
              </a:rPr>
              <a:t>Environmental</a:t>
            </a:r>
            <a:r>
              <a:rPr lang="it-IT" dirty="0" smtClean="0">
                <a:solidFill>
                  <a:srgbClr val="00B050"/>
                </a:solidFill>
              </a:rPr>
              <a:t> due diligence</a:t>
            </a:r>
            <a:endParaRPr lang="it-IT" dirty="0">
              <a:solidFill>
                <a:srgbClr val="00B050"/>
              </a:solidFill>
            </a:endParaRPr>
          </a:p>
        </p:txBody>
      </p:sp>
      <p:sp>
        <p:nvSpPr>
          <p:cNvPr id="3" name="Segnaposto contenuto 2"/>
          <p:cNvSpPr>
            <a:spLocks noGrp="1"/>
          </p:cNvSpPr>
          <p:nvPr>
            <p:ph idx="1"/>
          </p:nvPr>
        </p:nvSpPr>
        <p:spPr/>
        <p:txBody>
          <a:bodyPr/>
          <a:lstStyle/>
          <a:p>
            <a:r>
              <a:rPr lang="it-IT" dirty="0" smtClean="0"/>
              <a:t>US </a:t>
            </a:r>
            <a:r>
              <a:rPr lang="it-IT" dirty="0" err="1" smtClean="0"/>
              <a:t>model</a:t>
            </a:r>
            <a:r>
              <a:rPr lang="it-IT" dirty="0" smtClean="0"/>
              <a:t>: CERCLA </a:t>
            </a:r>
          </a:p>
          <a:p>
            <a:r>
              <a:rPr lang="it-IT" dirty="0" err="1" smtClean="0"/>
              <a:t>Comprehensive</a:t>
            </a:r>
            <a:r>
              <a:rPr lang="it-IT" dirty="0" smtClean="0"/>
              <a:t> </a:t>
            </a:r>
            <a:r>
              <a:rPr lang="it-IT" dirty="0" err="1" smtClean="0"/>
              <a:t>Environmental</a:t>
            </a:r>
            <a:r>
              <a:rPr lang="it-IT" dirty="0" smtClean="0"/>
              <a:t> </a:t>
            </a:r>
            <a:r>
              <a:rPr lang="it-IT" dirty="0" err="1" smtClean="0"/>
              <a:t>Response</a:t>
            </a:r>
            <a:r>
              <a:rPr lang="it-IT" dirty="0" smtClean="0"/>
              <a:t>, </a:t>
            </a:r>
            <a:r>
              <a:rPr lang="it-IT" dirty="0" err="1" smtClean="0"/>
              <a:t>Compensation</a:t>
            </a:r>
            <a:r>
              <a:rPr lang="it-IT" dirty="0" smtClean="0"/>
              <a:t>, and </a:t>
            </a:r>
            <a:r>
              <a:rPr lang="it-IT" dirty="0" err="1" smtClean="0"/>
              <a:t>Liability</a:t>
            </a:r>
            <a:r>
              <a:rPr lang="it-IT" dirty="0" smtClean="0"/>
              <a:t> Act</a:t>
            </a:r>
          </a:p>
          <a:p>
            <a:r>
              <a:rPr lang="it-IT" dirty="0" smtClean="0"/>
              <a:t>The prospective purchaser </a:t>
            </a:r>
            <a:r>
              <a:rPr lang="it-IT" dirty="0" err="1" smtClean="0"/>
              <a:t>must</a:t>
            </a:r>
            <a:r>
              <a:rPr lang="it-IT" dirty="0" smtClean="0"/>
              <a:t> </a:t>
            </a:r>
            <a:r>
              <a:rPr lang="it-IT" dirty="0" err="1" smtClean="0"/>
              <a:t>carry</a:t>
            </a:r>
            <a:r>
              <a:rPr lang="it-IT" dirty="0" smtClean="0"/>
              <a:t> out </a:t>
            </a:r>
            <a:r>
              <a:rPr lang="it-IT" b="1" dirty="0" err="1" smtClean="0">
                <a:solidFill>
                  <a:srgbClr val="00B050"/>
                </a:solidFill>
              </a:rPr>
              <a:t>all</a:t>
            </a:r>
            <a:r>
              <a:rPr lang="it-IT" b="1" dirty="0" smtClean="0">
                <a:solidFill>
                  <a:srgbClr val="00B050"/>
                </a:solidFill>
              </a:rPr>
              <a:t> appropriate </a:t>
            </a:r>
            <a:r>
              <a:rPr lang="it-IT" b="1" dirty="0" err="1" smtClean="0">
                <a:solidFill>
                  <a:srgbClr val="00B050"/>
                </a:solidFill>
              </a:rPr>
              <a:t>inquiries</a:t>
            </a:r>
            <a:r>
              <a:rPr lang="it-IT" b="1" dirty="0" smtClean="0">
                <a:solidFill>
                  <a:srgbClr val="00B050"/>
                </a:solidFill>
              </a:rPr>
              <a:t> </a:t>
            </a:r>
            <a:endParaRPr lang="it-IT" b="1" dirty="0"/>
          </a:p>
          <a:p>
            <a:r>
              <a:rPr lang="it-IT" dirty="0" err="1" smtClean="0"/>
              <a:t>Otherwise</a:t>
            </a:r>
            <a:r>
              <a:rPr lang="it-IT" dirty="0" smtClean="0"/>
              <a:t>, EPA can </a:t>
            </a:r>
            <a:r>
              <a:rPr lang="it-IT" dirty="0" err="1" smtClean="0"/>
              <a:t>ask</a:t>
            </a:r>
            <a:r>
              <a:rPr lang="it-IT" dirty="0" smtClean="0"/>
              <a:t> </a:t>
            </a:r>
            <a:r>
              <a:rPr lang="it-IT" dirty="0" err="1" smtClean="0"/>
              <a:t>him</a:t>
            </a:r>
            <a:r>
              <a:rPr lang="it-IT" dirty="0" smtClean="0"/>
              <a:t>/</a:t>
            </a:r>
            <a:r>
              <a:rPr lang="it-IT" dirty="0" err="1" smtClean="0"/>
              <a:t>her</a:t>
            </a:r>
            <a:r>
              <a:rPr lang="it-IT" dirty="0" smtClean="0"/>
              <a:t> </a:t>
            </a:r>
            <a:r>
              <a:rPr lang="it-IT" dirty="0" err="1" smtClean="0"/>
              <a:t>to</a:t>
            </a:r>
            <a:r>
              <a:rPr lang="it-IT" dirty="0" smtClean="0"/>
              <a:t> </a:t>
            </a:r>
            <a:r>
              <a:rPr lang="it-IT" dirty="0" err="1" smtClean="0"/>
              <a:t>carry</a:t>
            </a:r>
            <a:r>
              <a:rPr lang="it-IT" dirty="0" smtClean="0"/>
              <a:t> out the </a:t>
            </a:r>
            <a:r>
              <a:rPr lang="it-IT" dirty="0" err="1" smtClean="0"/>
              <a:t>clean-up</a:t>
            </a:r>
            <a:r>
              <a:rPr lang="it-IT" dirty="0" smtClean="0"/>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solidFill>
                  <a:srgbClr val="00B050"/>
                </a:solidFill>
              </a:rPr>
              <a:t>Environmental</a:t>
            </a:r>
            <a:r>
              <a:rPr lang="it-IT" dirty="0" smtClean="0">
                <a:solidFill>
                  <a:srgbClr val="00B050"/>
                </a:solidFill>
              </a:rPr>
              <a:t> due diligence</a:t>
            </a:r>
            <a:endParaRPr lang="it-IT" dirty="0"/>
          </a:p>
        </p:txBody>
      </p:sp>
      <p:sp>
        <p:nvSpPr>
          <p:cNvPr id="3" name="Segnaposto contenuto 2"/>
          <p:cNvSpPr>
            <a:spLocks noGrp="1"/>
          </p:cNvSpPr>
          <p:nvPr>
            <p:ph idx="1"/>
          </p:nvPr>
        </p:nvSpPr>
        <p:spPr/>
        <p:txBody>
          <a:bodyPr/>
          <a:lstStyle/>
          <a:p>
            <a:r>
              <a:rPr lang="it-IT" dirty="0" err="1" smtClean="0"/>
              <a:t>Europe</a:t>
            </a:r>
            <a:r>
              <a:rPr lang="it-IT" dirty="0" smtClean="0"/>
              <a:t> </a:t>
            </a:r>
          </a:p>
          <a:p>
            <a:r>
              <a:rPr lang="en-US" dirty="0"/>
              <a:t>EU Directive 2004/35 </a:t>
            </a:r>
            <a:endParaRPr lang="en-US" dirty="0" smtClean="0"/>
          </a:p>
          <a:p>
            <a:r>
              <a:rPr lang="en-US" dirty="0" smtClean="0"/>
              <a:t>Polluter pays principle </a:t>
            </a:r>
          </a:p>
          <a:p>
            <a:r>
              <a:rPr lang="en-US" dirty="0" smtClean="0"/>
              <a:t>Only the polluter can be obliged to remediate the pollution </a:t>
            </a:r>
          </a:p>
          <a:p>
            <a:r>
              <a:rPr lang="en-US" dirty="0" smtClean="0"/>
              <a:t>No mention to the environmental due diligence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00B050"/>
                </a:solidFill>
              </a:rPr>
              <a:t>Law of </a:t>
            </a:r>
            <a:r>
              <a:rPr lang="it-IT" dirty="0" err="1" smtClean="0">
                <a:solidFill>
                  <a:srgbClr val="00B050"/>
                </a:solidFill>
              </a:rPr>
              <a:t>contract</a:t>
            </a:r>
            <a:endParaRPr lang="it-IT" dirty="0"/>
          </a:p>
        </p:txBody>
      </p:sp>
      <p:sp>
        <p:nvSpPr>
          <p:cNvPr id="3" name="Segnaposto contenuto 2"/>
          <p:cNvSpPr>
            <a:spLocks noGrp="1"/>
          </p:cNvSpPr>
          <p:nvPr>
            <p:ph idx="1"/>
          </p:nvPr>
        </p:nvSpPr>
        <p:spPr/>
        <p:txBody>
          <a:bodyPr>
            <a:normAutofit lnSpcReduction="10000"/>
          </a:bodyPr>
          <a:lstStyle/>
          <a:p>
            <a:r>
              <a:rPr lang="it-IT" dirty="0" err="1" smtClean="0"/>
              <a:t>Law</a:t>
            </a:r>
            <a:r>
              <a:rPr lang="it-IT" dirty="0" smtClean="0"/>
              <a:t> </a:t>
            </a:r>
            <a:r>
              <a:rPr lang="it-IT" dirty="0" err="1" smtClean="0"/>
              <a:t>of</a:t>
            </a:r>
            <a:r>
              <a:rPr lang="it-IT" dirty="0" smtClean="0"/>
              <a:t> </a:t>
            </a:r>
            <a:r>
              <a:rPr lang="it-IT" dirty="0" err="1" smtClean="0"/>
              <a:t>contract</a:t>
            </a:r>
            <a:r>
              <a:rPr lang="it-IT" dirty="0" smtClean="0"/>
              <a:t>: </a:t>
            </a:r>
          </a:p>
          <a:p>
            <a:pPr marL="514350" indent="-514350">
              <a:buFont typeface="+mj-lt"/>
              <a:buAutoNum type="arabicPeriod"/>
            </a:pPr>
            <a:r>
              <a:rPr lang="en-US" dirty="0" smtClean="0"/>
              <a:t>The </a:t>
            </a:r>
            <a:r>
              <a:rPr lang="en-US" b="1" dirty="0" smtClean="0"/>
              <a:t>seller</a:t>
            </a:r>
            <a:r>
              <a:rPr lang="en-US" dirty="0" smtClean="0"/>
              <a:t> must disclose information about the property, otherwise the contract may be terminated or the price of the land may be lowered</a:t>
            </a:r>
          </a:p>
          <a:p>
            <a:pPr marL="514350" indent="-514350">
              <a:buFont typeface="+mj-lt"/>
              <a:buAutoNum type="arabicPeriod"/>
            </a:pPr>
            <a:r>
              <a:rPr lang="en-US" dirty="0" smtClean="0"/>
              <a:t>The </a:t>
            </a:r>
            <a:r>
              <a:rPr lang="en-US" b="1" dirty="0" smtClean="0"/>
              <a:t>buyer</a:t>
            </a:r>
            <a:r>
              <a:rPr lang="en-US" dirty="0" smtClean="0"/>
              <a:t> will undertake inquiries about the property since s/he is not protected if the “vices” of the property (the contamination) were easily detectable</a:t>
            </a:r>
            <a:endParaRPr lang="it-IT"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solidFill>
                  <a:srgbClr val="00B050"/>
                </a:solidFill>
              </a:rPr>
              <a:t>Topics</a:t>
            </a:r>
            <a:endParaRPr lang="it-IT" dirty="0">
              <a:solidFill>
                <a:srgbClr val="00B050"/>
              </a:solidFill>
            </a:endParaRPr>
          </a:p>
        </p:txBody>
      </p:sp>
      <p:sp>
        <p:nvSpPr>
          <p:cNvPr id="3" name="Segnaposto contenuto 2"/>
          <p:cNvSpPr>
            <a:spLocks noGrp="1"/>
          </p:cNvSpPr>
          <p:nvPr>
            <p:ph idx="1"/>
          </p:nvPr>
        </p:nvSpPr>
        <p:spPr/>
        <p:txBody>
          <a:bodyPr/>
          <a:lstStyle/>
          <a:p>
            <a:r>
              <a:rPr lang="it-IT" dirty="0" err="1" smtClean="0"/>
              <a:t>Contaminated</a:t>
            </a:r>
            <a:r>
              <a:rPr lang="it-IT" dirty="0" smtClean="0"/>
              <a:t> </a:t>
            </a:r>
            <a:r>
              <a:rPr lang="it-IT" dirty="0" err="1" smtClean="0"/>
              <a:t>lands</a:t>
            </a:r>
            <a:r>
              <a:rPr lang="it-IT" dirty="0" smtClean="0"/>
              <a:t> </a:t>
            </a:r>
          </a:p>
          <a:p>
            <a:r>
              <a:rPr lang="it-IT" dirty="0" err="1" smtClean="0"/>
              <a:t>Past</a:t>
            </a:r>
            <a:r>
              <a:rPr lang="it-IT" dirty="0" smtClean="0"/>
              <a:t> </a:t>
            </a:r>
            <a:r>
              <a:rPr lang="it-IT" dirty="0" err="1" smtClean="0"/>
              <a:t>pollution</a:t>
            </a:r>
            <a:r>
              <a:rPr lang="it-IT" dirty="0" smtClean="0"/>
              <a:t> </a:t>
            </a:r>
          </a:p>
          <a:p>
            <a:r>
              <a:rPr lang="it-IT" b="1" dirty="0" err="1" smtClean="0">
                <a:solidFill>
                  <a:srgbClr val="00B050"/>
                </a:solidFill>
              </a:rPr>
              <a:t>Polluter</a:t>
            </a:r>
            <a:r>
              <a:rPr lang="it-IT" dirty="0" smtClean="0"/>
              <a:t> / </a:t>
            </a:r>
            <a:r>
              <a:rPr lang="it-IT" b="1" dirty="0" err="1" smtClean="0">
                <a:solidFill>
                  <a:srgbClr val="00B050"/>
                </a:solidFill>
              </a:rPr>
              <a:t>Landowner</a:t>
            </a:r>
            <a:endParaRPr lang="it-IT" b="1" dirty="0" smtClean="0">
              <a:solidFill>
                <a:srgbClr val="00B050"/>
              </a:solidFill>
            </a:endParaRPr>
          </a:p>
          <a:p>
            <a:r>
              <a:rPr lang="it-IT" dirty="0" smtClean="0"/>
              <a:t>Duty to </a:t>
            </a:r>
            <a:r>
              <a:rPr lang="it-IT" dirty="0" err="1" smtClean="0"/>
              <a:t>disclose</a:t>
            </a:r>
            <a:r>
              <a:rPr lang="it-IT" dirty="0" smtClean="0"/>
              <a:t> </a:t>
            </a:r>
          </a:p>
          <a:p>
            <a:r>
              <a:rPr lang="it-IT" dirty="0" smtClean="0"/>
              <a:t>Right </a:t>
            </a:r>
            <a:r>
              <a:rPr lang="it-IT" dirty="0" err="1" smtClean="0"/>
              <a:t>to</a:t>
            </a:r>
            <a:r>
              <a:rPr lang="it-IT" dirty="0"/>
              <a:t> </a:t>
            </a:r>
            <a:r>
              <a:rPr lang="it-IT" dirty="0" err="1" smtClean="0"/>
              <a:t>be</a:t>
            </a:r>
            <a:r>
              <a:rPr lang="it-IT" dirty="0" smtClean="0"/>
              <a:t> </a:t>
            </a:r>
            <a:r>
              <a:rPr lang="it-IT" dirty="0" err="1" smtClean="0"/>
              <a:t>informed</a:t>
            </a:r>
            <a:r>
              <a:rPr lang="it-IT" dirty="0" smtClean="0"/>
              <a:t> </a:t>
            </a:r>
          </a:p>
          <a:p>
            <a:r>
              <a:rPr lang="it-IT" dirty="0" err="1" smtClean="0"/>
              <a:t>Environmental</a:t>
            </a:r>
            <a:r>
              <a:rPr lang="it-IT" dirty="0" smtClean="0"/>
              <a:t> due diligence</a:t>
            </a:r>
          </a:p>
          <a:p>
            <a:r>
              <a:rPr lang="it-IT" dirty="0" smtClean="0"/>
              <a:t>EU </a:t>
            </a:r>
            <a:r>
              <a:rPr lang="it-IT" dirty="0" err="1" smtClean="0"/>
              <a:t>perspective</a:t>
            </a:r>
            <a:r>
              <a:rPr lang="it-IT" dirty="0" smtClean="0"/>
              <a:t> </a:t>
            </a:r>
          </a:p>
          <a:p>
            <a:endParaRPr lang="it-IT"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solidFill>
                  <a:srgbClr val="00B050"/>
                </a:solidFill>
              </a:rPr>
              <a:t>Tort</a:t>
            </a:r>
            <a:r>
              <a:rPr lang="it-IT" dirty="0" smtClean="0">
                <a:solidFill>
                  <a:srgbClr val="00B050"/>
                </a:solidFill>
              </a:rPr>
              <a:t> law</a:t>
            </a:r>
            <a:endParaRPr lang="it-IT" dirty="0"/>
          </a:p>
        </p:txBody>
      </p:sp>
      <p:sp>
        <p:nvSpPr>
          <p:cNvPr id="3" name="Segnaposto contenuto 2"/>
          <p:cNvSpPr>
            <a:spLocks noGrp="1"/>
          </p:cNvSpPr>
          <p:nvPr>
            <p:ph idx="1"/>
          </p:nvPr>
        </p:nvSpPr>
        <p:spPr/>
        <p:txBody>
          <a:bodyPr/>
          <a:lstStyle/>
          <a:p>
            <a:r>
              <a:rPr lang="it-IT" b="1" dirty="0" err="1" smtClean="0">
                <a:solidFill>
                  <a:srgbClr val="00B050"/>
                </a:solidFill>
              </a:rPr>
              <a:t>Tort</a:t>
            </a:r>
            <a:r>
              <a:rPr lang="it-IT" b="1" dirty="0" smtClean="0">
                <a:solidFill>
                  <a:srgbClr val="00B050"/>
                </a:solidFill>
              </a:rPr>
              <a:t> </a:t>
            </a:r>
            <a:r>
              <a:rPr lang="it-IT" b="1" dirty="0" err="1" smtClean="0">
                <a:solidFill>
                  <a:srgbClr val="00B050"/>
                </a:solidFill>
              </a:rPr>
              <a:t>law</a:t>
            </a:r>
            <a:r>
              <a:rPr lang="it-IT" b="1" dirty="0" smtClean="0">
                <a:solidFill>
                  <a:srgbClr val="00B050"/>
                </a:solidFill>
              </a:rPr>
              <a:t> in </a:t>
            </a:r>
            <a:r>
              <a:rPr lang="it-IT" b="1" dirty="0" err="1" smtClean="0">
                <a:solidFill>
                  <a:srgbClr val="00B050"/>
                </a:solidFill>
              </a:rPr>
              <a:t>civil</a:t>
            </a:r>
            <a:r>
              <a:rPr lang="it-IT" b="1" dirty="0" smtClean="0">
                <a:solidFill>
                  <a:srgbClr val="00B050"/>
                </a:solidFill>
              </a:rPr>
              <a:t> </a:t>
            </a:r>
            <a:r>
              <a:rPr lang="it-IT" b="1" dirty="0" err="1" smtClean="0">
                <a:solidFill>
                  <a:srgbClr val="00B050"/>
                </a:solidFill>
              </a:rPr>
              <a:t>law</a:t>
            </a:r>
            <a:r>
              <a:rPr lang="it-IT" b="1" dirty="0" smtClean="0">
                <a:solidFill>
                  <a:srgbClr val="00B050"/>
                </a:solidFill>
              </a:rPr>
              <a:t> </a:t>
            </a:r>
            <a:r>
              <a:rPr lang="it-IT" b="1" dirty="0" err="1" smtClean="0">
                <a:solidFill>
                  <a:srgbClr val="00B050"/>
                </a:solidFill>
              </a:rPr>
              <a:t>systems</a:t>
            </a:r>
            <a:r>
              <a:rPr lang="it-IT" b="1" dirty="0" smtClean="0">
                <a:solidFill>
                  <a:srgbClr val="00B050"/>
                </a:solidFill>
              </a:rPr>
              <a:t>:</a:t>
            </a:r>
          </a:p>
          <a:p>
            <a:pPr marL="514350" indent="-514350">
              <a:buFont typeface="+mj-lt"/>
              <a:buAutoNum type="arabicPeriod"/>
            </a:pPr>
            <a:r>
              <a:rPr lang="it-IT" dirty="0" err="1" smtClean="0"/>
              <a:t>Polluter</a:t>
            </a:r>
            <a:r>
              <a:rPr lang="it-IT" dirty="0" smtClean="0"/>
              <a:t> </a:t>
            </a:r>
            <a:r>
              <a:rPr lang="it-IT" dirty="0" err="1" smtClean="0"/>
              <a:t>pays</a:t>
            </a:r>
            <a:r>
              <a:rPr lang="it-IT" dirty="0" smtClean="0"/>
              <a:t> (and </a:t>
            </a:r>
            <a:r>
              <a:rPr lang="it-IT" dirty="0" err="1" smtClean="0"/>
              <a:t>informs</a:t>
            </a:r>
            <a:r>
              <a:rPr lang="it-IT" dirty="0" smtClean="0"/>
              <a:t>)</a:t>
            </a:r>
          </a:p>
          <a:p>
            <a:pPr marL="514350" indent="-514350">
              <a:buFont typeface="+mj-lt"/>
              <a:buAutoNum type="arabicPeriod"/>
            </a:pPr>
            <a:r>
              <a:rPr lang="it-IT" dirty="0" smtClean="0"/>
              <a:t>The </a:t>
            </a:r>
            <a:r>
              <a:rPr lang="it-IT" dirty="0" err="1" smtClean="0"/>
              <a:t>owner</a:t>
            </a:r>
            <a:r>
              <a:rPr lang="it-IT" dirty="0" smtClean="0"/>
              <a:t> (</a:t>
            </a:r>
            <a:r>
              <a:rPr lang="it-IT" dirty="0" err="1" smtClean="0"/>
              <a:t>not</a:t>
            </a:r>
            <a:r>
              <a:rPr lang="it-IT" dirty="0" smtClean="0"/>
              <a:t> </a:t>
            </a:r>
            <a:r>
              <a:rPr lang="it-IT" dirty="0" err="1" smtClean="0"/>
              <a:t>polluter</a:t>
            </a:r>
            <a:r>
              <a:rPr lang="it-IT" dirty="0" smtClean="0"/>
              <a:t>): </a:t>
            </a:r>
          </a:p>
          <a:p>
            <a:pPr marL="514350" indent="-514350">
              <a:buNone/>
            </a:pPr>
            <a:r>
              <a:rPr lang="it-IT" dirty="0" smtClean="0"/>
              <a:t>	- </a:t>
            </a:r>
            <a:r>
              <a:rPr lang="it-IT" dirty="0" err="1" smtClean="0"/>
              <a:t>when</a:t>
            </a:r>
            <a:r>
              <a:rPr lang="it-IT" dirty="0" smtClean="0"/>
              <a:t> </a:t>
            </a:r>
            <a:r>
              <a:rPr lang="it-IT" dirty="0" err="1" smtClean="0"/>
              <a:t>discover</a:t>
            </a:r>
            <a:r>
              <a:rPr lang="it-IT" dirty="0" smtClean="0"/>
              <a:t> the </a:t>
            </a:r>
            <a:r>
              <a:rPr lang="it-IT" dirty="0" err="1" smtClean="0"/>
              <a:t>pollution</a:t>
            </a:r>
            <a:r>
              <a:rPr lang="it-IT" dirty="0" smtClean="0"/>
              <a:t>, </a:t>
            </a:r>
            <a:r>
              <a:rPr lang="it-IT" dirty="0" err="1" smtClean="0"/>
              <a:t>must</a:t>
            </a:r>
            <a:r>
              <a:rPr lang="it-IT" dirty="0" smtClean="0"/>
              <a:t> </a:t>
            </a:r>
            <a:r>
              <a:rPr lang="it-IT" dirty="0" err="1" smtClean="0"/>
              <a:t>inform</a:t>
            </a:r>
            <a:endParaRPr lang="it-IT" dirty="0" smtClean="0"/>
          </a:p>
          <a:p>
            <a:pPr marL="514350" indent="-514350">
              <a:buNone/>
            </a:pPr>
            <a:r>
              <a:rPr lang="it-IT" dirty="0"/>
              <a:t>	</a:t>
            </a:r>
            <a:r>
              <a:rPr lang="it-IT" dirty="0" smtClean="0"/>
              <a:t>- </a:t>
            </a:r>
            <a:r>
              <a:rPr lang="it-IT" dirty="0" err="1" smtClean="0"/>
              <a:t>otherwise</a:t>
            </a:r>
            <a:r>
              <a:rPr lang="it-IT" dirty="0" smtClean="0"/>
              <a:t>, no duty </a:t>
            </a:r>
            <a:r>
              <a:rPr lang="it-IT" dirty="0" err="1" smtClean="0"/>
              <a:t>to</a:t>
            </a:r>
            <a:r>
              <a:rPr lang="it-IT" dirty="0" smtClean="0"/>
              <a:t> </a:t>
            </a:r>
            <a:r>
              <a:rPr lang="it-IT" dirty="0" err="1" smtClean="0"/>
              <a:t>inform</a:t>
            </a:r>
            <a:r>
              <a:rPr lang="it-IT" dirty="0" smtClean="0"/>
              <a:t> </a:t>
            </a:r>
          </a:p>
          <a:p>
            <a:pPr marL="514350" indent="-514350">
              <a:buFont typeface="+mj-lt"/>
              <a:buAutoNum type="arabicPeriod"/>
            </a:pPr>
            <a:endParaRPr lang="it-IT" dirty="0" smtClean="0"/>
          </a:p>
          <a:p>
            <a:endParaRPr lang="it-IT"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solidFill>
                  <a:srgbClr val="00B050"/>
                </a:solidFill>
              </a:rPr>
              <a:t>Criminal</a:t>
            </a:r>
            <a:r>
              <a:rPr lang="it-IT" dirty="0" smtClean="0">
                <a:solidFill>
                  <a:srgbClr val="00B050"/>
                </a:solidFill>
              </a:rPr>
              <a:t> law</a:t>
            </a:r>
            <a:endParaRPr lang="it-IT" dirty="0">
              <a:solidFill>
                <a:srgbClr val="00B050"/>
              </a:solidFill>
            </a:endParaRPr>
          </a:p>
        </p:txBody>
      </p:sp>
      <p:sp>
        <p:nvSpPr>
          <p:cNvPr id="3" name="Segnaposto contenuto 2"/>
          <p:cNvSpPr>
            <a:spLocks noGrp="1"/>
          </p:cNvSpPr>
          <p:nvPr>
            <p:ph idx="1"/>
          </p:nvPr>
        </p:nvSpPr>
        <p:spPr/>
        <p:txBody>
          <a:bodyPr/>
          <a:lstStyle/>
          <a:p>
            <a:r>
              <a:rPr lang="it-IT" b="1" dirty="0">
                <a:solidFill>
                  <a:srgbClr val="00B050"/>
                </a:solidFill>
              </a:rPr>
              <a:t>C</a:t>
            </a:r>
            <a:r>
              <a:rPr lang="it-IT" b="1" dirty="0" smtClean="0">
                <a:solidFill>
                  <a:srgbClr val="00B050"/>
                </a:solidFill>
              </a:rPr>
              <a:t>ommon </a:t>
            </a:r>
            <a:r>
              <a:rPr lang="it-IT" b="1" dirty="0" smtClean="0">
                <a:solidFill>
                  <a:srgbClr val="00B050"/>
                </a:solidFill>
              </a:rPr>
              <a:t>law </a:t>
            </a:r>
            <a:r>
              <a:rPr lang="it-IT" b="1" dirty="0" err="1" smtClean="0">
                <a:solidFill>
                  <a:srgbClr val="00B050"/>
                </a:solidFill>
              </a:rPr>
              <a:t>systems</a:t>
            </a:r>
            <a:r>
              <a:rPr lang="it-IT" b="1" dirty="0" smtClean="0">
                <a:solidFill>
                  <a:srgbClr val="00B050"/>
                </a:solidFill>
              </a:rPr>
              <a:t>:</a:t>
            </a:r>
          </a:p>
          <a:p>
            <a:r>
              <a:rPr lang="en-US" dirty="0" smtClean="0"/>
              <a:t>Tort of </a:t>
            </a:r>
            <a:r>
              <a:rPr lang="en-US" dirty="0" smtClean="0"/>
              <a:t>nuisance </a:t>
            </a:r>
          </a:p>
          <a:p>
            <a:r>
              <a:rPr lang="en-US" dirty="0" smtClean="0"/>
              <a:t>Private nuisance / public nuisance</a:t>
            </a:r>
          </a:p>
          <a:p>
            <a:r>
              <a:rPr lang="en-US" dirty="0" smtClean="0"/>
              <a:t>Public nuisance is a criminal wrong</a:t>
            </a:r>
            <a:endParaRPr lang="en-US" dirty="0" smtClean="0"/>
          </a:p>
          <a:p>
            <a:pPr>
              <a:buNone/>
            </a:pPr>
            <a:endParaRPr lang="it-IT" b="1" dirty="0" smtClean="0">
              <a:solidFill>
                <a:srgbClr val="00B050"/>
              </a:solidFill>
            </a:endParaRPr>
          </a:p>
          <a:p>
            <a:endParaRPr lang="it-IT"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solidFill>
                  <a:srgbClr val="00B050"/>
                </a:solidFill>
              </a:rPr>
              <a:t>Conclusion</a:t>
            </a:r>
            <a:endParaRPr lang="it-IT" dirty="0">
              <a:solidFill>
                <a:srgbClr val="00B050"/>
              </a:solidFill>
            </a:endParaRPr>
          </a:p>
        </p:txBody>
      </p:sp>
      <p:sp>
        <p:nvSpPr>
          <p:cNvPr id="3" name="Segnaposto contenuto 2"/>
          <p:cNvSpPr>
            <a:spLocks noGrp="1"/>
          </p:cNvSpPr>
          <p:nvPr>
            <p:ph idx="1"/>
          </p:nvPr>
        </p:nvSpPr>
        <p:spPr/>
        <p:txBody>
          <a:bodyPr/>
          <a:lstStyle/>
          <a:p>
            <a:pPr>
              <a:buNone/>
            </a:pPr>
            <a:endParaRPr lang="it-IT" dirty="0"/>
          </a:p>
          <a:p>
            <a:r>
              <a:rPr lang="it-IT" dirty="0" smtClean="0"/>
              <a:t>Right </a:t>
            </a:r>
            <a:r>
              <a:rPr lang="it-IT" dirty="0" smtClean="0"/>
              <a:t>to </a:t>
            </a:r>
            <a:r>
              <a:rPr lang="it-IT" dirty="0" smtClean="0"/>
              <a:t>be </a:t>
            </a:r>
            <a:r>
              <a:rPr lang="it-IT" dirty="0" err="1" smtClean="0"/>
              <a:t>informed</a:t>
            </a:r>
            <a:r>
              <a:rPr lang="it-IT" dirty="0" smtClean="0"/>
              <a:t> </a:t>
            </a:r>
            <a:r>
              <a:rPr lang="it-IT" dirty="0" err="1" smtClean="0"/>
              <a:t>is</a:t>
            </a:r>
            <a:r>
              <a:rPr lang="it-IT" dirty="0" smtClean="0"/>
              <a:t> a </a:t>
            </a:r>
            <a:r>
              <a:rPr lang="it-IT" b="1" dirty="0" smtClean="0">
                <a:solidFill>
                  <a:srgbClr val="00B050"/>
                </a:solidFill>
              </a:rPr>
              <a:t>public right</a:t>
            </a:r>
            <a:r>
              <a:rPr lang="it-IT" dirty="0"/>
              <a:t> </a:t>
            </a:r>
            <a:endParaRPr lang="it-IT" dirty="0" smtClean="0"/>
          </a:p>
          <a:p>
            <a:r>
              <a:rPr lang="it-IT" dirty="0" smtClean="0"/>
              <a:t>EU </a:t>
            </a:r>
            <a:r>
              <a:rPr lang="en-US" dirty="0" smtClean="0"/>
              <a:t>principle of correction at source and principle of prevention</a:t>
            </a:r>
          </a:p>
          <a:p>
            <a:endParaRPr lang="it-IT" dirty="0" smtClean="0"/>
          </a:p>
          <a:p>
            <a:endParaRPr lang="it-IT"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solidFill>
                  <a:srgbClr val="00B050"/>
                </a:solidFill>
              </a:rPr>
              <a:t>Conclusion</a:t>
            </a:r>
            <a:endParaRPr lang="it-IT" dirty="0"/>
          </a:p>
        </p:txBody>
      </p:sp>
      <p:sp>
        <p:nvSpPr>
          <p:cNvPr id="3" name="Segnaposto contenuto 2"/>
          <p:cNvSpPr>
            <a:spLocks noGrp="1"/>
          </p:cNvSpPr>
          <p:nvPr>
            <p:ph idx="1"/>
          </p:nvPr>
        </p:nvSpPr>
        <p:spPr/>
        <p:txBody>
          <a:bodyPr/>
          <a:lstStyle/>
          <a:p>
            <a:r>
              <a:rPr lang="it-IT" dirty="0" smtClean="0"/>
              <a:t>Duty </a:t>
            </a:r>
            <a:r>
              <a:rPr lang="it-IT" dirty="0" err="1" smtClean="0"/>
              <a:t>to</a:t>
            </a:r>
            <a:r>
              <a:rPr lang="it-IT" dirty="0" smtClean="0"/>
              <a:t> </a:t>
            </a:r>
            <a:r>
              <a:rPr lang="it-IT" dirty="0" err="1" smtClean="0"/>
              <a:t>inform</a:t>
            </a:r>
            <a:r>
              <a:rPr lang="it-IT" dirty="0" smtClean="0"/>
              <a:t> /</a:t>
            </a:r>
            <a:r>
              <a:rPr lang="it-IT" dirty="0" err="1" smtClean="0"/>
              <a:t>notify</a:t>
            </a:r>
            <a:r>
              <a:rPr lang="it-IT" dirty="0" smtClean="0"/>
              <a:t> </a:t>
            </a:r>
          </a:p>
          <a:p>
            <a:r>
              <a:rPr lang="it-IT" dirty="0" err="1" smtClean="0"/>
              <a:t>It</a:t>
            </a:r>
            <a:r>
              <a:rPr lang="it-IT" dirty="0" smtClean="0"/>
              <a:t> </a:t>
            </a:r>
            <a:r>
              <a:rPr lang="it-IT" dirty="0" err="1" smtClean="0"/>
              <a:t>does</a:t>
            </a:r>
            <a:r>
              <a:rPr lang="it-IT" dirty="0" smtClean="0"/>
              <a:t> </a:t>
            </a:r>
            <a:r>
              <a:rPr lang="it-IT" dirty="0" err="1" smtClean="0"/>
              <a:t>not</a:t>
            </a:r>
            <a:r>
              <a:rPr lang="it-IT" dirty="0" smtClean="0"/>
              <a:t> </a:t>
            </a:r>
            <a:r>
              <a:rPr lang="it-IT" dirty="0" err="1" smtClean="0"/>
              <a:t>fit</a:t>
            </a:r>
            <a:r>
              <a:rPr lang="it-IT" dirty="0" smtClean="0"/>
              <a:t> </a:t>
            </a:r>
            <a:r>
              <a:rPr lang="it-IT" dirty="0" err="1" smtClean="0"/>
              <a:t>with</a:t>
            </a:r>
            <a:r>
              <a:rPr lang="it-IT" dirty="0" smtClean="0"/>
              <a:t> the </a:t>
            </a:r>
            <a:r>
              <a:rPr lang="it-IT" dirty="0" err="1" smtClean="0"/>
              <a:t>structure</a:t>
            </a:r>
            <a:r>
              <a:rPr lang="it-IT" dirty="0" smtClean="0"/>
              <a:t> </a:t>
            </a:r>
            <a:r>
              <a:rPr lang="it-IT" dirty="0" err="1" smtClean="0"/>
              <a:t>of</a:t>
            </a:r>
            <a:r>
              <a:rPr lang="it-IT" dirty="0" smtClean="0"/>
              <a:t> </a:t>
            </a:r>
            <a:r>
              <a:rPr lang="it-IT" dirty="0" err="1" smtClean="0"/>
              <a:t>property</a:t>
            </a:r>
            <a:r>
              <a:rPr lang="it-IT" dirty="0" smtClean="0"/>
              <a:t> </a:t>
            </a:r>
            <a:r>
              <a:rPr lang="it-IT" dirty="0" err="1" smtClean="0"/>
              <a:t>rights</a:t>
            </a:r>
            <a:r>
              <a:rPr lang="it-IT" dirty="0" smtClean="0"/>
              <a:t> </a:t>
            </a:r>
          </a:p>
          <a:p>
            <a:r>
              <a:rPr lang="it-IT" dirty="0" smtClean="0"/>
              <a:t>In </a:t>
            </a:r>
            <a:r>
              <a:rPr lang="it-IT" dirty="0" err="1" smtClean="0"/>
              <a:t>civil</a:t>
            </a:r>
            <a:r>
              <a:rPr lang="it-IT" dirty="0" smtClean="0"/>
              <a:t> law </a:t>
            </a:r>
            <a:r>
              <a:rPr lang="it-IT" dirty="0" err="1" smtClean="0"/>
              <a:t>systems</a:t>
            </a:r>
            <a:r>
              <a:rPr lang="it-IT" dirty="0" smtClean="0"/>
              <a:t>, </a:t>
            </a:r>
            <a:r>
              <a:rPr lang="it-IT" dirty="0" err="1" smtClean="0"/>
              <a:t>neither</a:t>
            </a:r>
            <a:r>
              <a:rPr lang="it-IT" dirty="0" smtClean="0"/>
              <a:t> </a:t>
            </a:r>
            <a:r>
              <a:rPr lang="it-IT" dirty="0" err="1" smtClean="0"/>
              <a:t>is</a:t>
            </a:r>
            <a:r>
              <a:rPr lang="it-IT" dirty="0" smtClean="0"/>
              <a:t> </a:t>
            </a:r>
            <a:r>
              <a:rPr lang="it-IT" dirty="0" err="1" smtClean="0"/>
              <a:t>this</a:t>
            </a:r>
            <a:r>
              <a:rPr lang="it-IT" dirty="0" smtClean="0"/>
              <a:t> in line with the </a:t>
            </a:r>
            <a:r>
              <a:rPr lang="it-IT" dirty="0" err="1" smtClean="0"/>
              <a:t>principles</a:t>
            </a:r>
            <a:r>
              <a:rPr lang="it-IT" dirty="0" smtClean="0"/>
              <a:t> of </a:t>
            </a:r>
            <a:r>
              <a:rPr lang="it-IT" dirty="0" err="1" smtClean="0"/>
              <a:t>tort</a:t>
            </a:r>
            <a:r>
              <a:rPr lang="it-IT" dirty="0" smtClean="0"/>
              <a:t> law </a:t>
            </a:r>
          </a:p>
          <a:p>
            <a:r>
              <a:rPr lang="it-IT" dirty="0" err="1" smtClean="0">
                <a:solidFill>
                  <a:srgbClr val="00B050"/>
                </a:solidFill>
              </a:rPr>
              <a:t>Rethinking</a:t>
            </a:r>
            <a:r>
              <a:rPr lang="it-IT" dirty="0" smtClean="0">
                <a:solidFill>
                  <a:srgbClr val="00B050"/>
                </a:solidFill>
              </a:rPr>
              <a:t> the link </a:t>
            </a:r>
            <a:r>
              <a:rPr lang="it-IT" dirty="0" err="1" smtClean="0">
                <a:solidFill>
                  <a:srgbClr val="00B050"/>
                </a:solidFill>
              </a:rPr>
              <a:t>between</a:t>
            </a:r>
            <a:r>
              <a:rPr lang="it-IT" dirty="0" smtClean="0">
                <a:solidFill>
                  <a:srgbClr val="00B050"/>
                </a:solidFill>
              </a:rPr>
              <a:t> «</a:t>
            </a:r>
            <a:r>
              <a:rPr lang="it-IT" dirty="0" err="1" smtClean="0">
                <a:solidFill>
                  <a:srgbClr val="00B050"/>
                </a:solidFill>
              </a:rPr>
              <a:t>environmental</a:t>
            </a:r>
            <a:r>
              <a:rPr lang="it-IT" smtClean="0">
                <a:solidFill>
                  <a:srgbClr val="00B050"/>
                </a:solidFill>
              </a:rPr>
              <a:t>» </a:t>
            </a:r>
            <a:r>
              <a:rPr lang="it-IT" dirty="0" err="1" smtClean="0">
                <a:solidFill>
                  <a:srgbClr val="00B050"/>
                </a:solidFill>
              </a:rPr>
              <a:t>obligations</a:t>
            </a:r>
            <a:r>
              <a:rPr lang="it-IT" dirty="0">
                <a:solidFill>
                  <a:srgbClr val="00B050"/>
                </a:solidFill>
              </a:rPr>
              <a:t> </a:t>
            </a:r>
            <a:r>
              <a:rPr lang="it-IT" dirty="0" smtClean="0">
                <a:solidFill>
                  <a:srgbClr val="00B050"/>
                </a:solidFill>
              </a:rPr>
              <a:t>and mere </a:t>
            </a:r>
            <a:r>
              <a:rPr lang="it-IT" dirty="0" err="1" smtClean="0">
                <a:solidFill>
                  <a:srgbClr val="00B050"/>
                </a:solidFill>
              </a:rPr>
              <a:t>ownership</a:t>
            </a:r>
            <a:r>
              <a:rPr lang="it-IT" dirty="0" smtClean="0">
                <a:solidFill>
                  <a:srgbClr val="00B050"/>
                </a:solidFill>
              </a:rPr>
              <a:t> </a:t>
            </a:r>
            <a:endParaRPr lang="it-IT" dirty="0" smtClean="0"/>
          </a:p>
          <a:p>
            <a:endParaRPr lang="it-I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00B050"/>
                </a:solidFill>
              </a:rPr>
              <a:t>Duty </a:t>
            </a:r>
            <a:r>
              <a:rPr lang="it-IT" dirty="0" err="1" smtClean="0">
                <a:solidFill>
                  <a:srgbClr val="00B050"/>
                </a:solidFill>
              </a:rPr>
              <a:t>to</a:t>
            </a:r>
            <a:r>
              <a:rPr lang="it-IT" dirty="0" smtClean="0">
                <a:solidFill>
                  <a:srgbClr val="00B050"/>
                </a:solidFill>
              </a:rPr>
              <a:t> </a:t>
            </a:r>
            <a:r>
              <a:rPr lang="it-IT" dirty="0" err="1" smtClean="0">
                <a:solidFill>
                  <a:srgbClr val="00B050"/>
                </a:solidFill>
              </a:rPr>
              <a:t>inform</a:t>
            </a:r>
            <a:endParaRPr lang="it-IT" dirty="0">
              <a:solidFill>
                <a:srgbClr val="00B050"/>
              </a:solidFill>
            </a:endParaRPr>
          </a:p>
        </p:txBody>
      </p:sp>
      <p:sp>
        <p:nvSpPr>
          <p:cNvPr id="3" name="Segnaposto contenuto 2"/>
          <p:cNvSpPr>
            <a:spLocks noGrp="1"/>
          </p:cNvSpPr>
          <p:nvPr>
            <p:ph idx="1"/>
          </p:nvPr>
        </p:nvSpPr>
        <p:spPr/>
        <p:txBody>
          <a:bodyPr/>
          <a:lstStyle/>
          <a:p>
            <a:r>
              <a:rPr lang="en-US" dirty="0" smtClean="0"/>
              <a:t>Imminent </a:t>
            </a:r>
            <a:r>
              <a:rPr lang="en-US" dirty="0"/>
              <a:t>threat of environmental </a:t>
            </a:r>
            <a:r>
              <a:rPr lang="en-US" dirty="0" smtClean="0"/>
              <a:t>damage</a:t>
            </a:r>
          </a:p>
          <a:p>
            <a:r>
              <a:rPr lang="en-US" dirty="0" smtClean="0"/>
              <a:t>AND/OR damage just occurred </a:t>
            </a:r>
          </a:p>
          <a:p>
            <a:r>
              <a:rPr lang="en-US" dirty="0" smtClean="0"/>
              <a:t>The </a:t>
            </a:r>
            <a:r>
              <a:rPr lang="en-US" dirty="0"/>
              <a:t>operator shall take the necessary preventive measures </a:t>
            </a:r>
            <a:r>
              <a:rPr lang="en-US" dirty="0" smtClean="0"/>
              <a:t>and </a:t>
            </a:r>
            <a:r>
              <a:rPr lang="en-US" b="1" dirty="0" smtClean="0">
                <a:solidFill>
                  <a:srgbClr val="00B050"/>
                </a:solidFill>
              </a:rPr>
              <a:t>must </a:t>
            </a:r>
            <a:r>
              <a:rPr lang="en-US" b="1" dirty="0">
                <a:solidFill>
                  <a:srgbClr val="00B050"/>
                </a:solidFill>
              </a:rPr>
              <a:t>inform </a:t>
            </a:r>
            <a:r>
              <a:rPr lang="en-US" dirty="0"/>
              <a:t>the competent authority of all relevant aspects of the situation </a:t>
            </a:r>
            <a:endParaRPr lang="en-US" dirty="0" smtClean="0"/>
          </a:p>
          <a:p>
            <a:r>
              <a:rPr lang="en-US" dirty="0" smtClean="0"/>
              <a:t>Art. 5 and 6 </a:t>
            </a:r>
            <a:r>
              <a:rPr lang="en-US" dirty="0"/>
              <a:t>EU Directive 2004/35 </a:t>
            </a:r>
            <a:endParaRPr lang="it-I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dirty="0" smtClean="0">
                <a:solidFill>
                  <a:srgbClr val="00B050"/>
                </a:solidFill>
              </a:rPr>
              <a:t>Right to access </a:t>
            </a:r>
            <a:br>
              <a:rPr lang="en-US" dirty="0" smtClean="0">
                <a:solidFill>
                  <a:srgbClr val="00B050"/>
                </a:solidFill>
              </a:rPr>
            </a:br>
            <a:r>
              <a:rPr lang="en-US" dirty="0" smtClean="0">
                <a:solidFill>
                  <a:srgbClr val="00B050"/>
                </a:solidFill>
              </a:rPr>
              <a:t>to environmental information </a:t>
            </a:r>
            <a:endParaRPr lang="it-IT" dirty="0">
              <a:solidFill>
                <a:srgbClr val="00B050"/>
              </a:solidFill>
            </a:endParaRPr>
          </a:p>
        </p:txBody>
      </p:sp>
      <p:sp>
        <p:nvSpPr>
          <p:cNvPr id="3" name="Segnaposto contenuto 2"/>
          <p:cNvSpPr>
            <a:spLocks noGrp="1"/>
          </p:cNvSpPr>
          <p:nvPr>
            <p:ph idx="1"/>
          </p:nvPr>
        </p:nvSpPr>
        <p:spPr/>
        <p:txBody>
          <a:bodyPr/>
          <a:lstStyle/>
          <a:p>
            <a:r>
              <a:rPr lang="en-US" dirty="0" smtClean="0"/>
              <a:t>Once the information is collected by the public authority, any private individual can require to </a:t>
            </a:r>
            <a:r>
              <a:rPr lang="en-US" b="1" dirty="0" smtClean="0">
                <a:solidFill>
                  <a:srgbClr val="00B050"/>
                </a:solidFill>
              </a:rPr>
              <a:t>access to this information</a:t>
            </a:r>
            <a:endParaRPr lang="it-IT" b="1" dirty="0" smtClean="0">
              <a:solidFill>
                <a:srgbClr val="00B050"/>
              </a:solidFill>
            </a:endParaRPr>
          </a:p>
          <a:p>
            <a:r>
              <a:rPr lang="en-US" dirty="0" smtClean="0"/>
              <a:t>See Directive 2003/4/CE</a:t>
            </a:r>
          </a:p>
          <a:p>
            <a:r>
              <a:rPr lang="en-US" dirty="0" smtClean="0"/>
              <a:t>So-called “environmental information”</a:t>
            </a:r>
            <a:endParaRPr lang="it-IT" dirty="0" smtClean="0"/>
          </a:p>
          <a:p>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solidFill>
                  <a:srgbClr val="00B050"/>
                </a:solidFill>
              </a:rPr>
              <a:t>Problem</a:t>
            </a:r>
            <a:r>
              <a:rPr lang="it-IT" dirty="0" smtClean="0">
                <a:solidFill>
                  <a:srgbClr val="00B050"/>
                </a:solidFill>
              </a:rPr>
              <a:t> </a:t>
            </a:r>
            <a:r>
              <a:rPr lang="it-IT" dirty="0" err="1" smtClean="0">
                <a:solidFill>
                  <a:srgbClr val="00B050"/>
                </a:solidFill>
              </a:rPr>
              <a:t>of</a:t>
            </a:r>
            <a:r>
              <a:rPr lang="it-IT" dirty="0" smtClean="0">
                <a:solidFill>
                  <a:srgbClr val="00B050"/>
                </a:solidFill>
              </a:rPr>
              <a:t> </a:t>
            </a:r>
            <a:r>
              <a:rPr lang="it-IT" dirty="0" err="1" smtClean="0">
                <a:solidFill>
                  <a:srgbClr val="00B050"/>
                </a:solidFill>
              </a:rPr>
              <a:t>past</a:t>
            </a:r>
            <a:r>
              <a:rPr lang="it-IT" dirty="0" smtClean="0">
                <a:solidFill>
                  <a:srgbClr val="00B050"/>
                </a:solidFill>
              </a:rPr>
              <a:t> </a:t>
            </a:r>
            <a:r>
              <a:rPr lang="it-IT" dirty="0" err="1" smtClean="0">
                <a:solidFill>
                  <a:srgbClr val="00B050"/>
                </a:solidFill>
              </a:rPr>
              <a:t>pollution</a:t>
            </a:r>
            <a:endParaRPr lang="it-IT" dirty="0"/>
          </a:p>
        </p:txBody>
      </p:sp>
      <p:sp>
        <p:nvSpPr>
          <p:cNvPr id="3" name="Segnaposto contenuto 2"/>
          <p:cNvSpPr>
            <a:spLocks noGrp="1"/>
          </p:cNvSpPr>
          <p:nvPr>
            <p:ph idx="1"/>
          </p:nvPr>
        </p:nvSpPr>
        <p:spPr/>
        <p:txBody>
          <a:bodyPr/>
          <a:lstStyle/>
          <a:p>
            <a:pPr>
              <a:buNone/>
            </a:pPr>
            <a:endParaRPr lang="it-IT" dirty="0"/>
          </a:p>
          <a:p>
            <a:r>
              <a:rPr lang="it-IT" dirty="0" err="1" smtClean="0"/>
              <a:t>What</a:t>
            </a:r>
            <a:r>
              <a:rPr lang="it-IT" dirty="0" smtClean="0"/>
              <a:t> </a:t>
            </a:r>
            <a:r>
              <a:rPr lang="it-IT" dirty="0" err="1" smtClean="0"/>
              <a:t>happens</a:t>
            </a:r>
            <a:r>
              <a:rPr lang="it-IT" dirty="0" smtClean="0"/>
              <a:t> </a:t>
            </a:r>
            <a:r>
              <a:rPr lang="it-IT" dirty="0" err="1" smtClean="0"/>
              <a:t>if</a:t>
            </a:r>
            <a:r>
              <a:rPr lang="it-IT" dirty="0" smtClean="0"/>
              <a:t> the </a:t>
            </a:r>
            <a:r>
              <a:rPr lang="it-IT" dirty="0" err="1" smtClean="0"/>
              <a:t>pollution</a:t>
            </a:r>
            <a:r>
              <a:rPr lang="it-IT" dirty="0" smtClean="0"/>
              <a:t> </a:t>
            </a:r>
            <a:r>
              <a:rPr lang="it-IT" dirty="0" err="1" smtClean="0"/>
              <a:t>occurred</a:t>
            </a:r>
            <a:r>
              <a:rPr lang="it-IT" dirty="0" smtClean="0"/>
              <a:t> in the </a:t>
            </a:r>
            <a:r>
              <a:rPr lang="it-IT" dirty="0" err="1" smtClean="0"/>
              <a:t>past</a:t>
            </a:r>
            <a:r>
              <a:rPr lang="it-IT" dirty="0" smtClean="0"/>
              <a:t>? </a:t>
            </a:r>
          </a:p>
          <a:p>
            <a:r>
              <a:rPr lang="it-IT" dirty="0" err="1" smtClean="0"/>
              <a:t>Is</a:t>
            </a:r>
            <a:r>
              <a:rPr lang="it-IT" dirty="0" smtClean="0"/>
              <a:t> </a:t>
            </a:r>
            <a:r>
              <a:rPr lang="it-IT" dirty="0" err="1" smtClean="0"/>
              <a:t>there</a:t>
            </a:r>
            <a:r>
              <a:rPr lang="it-IT" dirty="0" smtClean="0"/>
              <a:t> a duty </a:t>
            </a:r>
            <a:r>
              <a:rPr lang="it-IT" dirty="0" err="1" smtClean="0"/>
              <a:t>to</a:t>
            </a:r>
            <a:r>
              <a:rPr lang="it-IT" dirty="0" smtClean="0"/>
              <a:t> </a:t>
            </a:r>
            <a:r>
              <a:rPr lang="it-IT" dirty="0" err="1" smtClean="0"/>
              <a:t>inform</a:t>
            </a:r>
            <a:r>
              <a:rPr lang="it-IT" dirty="0" smtClean="0"/>
              <a:t> public </a:t>
            </a:r>
            <a:r>
              <a:rPr lang="it-IT" dirty="0" err="1" smtClean="0"/>
              <a:t>authorities</a:t>
            </a:r>
            <a:r>
              <a:rPr lang="it-IT" dirty="0" smtClean="0"/>
              <a:t>?</a:t>
            </a:r>
          </a:p>
          <a:p>
            <a:r>
              <a:rPr lang="it-IT" dirty="0" err="1" smtClean="0"/>
              <a:t>Who</a:t>
            </a:r>
            <a:r>
              <a:rPr lang="it-IT" dirty="0" smtClean="0"/>
              <a:t> </a:t>
            </a:r>
            <a:r>
              <a:rPr lang="it-IT" dirty="0" err="1" smtClean="0"/>
              <a:t>is</a:t>
            </a:r>
            <a:r>
              <a:rPr lang="it-IT" dirty="0" smtClean="0"/>
              <a:t> </a:t>
            </a:r>
            <a:r>
              <a:rPr lang="it-IT" dirty="0" err="1" smtClean="0"/>
              <a:t>obliged</a:t>
            </a:r>
            <a:r>
              <a:rPr lang="it-IT" dirty="0" smtClean="0"/>
              <a:t>?</a:t>
            </a:r>
          </a:p>
          <a:p>
            <a:r>
              <a:rPr lang="it-IT" dirty="0" err="1" smtClean="0"/>
              <a:t>Who</a:t>
            </a:r>
            <a:r>
              <a:rPr lang="it-IT" dirty="0" smtClean="0"/>
              <a:t> </a:t>
            </a:r>
            <a:r>
              <a:rPr lang="it-IT" dirty="0" err="1" smtClean="0"/>
              <a:t>bears</a:t>
            </a:r>
            <a:r>
              <a:rPr lang="it-IT" dirty="0" smtClean="0"/>
              <a:t> the </a:t>
            </a:r>
            <a:r>
              <a:rPr lang="it-IT" dirty="0" err="1" smtClean="0"/>
              <a:t>costs</a:t>
            </a:r>
            <a:r>
              <a:rPr lang="it-IT" dirty="0" smtClean="0"/>
              <a:t> </a:t>
            </a:r>
            <a:r>
              <a:rPr lang="it-IT" dirty="0" err="1" smtClean="0"/>
              <a:t>of</a:t>
            </a:r>
            <a:r>
              <a:rPr lang="it-IT" dirty="0" smtClean="0"/>
              <a:t> the </a:t>
            </a:r>
            <a:r>
              <a:rPr lang="it-IT" dirty="0" err="1" smtClean="0"/>
              <a:t>inquiries</a:t>
            </a:r>
            <a:r>
              <a:rPr lang="it-IT" dirty="0" smtClean="0"/>
              <a:t> </a:t>
            </a:r>
            <a:r>
              <a:rPr lang="it-IT" dirty="0" err="1" smtClean="0"/>
              <a:t>to</a:t>
            </a:r>
            <a:r>
              <a:rPr lang="it-IT" dirty="0" smtClean="0"/>
              <a:t> </a:t>
            </a:r>
            <a:r>
              <a:rPr lang="it-IT" dirty="0" err="1" smtClean="0"/>
              <a:t>discover</a:t>
            </a:r>
            <a:r>
              <a:rPr lang="it-IT" dirty="0" smtClean="0"/>
              <a:t> </a:t>
            </a:r>
            <a:r>
              <a:rPr lang="it-IT" dirty="0" err="1" smtClean="0"/>
              <a:t>past</a:t>
            </a:r>
            <a:r>
              <a:rPr lang="it-IT" dirty="0" smtClean="0"/>
              <a:t> </a:t>
            </a:r>
            <a:r>
              <a:rPr lang="it-IT" dirty="0" err="1" smtClean="0"/>
              <a:t>pollution</a:t>
            </a:r>
            <a:r>
              <a:rPr lang="it-IT" dirty="0" smtClean="0"/>
              <a:t>?</a:t>
            </a:r>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solidFill>
                  <a:srgbClr val="00B050"/>
                </a:solidFill>
              </a:rPr>
              <a:t>Contaminated</a:t>
            </a:r>
            <a:r>
              <a:rPr lang="it-IT" dirty="0" smtClean="0">
                <a:solidFill>
                  <a:srgbClr val="00B050"/>
                </a:solidFill>
              </a:rPr>
              <a:t> </a:t>
            </a:r>
            <a:r>
              <a:rPr lang="it-IT" dirty="0" err="1" smtClean="0">
                <a:solidFill>
                  <a:srgbClr val="00B050"/>
                </a:solidFill>
              </a:rPr>
              <a:t>lands</a:t>
            </a:r>
            <a:r>
              <a:rPr lang="it-IT" dirty="0" smtClean="0">
                <a:solidFill>
                  <a:srgbClr val="00B050"/>
                </a:solidFill>
              </a:rPr>
              <a:t> in EU</a:t>
            </a:r>
            <a:endParaRPr lang="it-IT" dirty="0">
              <a:solidFill>
                <a:srgbClr val="00B050"/>
              </a:solidFill>
            </a:endParaRPr>
          </a:p>
        </p:txBody>
      </p:sp>
      <p:sp>
        <p:nvSpPr>
          <p:cNvPr id="3" name="Segnaposto contenuto 2"/>
          <p:cNvSpPr>
            <a:spLocks noGrp="1"/>
          </p:cNvSpPr>
          <p:nvPr>
            <p:ph idx="1"/>
          </p:nvPr>
        </p:nvSpPr>
        <p:spPr/>
        <p:txBody>
          <a:bodyPr>
            <a:normAutofit/>
          </a:bodyPr>
          <a:lstStyle/>
          <a:p>
            <a:r>
              <a:rPr lang="en-US" dirty="0" smtClean="0"/>
              <a:t>Approximately 3.5 million potentially contaminated sites in the EU</a:t>
            </a:r>
          </a:p>
          <a:p>
            <a:r>
              <a:rPr lang="en-US" dirty="0" smtClean="0"/>
              <a:t>Approximately 500,000 seriously contaminated sites that require remediation</a:t>
            </a:r>
          </a:p>
          <a:p>
            <a:endParaRPr lang="en-US" dirty="0" smtClean="0"/>
          </a:p>
          <a:p>
            <a:pPr lvl="1"/>
            <a:r>
              <a:rPr lang="en-US" dirty="0" smtClean="0"/>
              <a:t>Source: European Commission report 2006</a:t>
            </a:r>
          </a:p>
          <a:p>
            <a:pPr>
              <a:buNone/>
            </a:pPr>
            <a:endParaRPr lang="it-IT"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solidFill>
                  <a:srgbClr val="00B050"/>
                </a:solidFill>
              </a:rPr>
              <a:t>Problem</a:t>
            </a:r>
            <a:r>
              <a:rPr lang="it-IT" dirty="0" smtClean="0">
                <a:solidFill>
                  <a:srgbClr val="00B050"/>
                </a:solidFill>
              </a:rPr>
              <a:t> </a:t>
            </a:r>
            <a:r>
              <a:rPr lang="it-IT" dirty="0" err="1" smtClean="0">
                <a:solidFill>
                  <a:srgbClr val="00B050"/>
                </a:solidFill>
              </a:rPr>
              <a:t>of</a:t>
            </a:r>
            <a:r>
              <a:rPr lang="it-IT" dirty="0" smtClean="0">
                <a:solidFill>
                  <a:srgbClr val="00B050"/>
                </a:solidFill>
              </a:rPr>
              <a:t> </a:t>
            </a:r>
            <a:r>
              <a:rPr lang="it-IT" dirty="0" err="1" smtClean="0">
                <a:solidFill>
                  <a:srgbClr val="00B050"/>
                </a:solidFill>
              </a:rPr>
              <a:t>past</a:t>
            </a:r>
            <a:r>
              <a:rPr lang="it-IT" dirty="0" smtClean="0">
                <a:solidFill>
                  <a:srgbClr val="00B050"/>
                </a:solidFill>
              </a:rPr>
              <a:t> </a:t>
            </a:r>
            <a:r>
              <a:rPr lang="it-IT" dirty="0" err="1" smtClean="0">
                <a:solidFill>
                  <a:srgbClr val="00B050"/>
                </a:solidFill>
              </a:rPr>
              <a:t>pollution</a:t>
            </a:r>
            <a:endParaRPr lang="it-IT" dirty="0"/>
          </a:p>
        </p:txBody>
      </p:sp>
      <p:sp>
        <p:nvSpPr>
          <p:cNvPr id="3" name="Segnaposto contenuto 2"/>
          <p:cNvSpPr>
            <a:spLocks noGrp="1"/>
          </p:cNvSpPr>
          <p:nvPr>
            <p:ph idx="1"/>
          </p:nvPr>
        </p:nvSpPr>
        <p:spPr/>
        <p:txBody>
          <a:bodyPr/>
          <a:lstStyle/>
          <a:p>
            <a:r>
              <a:rPr lang="it-IT" dirty="0" err="1" smtClean="0"/>
              <a:t>Two</a:t>
            </a:r>
            <a:r>
              <a:rPr lang="it-IT" dirty="0" smtClean="0"/>
              <a:t> </a:t>
            </a:r>
            <a:r>
              <a:rPr lang="it-IT" dirty="0" err="1" smtClean="0"/>
              <a:t>conflicting</a:t>
            </a:r>
            <a:r>
              <a:rPr lang="it-IT" dirty="0" smtClean="0"/>
              <a:t> </a:t>
            </a:r>
            <a:r>
              <a:rPr lang="it-IT" dirty="0" err="1" smtClean="0"/>
              <a:t>interests</a:t>
            </a:r>
            <a:r>
              <a:rPr lang="it-IT" dirty="0" smtClean="0"/>
              <a:t>: </a:t>
            </a:r>
          </a:p>
          <a:p>
            <a:pPr marL="514350" indent="-514350">
              <a:buFont typeface="+mj-lt"/>
              <a:buAutoNum type="arabicPeriod"/>
            </a:pPr>
            <a:r>
              <a:rPr lang="it-IT" dirty="0" smtClean="0"/>
              <a:t>The interest of the </a:t>
            </a:r>
            <a:r>
              <a:rPr lang="it-IT" b="1" dirty="0" err="1" smtClean="0">
                <a:solidFill>
                  <a:srgbClr val="00B050"/>
                </a:solidFill>
              </a:rPr>
              <a:t>landowner</a:t>
            </a:r>
            <a:r>
              <a:rPr lang="it-IT" dirty="0" smtClean="0"/>
              <a:t>, </a:t>
            </a:r>
            <a:r>
              <a:rPr lang="it-IT" dirty="0" err="1" smtClean="0"/>
              <a:t>who</a:t>
            </a:r>
            <a:r>
              <a:rPr lang="it-IT" dirty="0" smtClean="0"/>
              <a:t> </a:t>
            </a:r>
            <a:r>
              <a:rPr lang="it-IT" dirty="0" err="1" smtClean="0"/>
              <a:t>usually</a:t>
            </a:r>
            <a:r>
              <a:rPr lang="it-IT" dirty="0" smtClean="0"/>
              <a:t> </a:t>
            </a:r>
            <a:r>
              <a:rPr lang="it-IT" dirty="0" err="1" smtClean="0"/>
              <a:t>is</a:t>
            </a:r>
            <a:r>
              <a:rPr lang="it-IT" dirty="0" smtClean="0"/>
              <a:t> </a:t>
            </a:r>
            <a:r>
              <a:rPr lang="it-IT" dirty="0" err="1" smtClean="0"/>
              <a:t>not</a:t>
            </a:r>
            <a:r>
              <a:rPr lang="it-IT" dirty="0" smtClean="0"/>
              <a:t> the </a:t>
            </a:r>
            <a:r>
              <a:rPr lang="it-IT" dirty="0" err="1" smtClean="0"/>
              <a:t>polluter</a:t>
            </a:r>
            <a:r>
              <a:rPr lang="it-IT" dirty="0" smtClean="0"/>
              <a:t> </a:t>
            </a:r>
          </a:p>
          <a:p>
            <a:pPr marL="514350" indent="-514350">
              <a:buFont typeface="+mj-lt"/>
              <a:buAutoNum type="arabicPeriod"/>
            </a:pPr>
            <a:r>
              <a:rPr lang="it-IT" dirty="0" smtClean="0"/>
              <a:t>The right </a:t>
            </a:r>
            <a:r>
              <a:rPr lang="it-IT" dirty="0" err="1" smtClean="0"/>
              <a:t>of</a:t>
            </a:r>
            <a:r>
              <a:rPr lang="it-IT" dirty="0" smtClean="0"/>
              <a:t> the </a:t>
            </a:r>
            <a:r>
              <a:rPr lang="it-IT" b="1" dirty="0" smtClean="0">
                <a:solidFill>
                  <a:srgbClr val="00B050"/>
                </a:solidFill>
              </a:rPr>
              <a:t>public</a:t>
            </a:r>
            <a:r>
              <a:rPr lang="it-IT" dirty="0" smtClean="0"/>
              <a:t> </a:t>
            </a:r>
            <a:r>
              <a:rPr lang="it-IT" dirty="0" err="1" smtClean="0"/>
              <a:t>to</a:t>
            </a:r>
            <a:r>
              <a:rPr lang="it-IT" dirty="0" smtClean="0"/>
              <a:t> </a:t>
            </a:r>
            <a:r>
              <a:rPr lang="it-IT" dirty="0" err="1" smtClean="0"/>
              <a:t>be</a:t>
            </a:r>
            <a:r>
              <a:rPr lang="it-IT" dirty="0" smtClean="0"/>
              <a:t> </a:t>
            </a:r>
            <a:r>
              <a:rPr lang="it-IT" dirty="0" err="1" smtClean="0"/>
              <a:t>informed</a:t>
            </a:r>
            <a:r>
              <a:rPr lang="it-IT" dirty="0" smtClean="0"/>
              <a:t> </a:t>
            </a:r>
          </a:p>
          <a:p>
            <a:pPr marL="514350" indent="-514350">
              <a:buFont typeface="+mj-lt"/>
              <a:buAutoNum type="arabicPeriod"/>
            </a:pPr>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solidFill>
                  <a:srgbClr val="00B050"/>
                </a:solidFill>
              </a:rPr>
              <a:t>Landowner</a:t>
            </a:r>
            <a:endParaRPr lang="it-IT" dirty="0">
              <a:solidFill>
                <a:srgbClr val="00B050"/>
              </a:solidFill>
            </a:endParaRPr>
          </a:p>
        </p:txBody>
      </p:sp>
      <p:sp>
        <p:nvSpPr>
          <p:cNvPr id="3" name="Segnaposto contenuto 2"/>
          <p:cNvSpPr>
            <a:spLocks noGrp="1"/>
          </p:cNvSpPr>
          <p:nvPr>
            <p:ph idx="1"/>
          </p:nvPr>
        </p:nvSpPr>
        <p:spPr/>
        <p:txBody>
          <a:bodyPr>
            <a:normAutofit/>
          </a:bodyPr>
          <a:lstStyle/>
          <a:p>
            <a:r>
              <a:rPr lang="it-IT" dirty="0" err="1" smtClean="0"/>
              <a:t>Landowner</a:t>
            </a:r>
            <a:r>
              <a:rPr lang="it-IT" dirty="0" smtClean="0"/>
              <a:t> </a:t>
            </a:r>
            <a:r>
              <a:rPr lang="it-IT" dirty="0" err="1" smtClean="0"/>
              <a:t>is</a:t>
            </a:r>
            <a:r>
              <a:rPr lang="it-IT" dirty="0" smtClean="0"/>
              <a:t> </a:t>
            </a:r>
            <a:r>
              <a:rPr lang="it-IT" dirty="0" err="1" smtClean="0"/>
              <a:t>very</a:t>
            </a:r>
            <a:r>
              <a:rPr lang="it-IT" dirty="0" smtClean="0"/>
              <a:t> </a:t>
            </a:r>
            <a:r>
              <a:rPr lang="it-IT" dirty="0" err="1" smtClean="0"/>
              <a:t>often</a:t>
            </a:r>
            <a:r>
              <a:rPr lang="it-IT" dirty="0" smtClean="0"/>
              <a:t> </a:t>
            </a:r>
            <a:r>
              <a:rPr lang="it-IT" dirty="0" err="1" smtClean="0"/>
              <a:t>indicated</a:t>
            </a:r>
            <a:r>
              <a:rPr lang="it-IT" dirty="0" smtClean="0"/>
              <a:t> </a:t>
            </a:r>
            <a:r>
              <a:rPr lang="en-US" dirty="0"/>
              <a:t>as the one who must </a:t>
            </a:r>
            <a:r>
              <a:rPr lang="en-US" dirty="0" smtClean="0"/>
              <a:t>bear </a:t>
            </a:r>
            <a:r>
              <a:rPr lang="en-US" b="1" dirty="0">
                <a:solidFill>
                  <a:srgbClr val="00B050"/>
                </a:solidFill>
              </a:rPr>
              <a:t>full costs</a:t>
            </a:r>
            <a:r>
              <a:rPr lang="en-US" dirty="0"/>
              <a:t> of cleanup of past pollution </a:t>
            </a:r>
            <a:r>
              <a:rPr lang="en-US" dirty="0" smtClean="0"/>
              <a:t>and other obligations</a:t>
            </a:r>
          </a:p>
          <a:p>
            <a:r>
              <a:rPr lang="en-US" dirty="0" smtClean="0"/>
              <a:t>Obligation of </a:t>
            </a:r>
            <a:r>
              <a:rPr lang="en-US" b="1" dirty="0" smtClean="0">
                <a:solidFill>
                  <a:srgbClr val="00B050"/>
                </a:solidFill>
              </a:rPr>
              <a:t>custody and/or stewardship</a:t>
            </a:r>
          </a:p>
          <a:p>
            <a:endParaRPr lang="it-IT" dirty="0"/>
          </a:p>
        </p:txBody>
      </p:sp>
    </p:spTree>
    <p:extLst>
      <p:ext uri="{BB962C8B-B14F-4D97-AF65-F5344CB8AC3E}">
        <p14:creationId xmlns:p14="http://schemas.microsoft.com/office/powerpoint/2010/main" val="37500064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solidFill>
                  <a:srgbClr val="00B050"/>
                </a:solidFill>
              </a:rPr>
              <a:t>Landowner</a:t>
            </a:r>
            <a:endParaRPr lang="it-IT" dirty="0">
              <a:solidFill>
                <a:srgbClr val="00B050"/>
              </a:solidFill>
            </a:endParaRPr>
          </a:p>
        </p:txBody>
      </p:sp>
      <p:sp>
        <p:nvSpPr>
          <p:cNvPr id="3" name="Segnaposto contenuto 2"/>
          <p:cNvSpPr>
            <a:spLocks noGrp="1"/>
          </p:cNvSpPr>
          <p:nvPr>
            <p:ph idx="1"/>
          </p:nvPr>
        </p:nvSpPr>
        <p:spPr/>
        <p:txBody>
          <a:bodyPr>
            <a:normAutofit/>
          </a:bodyPr>
          <a:lstStyle/>
          <a:p>
            <a:r>
              <a:rPr lang="it-IT" dirty="0" smtClean="0"/>
              <a:t>Point </a:t>
            </a:r>
            <a:r>
              <a:rPr lang="it-IT" dirty="0" err="1" smtClean="0"/>
              <a:t>of</a:t>
            </a:r>
            <a:r>
              <a:rPr lang="it-IT" dirty="0" smtClean="0"/>
              <a:t> </a:t>
            </a:r>
            <a:r>
              <a:rPr lang="it-IT" dirty="0" err="1" smtClean="0"/>
              <a:t>view</a:t>
            </a:r>
            <a:r>
              <a:rPr lang="it-IT" dirty="0" smtClean="0"/>
              <a:t> </a:t>
            </a:r>
            <a:r>
              <a:rPr lang="it-IT" dirty="0" err="1" smtClean="0"/>
              <a:t>of</a:t>
            </a:r>
            <a:r>
              <a:rPr lang="it-IT" dirty="0" smtClean="0"/>
              <a:t> the </a:t>
            </a:r>
            <a:r>
              <a:rPr lang="it-IT" dirty="0" err="1" smtClean="0"/>
              <a:t>landowner</a:t>
            </a:r>
            <a:r>
              <a:rPr lang="it-IT" dirty="0" smtClean="0"/>
              <a:t>: </a:t>
            </a:r>
          </a:p>
          <a:p>
            <a:pPr marL="514350" indent="-514350">
              <a:buFont typeface="+mj-lt"/>
              <a:buAutoNum type="arabicPeriod"/>
            </a:pPr>
            <a:r>
              <a:rPr lang="it-IT" dirty="0" smtClean="0"/>
              <a:t>S/</a:t>
            </a:r>
            <a:r>
              <a:rPr lang="it-IT" dirty="0" err="1" smtClean="0"/>
              <a:t>he</a:t>
            </a:r>
            <a:r>
              <a:rPr lang="it-IT" dirty="0" smtClean="0"/>
              <a:t> </a:t>
            </a:r>
            <a:r>
              <a:rPr lang="it-IT" dirty="0" err="1" smtClean="0"/>
              <a:t>is</a:t>
            </a:r>
            <a:r>
              <a:rPr lang="it-IT" dirty="0" smtClean="0"/>
              <a:t> </a:t>
            </a:r>
            <a:r>
              <a:rPr lang="it-IT" b="1" dirty="0" err="1" smtClean="0">
                <a:solidFill>
                  <a:srgbClr val="00B050"/>
                </a:solidFill>
              </a:rPr>
              <a:t>not</a:t>
            </a:r>
            <a:r>
              <a:rPr lang="it-IT" b="1" dirty="0" smtClean="0">
                <a:solidFill>
                  <a:srgbClr val="00B050"/>
                </a:solidFill>
              </a:rPr>
              <a:t> </a:t>
            </a:r>
            <a:r>
              <a:rPr lang="it-IT" b="1" dirty="0" err="1" smtClean="0">
                <a:solidFill>
                  <a:srgbClr val="00B050"/>
                </a:solidFill>
              </a:rPr>
              <a:t>responsible</a:t>
            </a:r>
            <a:r>
              <a:rPr lang="it-IT" b="1" dirty="0" smtClean="0">
                <a:solidFill>
                  <a:srgbClr val="00B050"/>
                </a:solidFill>
              </a:rPr>
              <a:t> </a:t>
            </a:r>
            <a:r>
              <a:rPr lang="it-IT" dirty="0" err="1" smtClean="0"/>
              <a:t>for</a:t>
            </a:r>
            <a:r>
              <a:rPr lang="it-IT" dirty="0" smtClean="0"/>
              <a:t> the </a:t>
            </a:r>
            <a:r>
              <a:rPr lang="it-IT" dirty="0" err="1" smtClean="0"/>
              <a:t>pollution</a:t>
            </a:r>
            <a:r>
              <a:rPr lang="it-IT" dirty="0" smtClean="0"/>
              <a:t> </a:t>
            </a:r>
            <a:r>
              <a:rPr lang="it-IT" dirty="0" err="1" smtClean="0"/>
              <a:t>of</a:t>
            </a:r>
            <a:r>
              <a:rPr lang="it-IT" dirty="0" smtClean="0"/>
              <a:t> the site </a:t>
            </a:r>
          </a:p>
          <a:p>
            <a:pPr marL="514350" indent="-514350">
              <a:buFont typeface="+mj-lt"/>
              <a:buAutoNum type="arabicPeriod"/>
            </a:pPr>
            <a:r>
              <a:rPr lang="it-IT" dirty="0" smtClean="0"/>
              <a:t>The </a:t>
            </a:r>
            <a:r>
              <a:rPr lang="it-IT" dirty="0" err="1" smtClean="0"/>
              <a:t>inquiries</a:t>
            </a:r>
            <a:r>
              <a:rPr lang="it-IT" dirty="0" smtClean="0"/>
              <a:t> </a:t>
            </a:r>
            <a:r>
              <a:rPr lang="it-IT" dirty="0" err="1" smtClean="0"/>
              <a:t>about</a:t>
            </a:r>
            <a:r>
              <a:rPr lang="it-IT" dirty="0" smtClean="0"/>
              <a:t> </a:t>
            </a:r>
            <a:r>
              <a:rPr lang="it-IT" dirty="0" err="1" smtClean="0"/>
              <a:t>possible</a:t>
            </a:r>
            <a:r>
              <a:rPr lang="it-IT" dirty="0" smtClean="0"/>
              <a:t> </a:t>
            </a:r>
            <a:r>
              <a:rPr lang="it-IT" dirty="0" err="1" smtClean="0"/>
              <a:t>contamination</a:t>
            </a:r>
            <a:r>
              <a:rPr lang="it-IT" dirty="0" smtClean="0"/>
              <a:t> are </a:t>
            </a:r>
            <a:r>
              <a:rPr lang="it-IT" b="1" dirty="0" err="1" smtClean="0">
                <a:solidFill>
                  <a:srgbClr val="00B050"/>
                </a:solidFill>
              </a:rPr>
              <a:t>very</a:t>
            </a:r>
            <a:r>
              <a:rPr lang="it-IT" b="1" dirty="0" smtClean="0">
                <a:solidFill>
                  <a:srgbClr val="00B050"/>
                </a:solidFill>
              </a:rPr>
              <a:t> </a:t>
            </a:r>
            <a:r>
              <a:rPr lang="it-IT" b="1" dirty="0" err="1" smtClean="0">
                <a:solidFill>
                  <a:srgbClr val="00B050"/>
                </a:solidFill>
              </a:rPr>
              <a:t>expensive</a:t>
            </a:r>
            <a:r>
              <a:rPr lang="it-IT" b="1" dirty="0" smtClean="0">
                <a:solidFill>
                  <a:srgbClr val="00B050"/>
                </a:solidFill>
              </a:rPr>
              <a:t> </a:t>
            </a:r>
            <a:r>
              <a:rPr lang="it-IT" dirty="0" smtClean="0"/>
              <a:t>(</a:t>
            </a:r>
            <a:r>
              <a:rPr lang="it-IT" dirty="0" err="1" smtClean="0"/>
              <a:t>risk</a:t>
            </a:r>
            <a:r>
              <a:rPr lang="it-IT" dirty="0" smtClean="0"/>
              <a:t> </a:t>
            </a:r>
            <a:r>
              <a:rPr lang="it-IT" dirty="0" err="1" smtClean="0"/>
              <a:t>of</a:t>
            </a:r>
            <a:r>
              <a:rPr lang="it-IT" dirty="0" smtClean="0"/>
              <a:t> </a:t>
            </a:r>
            <a:r>
              <a:rPr lang="it-IT" dirty="0" err="1" smtClean="0"/>
              <a:t>bankrupt</a:t>
            </a:r>
            <a:r>
              <a:rPr lang="it-IT" dirty="0" smtClean="0"/>
              <a:t>)</a:t>
            </a:r>
          </a:p>
          <a:p>
            <a:pPr marL="514350" indent="-514350">
              <a:buFont typeface="+mj-lt"/>
              <a:buAutoNum type="arabicPeriod"/>
            </a:pPr>
            <a:r>
              <a:rPr lang="en-US" dirty="0" smtClean="0"/>
              <a:t>If you shift environmental obligations from the polluter to the owner, the </a:t>
            </a:r>
            <a:r>
              <a:rPr lang="en-US" b="1" dirty="0" smtClean="0">
                <a:solidFill>
                  <a:srgbClr val="00B050"/>
                </a:solidFill>
              </a:rPr>
              <a:t>function of deterrence </a:t>
            </a:r>
            <a:r>
              <a:rPr lang="en-US" dirty="0" smtClean="0"/>
              <a:t>of environmental liability fades</a:t>
            </a:r>
            <a:endParaRPr lang="it-IT" dirty="0" smtClean="0"/>
          </a:p>
          <a:p>
            <a:pPr marL="514350" indent="-514350">
              <a:buNone/>
            </a:pPr>
            <a:endParaRPr lang="it-IT"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545</TotalTime>
  <Words>2259</Words>
  <Application>Microsoft Office PowerPoint</Application>
  <PresentationFormat>Presentazione su schermo (4:3)</PresentationFormat>
  <Paragraphs>164</Paragraphs>
  <Slides>23</Slides>
  <Notes>20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23</vt:i4>
      </vt:variant>
    </vt:vector>
  </HeadingPairs>
  <TitlesOfParts>
    <vt:vector size="27" baseType="lpstr">
      <vt:lpstr>Arial</vt:lpstr>
      <vt:lpstr>Calibri</vt:lpstr>
      <vt:lpstr>Times New Roman</vt:lpstr>
      <vt:lpstr>Tema di Office</vt:lpstr>
      <vt:lpstr>Duty to disclose and pollution of lands: who is obliged and who is entitled to be informed?  </vt:lpstr>
      <vt:lpstr>Topics</vt:lpstr>
      <vt:lpstr>Duty to inform</vt:lpstr>
      <vt:lpstr>Right to access  to environmental information </vt:lpstr>
      <vt:lpstr>Problem of past pollution</vt:lpstr>
      <vt:lpstr>Contaminated lands in EU</vt:lpstr>
      <vt:lpstr>Problem of past pollution</vt:lpstr>
      <vt:lpstr>Landowner</vt:lpstr>
      <vt:lpstr>Landowner</vt:lpstr>
      <vt:lpstr>Right of ownership</vt:lpstr>
      <vt:lpstr>Right of ownership</vt:lpstr>
      <vt:lpstr>Limits of the right of ownership</vt:lpstr>
      <vt:lpstr>Limits of the right of ownership</vt:lpstr>
      <vt:lpstr>Limits of the right of ownership</vt:lpstr>
      <vt:lpstr>Limits of the right of ownership</vt:lpstr>
      <vt:lpstr>Law of contract</vt:lpstr>
      <vt:lpstr>Environmental due diligence</vt:lpstr>
      <vt:lpstr>Environmental due diligence</vt:lpstr>
      <vt:lpstr>Law of contract</vt:lpstr>
      <vt:lpstr>Tort law</vt:lpstr>
      <vt:lpstr>Criminal law</vt:lpstr>
      <vt:lpstr>Conclusion</vt:lpstr>
      <vt:lpstr>Conclusion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Duty to disclosure and pollution of lands: who is obliged and who is entitled to be informed?  </dc:title>
  <dc:creator> </dc:creator>
  <cp:lastModifiedBy>utente</cp:lastModifiedBy>
  <cp:revision>77</cp:revision>
  <dcterms:created xsi:type="dcterms:W3CDTF">2016-09-06T08:13:05Z</dcterms:created>
  <dcterms:modified xsi:type="dcterms:W3CDTF">2016-09-13T07:02:57Z</dcterms:modified>
</cp:coreProperties>
</file>