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80" r:id="rId5"/>
    <p:sldId id="281" r:id="rId6"/>
    <p:sldId id="282" r:id="rId7"/>
    <p:sldId id="279" r:id="rId8"/>
    <p:sldId id="261" r:id="rId9"/>
    <p:sldId id="278" r:id="rId10"/>
    <p:sldId id="283" r:id="rId11"/>
    <p:sldId id="284" r:id="rId12"/>
    <p:sldId id="276" r:id="rId13"/>
    <p:sldId id="277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22B6E-04DF-4772-A39F-EEBC79B19596}" type="datetimeFigureOut">
              <a:rPr lang="pl-PL" smtClean="0"/>
              <a:t>2016-09-13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67DCE-1AD9-4AC6-BD51-618ECF97EF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3915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 dużo – musisz to szybko powiedzieć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67DCE-1AD9-4AC6-BD51-618ECF97EF5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424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 dużo – musisz to szybko powiedzieć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67DCE-1AD9-4AC6-BD51-618ECF97EF5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424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 dużo – musisz to szybko powiedzieć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67DCE-1AD9-4AC6-BD51-618ECF97EF5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424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 dużo – musisz to szybko powiedzieć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67DCE-1AD9-4AC6-BD51-618ECF97EF5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424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 dużo – musisz to szybko powiedzieć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67DCE-1AD9-4AC6-BD51-618ECF97EF5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42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6E062-EBE1-4750-B96A-D4FB31F407F6}" type="datetime1">
              <a:rPr lang="pl-PL" smtClean="0"/>
              <a:t>2016-09-13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E49-B015-4ECF-B1CD-593F089913E8}" type="datetime1">
              <a:rPr lang="pl-PL" smtClean="0"/>
              <a:t>2016-09-13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B7B0-26D0-46BB-805D-82DEA800B961}" type="datetime1">
              <a:rPr lang="pl-PL" smtClean="0"/>
              <a:t>2016-09-13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D2EE-8B3D-41A6-BA77-914BAF1E0460}" type="datetime1">
              <a:rPr lang="pl-PL" smtClean="0"/>
              <a:t>2016-09-13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A65F-99B8-4338-B72C-AB4738EFCA26}" type="datetime1">
              <a:rPr lang="pl-PL" smtClean="0"/>
              <a:t>2016-09-13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271-3132-400C-B8F7-550FDAD000C0}" type="datetime1">
              <a:rPr lang="pl-PL" smtClean="0"/>
              <a:t>2016-09-13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A62F-B587-4261-9019-FC2723EB7903}" type="datetime1">
              <a:rPr lang="pl-PL" smtClean="0"/>
              <a:t>2016-09-13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CB44-DCD1-4B9C-B3E9-8EEC97A9050B}" type="datetime1">
              <a:rPr lang="pl-PL" smtClean="0"/>
              <a:t>2016-09-13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CF3C-0D7C-48ED-B10D-64D010B814C3}" type="datetime1">
              <a:rPr lang="pl-PL" smtClean="0"/>
              <a:t>2016-09-13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9AF4-F971-4542-AEBF-BE4F237B6F7A}" type="datetime1">
              <a:rPr lang="pl-PL" smtClean="0"/>
              <a:t>2016-09-13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8B9-9A9D-46BB-8D9F-198620217C4E}" type="datetime1">
              <a:rPr lang="pl-PL" smtClean="0"/>
              <a:t>2016-09-13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C610BD-2B5C-42A3-B384-27B0DBA17C02}" type="slidenum">
              <a:rPr lang="pl-PL" smtClean="0"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D7E6021-E360-4693-9E36-127B8AB6D6CD}" type="datetime1">
              <a:rPr lang="pl-PL" smtClean="0"/>
              <a:t>2016-09-13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63025" y="836712"/>
            <a:ext cx="7543800" cy="2366119"/>
          </a:xfrm>
        </p:spPr>
        <p:txBody>
          <a:bodyPr/>
          <a:lstStyle/>
          <a:p>
            <a:pPr algn="ctr"/>
            <a:r>
              <a:rPr lang="en-US" sz="4800" b="1" dirty="0"/>
              <a:t>Impact of ecological QUANGOs on the execution of environmental law in Poland</a:t>
            </a:r>
            <a:endParaRPr lang="pl-PL" sz="4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3717032"/>
            <a:ext cx="6461760" cy="1066800"/>
          </a:xfrm>
        </p:spPr>
        <p:txBody>
          <a:bodyPr>
            <a:noAutofit/>
          </a:bodyPr>
          <a:lstStyle/>
          <a:p>
            <a:pPr algn="ctr"/>
            <a:r>
              <a:rPr lang="pl-PL" dirty="0"/>
              <a:t>m</a:t>
            </a:r>
            <a:r>
              <a:rPr lang="pl-PL" dirty="0" smtClean="0"/>
              <a:t>gr Piotr J. Chmielewski</a:t>
            </a:r>
            <a:r>
              <a:rPr lang="pl-PL" dirty="0"/>
              <a:t>, dr hab. Piotr </a:t>
            </a:r>
            <a:r>
              <a:rPr lang="pl-PL" dirty="0" smtClean="0"/>
              <a:t>Matczak,</a:t>
            </a:r>
            <a:endParaRPr lang="pl-PL" dirty="0"/>
          </a:p>
          <a:p>
            <a:pPr algn="ctr"/>
            <a:r>
              <a:rPr lang="pl-PL" dirty="0" smtClean="0"/>
              <a:t> mgr Łukasz Borkowski</a:t>
            </a:r>
          </a:p>
          <a:p>
            <a:pPr algn="ctr"/>
            <a:r>
              <a:rPr lang="pl-PL" dirty="0" smtClean="0"/>
              <a:t>Wrocław, 14.09.2016 r.</a:t>
            </a:r>
            <a:endParaRPr lang="pl-PL" dirty="0"/>
          </a:p>
        </p:txBody>
      </p:sp>
      <p:pic>
        <p:nvPicPr>
          <p:cNvPr id="4" name="Picture 2" descr="http://www.fencing.amu.edu.pl/files/sponsor/uam-bi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519" y="5229200"/>
            <a:ext cx="1516812" cy="146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3632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457200" algn="ctr"/>
            <a:r>
              <a:rPr lang="pl-PL" sz="3200" b="1" dirty="0" err="1" smtClean="0"/>
              <a:t>Impact</a:t>
            </a:r>
            <a:r>
              <a:rPr lang="pl-PL" sz="3200" b="1" dirty="0" smtClean="0"/>
              <a:t> of </a:t>
            </a:r>
            <a:r>
              <a:rPr lang="pl-PL" sz="3200" b="1" dirty="0" err="1"/>
              <a:t>ecological</a:t>
            </a:r>
            <a:r>
              <a:rPr lang="pl-PL" sz="3200" b="1" dirty="0"/>
              <a:t> </a:t>
            </a:r>
            <a:r>
              <a:rPr lang="pl-PL" sz="3200" b="1" dirty="0" err="1"/>
              <a:t>QUANGOs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1269" y="1268760"/>
            <a:ext cx="7620000" cy="4800600"/>
          </a:xfrm>
        </p:spPr>
        <p:txBody>
          <a:bodyPr/>
          <a:lstStyle/>
          <a:p>
            <a:pPr algn="just">
              <a:buFontTx/>
              <a:buChar char="-"/>
            </a:pPr>
            <a:endParaRPr lang="pl-PL" sz="2400" dirty="0" smtClean="0"/>
          </a:p>
          <a:p>
            <a:pPr algn="just">
              <a:buFontTx/>
              <a:buChar char="-"/>
            </a:pPr>
            <a:r>
              <a:rPr lang="en-US" sz="2400" dirty="0" smtClean="0"/>
              <a:t>spoiling </a:t>
            </a:r>
            <a:r>
              <a:rPr lang="en-US" sz="2400" dirty="0"/>
              <a:t>the image of the whole image of the non-governmental </a:t>
            </a:r>
            <a:r>
              <a:rPr lang="en-US" sz="2400" dirty="0" smtClean="0"/>
              <a:t>sector</a:t>
            </a:r>
            <a:r>
              <a:rPr lang="pl-PL" sz="2400" dirty="0" smtClean="0"/>
              <a:t>.</a:t>
            </a:r>
          </a:p>
          <a:p>
            <a:pPr algn="just">
              <a:buFontTx/>
              <a:buChar char="-"/>
            </a:pPr>
            <a:r>
              <a:rPr lang="pl-PL" sz="2400" dirty="0" err="1"/>
              <a:t>reduction</a:t>
            </a:r>
            <a:r>
              <a:rPr lang="pl-PL" sz="2400" dirty="0"/>
              <a:t> </a:t>
            </a:r>
            <a:r>
              <a:rPr lang="pl-PL" sz="2400" dirty="0" smtClean="0"/>
              <a:t>of a </a:t>
            </a:r>
            <a:r>
              <a:rPr lang="pl-PL" sz="2400" dirty="0" err="1" smtClean="0"/>
              <a:t>social</a:t>
            </a:r>
            <a:r>
              <a:rPr lang="pl-PL" sz="2400" dirty="0" smtClean="0"/>
              <a:t> trust.</a:t>
            </a:r>
          </a:p>
          <a:p>
            <a:pPr algn="just">
              <a:buFontTx/>
              <a:buChar char="-"/>
            </a:pPr>
            <a:r>
              <a:rPr lang="pl-PL" sz="2400" dirty="0" err="1"/>
              <a:t>r</a:t>
            </a:r>
            <a:r>
              <a:rPr lang="en-US" sz="2400" dirty="0" err="1" smtClean="0"/>
              <a:t>educ</a:t>
            </a:r>
            <a:r>
              <a:rPr lang="pl-PL" sz="2400" dirty="0" err="1" smtClean="0"/>
              <a:t>tion</a:t>
            </a:r>
            <a:r>
              <a:rPr lang="pl-PL" sz="2400"/>
              <a:t> </a:t>
            </a:r>
            <a:r>
              <a:rPr lang="pl-PL" sz="2400" smtClean="0"/>
              <a:t>of </a:t>
            </a:r>
            <a:r>
              <a:rPr lang="en-US" sz="2400" dirty="0" smtClean="0"/>
              <a:t>the </a:t>
            </a:r>
            <a:r>
              <a:rPr lang="en-US" sz="2400" dirty="0"/>
              <a:t>willingness to </a:t>
            </a:r>
            <a:r>
              <a:rPr lang="en-US" sz="2400" dirty="0" smtClean="0"/>
              <a:t>cooperate</a:t>
            </a:r>
            <a:r>
              <a:rPr lang="pl-PL" sz="2400" dirty="0" smtClean="0"/>
              <a:t> with </a:t>
            </a:r>
            <a:r>
              <a:rPr lang="pl-PL" sz="2400" dirty="0" err="1" smtClean="0"/>
              <a:t>environmental</a:t>
            </a:r>
            <a:r>
              <a:rPr lang="pl-PL" sz="2400" dirty="0" smtClean="0"/>
              <a:t> </a:t>
            </a:r>
            <a:r>
              <a:rPr lang="pl-PL" sz="2400" dirty="0" err="1" smtClean="0"/>
              <a:t>NGOs</a:t>
            </a:r>
            <a:r>
              <a:rPr lang="pl-PL" sz="2400" dirty="0" smtClean="0"/>
              <a:t>.</a:t>
            </a:r>
          </a:p>
          <a:p>
            <a:pPr algn="just">
              <a:buFontTx/>
              <a:buChar char="-"/>
            </a:pPr>
            <a:r>
              <a:rPr lang="en-US" sz="2400" dirty="0"/>
              <a:t>contradiction with the principles of civil </a:t>
            </a:r>
            <a:r>
              <a:rPr lang="en-US" sz="2400" dirty="0" smtClean="0"/>
              <a:t>society</a:t>
            </a:r>
            <a:r>
              <a:rPr lang="pl-PL" sz="2400" dirty="0" smtClean="0"/>
              <a:t>.</a:t>
            </a:r>
            <a:endParaRPr lang="pl-PL" sz="2400" dirty="0" smtClean="0"/>
          </a:p>
          <a:p>
            <a:pPr marL="114300" indent="0">
              <a:buNone/>
            </a:pPr>
            <a:r>
              <a:rPr lang="pl-PL" dirty="0" smtClean="0"/>
              <a:t>-</a:t>
            </a:r>
            <a:r>
              <a:rPr lang="pl-PL" dirty="0" err="1" smtClean="0"/>
              <a:t>strenghtening</a:t>
            </a:r>
            <a:r>
              <a:rPr lang="pl-PL" dirty="0" smtClean="0"/>
              <a:t> of </a:t>
            </a:r>
            <a:r>
              <a:rPr lang="pl-PL" dirty="0" err="1" smtClean="0"/>
              <a:t>terms</a:t>
            </a:r>
            <a:r>
              <a:rPr lang="pl-PL" dirty="0" smtClean="0"/>
              <a:t> in public </a:t>
            </a:r>
            <a:r>
              <a:rPr lang="pl-PL" dirty="0" err="1" smtClean="0"/>
              <a:t>opinion</a:t>
            </a:r>
            <a:r>
              <a:rPr lang="pl-PL" dirty="0" smtClean="0"/>
              <a:t>: </a:t>
            </a:r>
            <a:r>
              <a:rPr lang="pl-PL" dirty="0" err="1" smtClean="0"/>
              <a:t>eco-extortion</a:t>
            </a:r>
            <a:r>
              <a:rPr lang="pl-PL" dirty="0" smtClean="0"/>
              <a:t> (</a:t>
            </a:r>
            <a:r>
              <a:rPr lang="pl-PL" i="1" dirty="0" err="1" smtClean="0"/>
              <a:t>ekoharacz</a:t>
            </a:r>
            <a:r>
              <a:rPr lang="pl-PL" dirty="0" smtClean="0"/>
              <a:t>) i </a:t>
            </a:r>
            <a:r>
              <a:rPr lang="pl-PL" dirty="0" err="1" smtClean="0"/>
              <a:t>ecoterrotism</a:t>
            </a:r>
            <a:r>
              <a:rPr lang="pl-PL" dirty="0" smtClean="0"/>
              <a:t> (</a:t>
            </a:r>
            <a:r>
              <a:rPr lang="pl-PL" i="1" dirty="0" err="1" smtClean="0"/>
              <a:t>ekoterroryzm</a:t>
            </a:r>
            <a:r>
              <a:rPr lang="pl-PL" dirty="0" smtClean="0"/>
              <a:t>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65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457200" algn="ctr"/>
            <a:r>
              <a:rPr lang="pl-PL" sz="3200" b="1" dirty="0" err="1"/>
              <a:t>Mechanisms</a:t>
            </a:r>
            <a:r>
              <a:rPr lang="pl-PL" sz="3200" b="1" dirty="0"/>
              <a:t> </a:t>
            </a:r>
            <a:r>
              <a:rPr lang="pl-PL" sz="3200" b="1" dirty="0" smtClean="0"/>
              <a:t>to </a:t>
            </a:r>
            <a:r>
              <a:rPr lang="pl-PL" sz="3200" b="1" dirty="0" err="1" smtClean="0"/>
              <a:t>deter</a:t>
            </a:r>
            <a:r>
              <a:rPr lang="pl-PL" sz="3200" b="1" dirty="0" smtClean="0"/>
              <a:t> </a:t>
            </a:r>
            <a:r>
              <a:rPr lang="pl-PL" sz="3200" b="1" dirty="0" err="1"/>
              <a:t>ecological</a:t>
            </a:r>
            <a:r>
              <a:rPr lang="pl-PL" sz="3200" b="1" dirty="0"/>
              <a:t> </a:t>
            </a:r>
            <a:r>
              <a:rPr lang="pl-PL" sz="3200" b="1" dirty="0" err="1"/>
              <a:t>QUANGOs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1269" y="1268760"/>
            <a:ext cx="7620000" cy="4800600"/>
          </a:xfrm>
        </p:spPr>
        <p:txBody>
          <a:bodyPr/>
          <a:lstStyle/>
          <a:p>
            <a:pPr marL="571500" indent="-457200">
              <a:buAutoNum type="arabicPeriod"/>
            </a:pPr>
            <a:endParaRPr lang="pl-PL" dirty="0" smtClean="0"/>
          </a:p>
          <a:p>
            <a:pPr marL="571500" indent="-457200">
              <a:buAutoNum type="arabicPeriod"/>
            </a:pPr>
            <a:endParaRPr lang="pl-PL" dirty="0"/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Ethical</a:t>
            </a:r>
            <a:r>
              <a:rPr lang="pl-PL" sz="2400" dirty="0" smtClean="0"/>
              <a:t> </a:t>
            </a:r>
            <a:r>
              <a:rPr lang="pl-PL" sz="2400" dirty="0" err="1" smtClean="0"/>
              <a:t>cards</a:t>
            </a:r>
            <a:r>
              <a:rPr lang="pl-PL" sz="2400" dirty="0" smtClean="0"/>
              <a:t> of </a:t>
            </a:r>
            <a:r>
              <a:rPr lang="pl-PL" sz="2400" dirty="0" err="1" smtClean="0"/>
              <a:t>environmental</a:t>
            </a:r>
            <a:r>
              <a:rPr lang="pl-PL" sz="2400" dirty="0" smtClean="0"/>
              <a:t> </a:t>
            </a:r>
            <a:r>
              <a:rPr lang="pl-PL" sz="2400" dirty="0" err="1" smtClean="0"/>
              <a:t>NGOs</a:t>
            </a:r>
            <a:r>
              <a:rPr lang="pl-PL" sz="2400" dirty="0" smtClean="0"/>
              <a:t>.</a:t>
            </a:r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Promoting</a:t>
            </a:r>
            <a:r>
              <a:rPr lang="pl-PL" sz="2400" dirty="0" smtClean="0"/>
              <a:t> </a:t>
            </a:r>
            <a:r>
              <a:rPr lang="pl-PL" sz="2400" dirty="0" err="1"/>
              <a:t>transparency</a:t>
            </a:r>
            <a:r>
              <a:rPr lang="pl-PL" sz="2400" dirty="0"/>
              <a:t> and </a:t>
            </a:r>
            <a:r>
              <a:rPr lang="pl-PL" sz="2400" dirty="0" err="1" smtClean="0"/>
              <a:t>openness</a:t>
            </a:r>
            <a:r>
              <a:rPr lang="pl-PL" sz="2400" dirty="0" smtClean="0"/>
              <a:t> of </a:t>
            </a:r>
            <a:r>
              <a:rPr lang="pl-PL" sz="2400" dirty="0" err="1" smtClean="0"/>
              <a:t>actions</a:t>
            </a:r>
            <a:r>
              <a:rPr lang="pl-PL" sz="2400" dirty="0" smtClean="0"/>
              <a:t>.</a:t>
            </a:r>
          </a:p>
          <a:p>
            <a:pPr marL="571500" indent="-457200" algn="just">
              <a:buAutoNum type="arabicPeriod"/>
            </a:pPr>
            <a:r>
              <a:rPr lang="en-US" sz="2400" dirty="0"/>
              <a:t>Integrity and accountability in the management of the </a:t>
            </a:r>
            <a:r>
              <a:rPr lang="en-US" sz="2400" dirty="0" smtClean="0"/>
              <a:t>organization</a:t>
            </a:r>
            <a:r>
              <a:rPr lang="pl-PL" sz="2400" dirty="0" smtClean="0"/>
              <a:t>.</a:t>
            </a:r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Detection</a:t>
            </a:r>
            <a:r>
              <a:rPr lang="pl-PL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combating </a:t>
            </a:r>
            <a:r>
              <a:rPr lang="en-US" sz="2400" dirty="0" smtClean="0"/>
              <a:t>unethical </a:t>
            </a:r>
            <a:r>
              <a:rPr lang="en-US" sz="2400" dirty="0"/>
              <a:t>and </a:t>
            </a:r>
            <a:r>
              <a:rPr lang="en-US" sz="2400" dirty="0" smtClean="0"/>
              <a:t>unlawful</a:t>
            </a:r>
            <a:r>
              <a:rPr lang="pl-PL" sz="2400" dirty="0" smtClean="0"/>
              <a:t> </a:t>
            </a:r>
            <a:r>
              <a:rPr lang="pl-PL" sz="2400" dirty="0" err="1" smtClean="0"/>
              <a:t>actions</a:t>
            </a:r>
            <a:r>
              <a:rPr lang="pl-PL" sz="2400" dirty="0" smtClean="0"/>
              <a:t>.</a:t>
            </a:r>
          </a:p>
          <a:p>
            <a:pPr marL="571500" indent="-457200">
              <a:buAutoNum type="arabicPeriod"/>
            </a:pPr>
            <a:endParaRPr lang="pl-PL" dirty="0" smtClean="0"/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19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Conclusions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 algn="just">
              <a:buAutoNum type="arabicPeriod"/>
            </a:pPr>
            <a:r>
              <a:rPr lang="pl-PL" sz="2400" dirty="0" err="1" smtClean="0"/>
              <a:t>Ecological</a:t>
            </a:r>
            <a:r>
              <a:rPr lang="pl-PL" sz="2400" dirty="0" smtClean="0"/>
              <a:t> </a:t>
            </a:r>
            <a:r>
              <a:rPr lang="pl-PL" sz="2400" dirty="0" err="1" smtClean="0"/>
              <a:t>Quangos</a:t>
            </a:r>
            <a:r>
              <a:rPr lang="pl-PL" sz="2400" dirty="0" smtClean="0"/>
              <a:t> </a:t>
            </a:r>
            <a:r>
              <a:rPr lang="pl-PL" sz="2400" dirty="0" err="1" smtClean="0"/>
              <a:t>have</a:t>
            </a:r>
            <a:r>
              <a:rPr lang="pl-PL" sz="2400" dirty="0" smtClean="0"/>
              <a:t> </a:t>
            </a:r>
            <a:r>
              <a:rPr lang="pl-PL" sz="2400" dirty="0" err="1" smtClean="0"/>
              <a:t>impact</a:t>
            </a:r>
            <a:r>
              <a:rPr lang="pl-PL" sz="2400" dirty="0" smtClean="0"/>
              <a:t> on </a:t>
            </a:r>
            <a:r>
              <a:rPr lang="pl-PL" sz="2400" dirty="0" err="1" smtClean="0"/>
              <a:t>execution</a:t>
            </a:r>
            <a:r>
              <a:rPr lang="pl-PL" sz="2400" dirty="0" smtClean="0"/>
              <a:t> of </a:t>
            </a:r>
            <a:r>
              <a:rPr lang="pl-PL" sz="2400" dirty="0" err="1" smtClean="0"/>
              <a:t>environmental</a:t>
            </a:r>
            <a:r>
              <a:rPr lang="pl-PL" sz="2400" dirty="0" smtClean="0"/>
              <a:t> law and </a:t>
            </a:r>
            <a:r>
              <a:rPr lang="pl-PL" sz="2400" dirty="0" err="1" smtClean="0"/>
              <a:t>social</a:t>
            </a:r>
            <a:r>
              <a:rPr lang="pl-PL" sz="2400" dirty="0" smtClean="0"/>
              <a:t> </a:t>
            </a:r>
            <a:r>
              <a:rPr lang="pl-PL" sz="2400" dirty="0" err="1" smtClean="0"/>
              <a:t>perception</a:t>
            </a:r>
            <a:r>
              <a:rPr lang="pl-PL" sz="2400" dirty="0" smtClean="0"/>
              <a:t> of the non-</a:t>
            </a:r>
            <a:r>
              <a:rPr lang="pl-PL" sz="2400" dirty="0" err="1" smtClean="0"/>
              <a:t>governmental</a:t>
            </a:r>
            <a:r>
              <a:rPr lang="pl-PL" sz="2400" dirty="0" smtClean="0"/>
              <a:t> </a:t>
            </a:r>
            <a:r>
              <a:rPr lang="pl-PL" sz="2400" dirty="0" err="1" smtClean="0"/>
              <a:t>sector</a:t>
            </a:r>
            <a:r>
              <a:rPr lang="pl-PL" sz="2400" dirty="0" smtClean="0"/>
              <a:t>.</a:t>
            </a:r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Unlawfull</a:t>
            </a:r>
            <a:r>
              <a:rPr lang="pl-PL" sz="2400" dirty="0" smtClean="0"/>
              <a:t> and </a:t>
            </a:r>
            <a:r>
              <a:rPr lang="pl-PL" sz="2400" dirty="0" err="1" smtClean="0"/>
              <a:t>unethical</a:t>
            </a:r>
            <a:r>
              <a:rPr lang="pl-PL" sz="2400" dirty="0" smtClean="0"/>
              <a:t> </a:t>
            </a:r>
            <a:r>
              <a:rPr lang="pl-PL" sz="2400" dirty="0" err="1" smtClean="0"/>
              <a:t>actions</a:t>
            </a:r>
            <a:r>
              <a:rPr lang="pl-PL" sz="2400" dirty="0" smtClean="0"/>
              <a:t> </a:t>
            </a:r>
            <a:r>
              <a:rPr lang="pl-PL" sz="2400" dirty="0" err="1" smtClean="0"/>
              <a:t>can</a:t>
            </a:r>
            <a:r>
              <a:rPr lang="pl-PL" sz="2400" dirty="0" smtClean="0"/>
              <a:t> </a:t>
            </a:r>
            <a:r>
              <a:rPr lang="pl-PL" sz="2400" dirty="0" err="1" smtClean="0"/>
              <a:t>cause</a:t>
            </a:r>
            <a:r>
              <a:rPr lang="pl-PL" sz="2400" dirty="0" smtClean="0"/>
              <a:t> </a:t>
            </a:r>
            <a:r>
              <a:rPr lang="pl-PL" sz="2400" dirty="0" err="1" smtClean="0"/>
              <a:t>social</a:t>
            </a:r>
            <a:r>
              <a:rPr lang="pl-PL" sz="2400" dirty="0" smtClean="0"/>
              <a:t> </a:t>
            </a:r>
            <a:r>
              <a:rPr lang="pl-PL" sz="2400" dirty="0" err="1" smtClean="0"/>
              <a:t>distrust</a:t>
            </a:r>
            <a:r>
              <a:rPr lang="pl-PL" sz="2400" dirty="0" smtClean="0"/>
              <a:t> and </a:t>
            </a:r>
            <a:r>
              <a:rPr lang="pl-PL" sz="2400" dirty="0" err="1" smtClean="0"/>
              <a:t>unwillingness</a:t>
            </a:r>
            <a:r>
              <a:rPr lang="pl-PL" sz="2400" dirty="0" smtClean="0"/>
              <a:t> to co-</a:t>
            </a:r>
            <a:r>
              <a:rPr lang="pl-PL" sz="2400" dirty="0" err="1" smtClean="0"/>
              <a:t>operate</a:t>
            </a:r>
            <a:r>
              <a:rPr lang="pl-PL" sz="2400" dirty="0" smtClean="0"/>
              <a:t>.</a:t>
            </a:r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Legal</a:t>
            </a:r>
            <a:r>
              <a:rPr lang="pl-PL" sz="2400" dirty="0" smtClean="0"/>
              <a:t> and </a:t>
            </a:r>
            <a:r>
              <a:rPr lang="pl-PL" sz="2400" dirty="0" err="1" smtClean="0"/>
              <a:t>sociological</a:t>
            </a:r>
            <a:r>
              <a:rPr lang="pl-PL" sz="2400" dirty="0" smtClean="0"/>
              <a:t> </a:t>
            </a:r>
            <a:r>
              <a:rPr lang="pl-PL" sz="2400" dirty="0" err="1" smtClean="0"/>
              <a:t>measures</a:t>
            </a:r>
            <a:r>
              <a:rPr lang="pl-PL" sz="2400" dirty="0" smtClean="0"/>
              <a:t> </a:t>
            </a:r>
            <a:r>
              <a:rPr lang="pl-PL" sz="2400" dirty="0" err="1" smtClean="0"/>
              <a:t>are</a:t>
            </a:r>
            <a:r>
              <a:rPr lang="pl-PL" sz="2400" dirty="0" smtClean="0"/>
              <a:t> </a:t>
            </a:r>
            <a:r>
              <a:rPr lang="pl-PL" sz="2400" dirty="0" err="1" smtClean="0"/>
              <a:t>needed</a:t>
            </a:r>
            <a:r>
              <a:rPr lang="pl-PL" sz="2400" dirty="0" smtClean="0"/>
              <a:t> to </a:t>
            </a:r>
            <a:r>
              <a:rPr lang="pl-PL" sz="2400" dirty="0" err="1" smtClean="0"/>
              <a:t>combat</a:t>
            </a:r>
            <a:r>
              <a:rPr lang="pl-PL" sz="2400" dirty="0" smtClean="0"/>
              <a:t> </a:t>
            </a:r>
            <a:r>
              <a:rPr lang="pl-PL" sz="2400" dirty="0" err="1" smtClean="0"/>
              <a:t>negative</a:t>
            </a:r>
            <a:r>
              <a:rPr lang="pl-PL" sz="2400" dirty="0" smtClean="0"/>
              <a:t> </a:t>
            </a:r>
            <a:r>
              <a:rPr lang="pl-PL" sz="2400" dirty="0" err="1" smtClean="0"/>
              <a:t>phenomenons</a:t>
            </a:r>
            <a:r>
              <a:rPr lang="pl-PL" sz="2400" dirty="0" smtClean="0"/>
              <a:t> as </a:t>
            </a:r>
            <a:r>
              <a:rPr lang="pl-PL" sz="2400" dirty="0" err="1" smtClean="0"/>
              <a:t>eco-extortions</a:t>
            </a:r>
            <a:r>
              <a:rPr lang="pl-PL" sz="2400" dirty="0" smtClean="0"/>
              <a:t>. </a:t>
            </a:r>
            <a:endParaRPr lang="pl-PL" sz="2400" dirty="0" smtClean="0"/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1923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7620000" cy="3082354"/>
          </a:xfrm>
        </p:spPr>
        <p:txBody>
          <a:bodyPr/>
          <a:lstStyle/>
          <a:p>
            <a:pPr algn="ctr"/>
            <a:r>
              <a:rPr lang="pl-PL" b="1" dirty="0" err="1" smtClean="0"/>
              <a:t>Thank</a:t>
            </a:r>
            <a:r>
              <a:rPr lang="pl-PL" b="1" dirty="0" smtClean="0"/>
              <a:t> </a:t>
            </a:r>
            <a:r>
              <a:rPr lang="pl-PL" b="1" dirty="0" err="1" smtClean="0"/>
              <a:t>you</a:t>
            </a:r>
            <a:r>
              <a:rPr lang="pl-PL" b="1" dirty="0" smtClean="0"/>
              <a:t> for </a:t>
            </a:r>
            <a:r>
              <a:rPr lang="pl-PL" b="1" dirty="0" err="1" smtClean="0"/>
              <a:t>your</a:t>
            </a:r>
            <a:r>
              <a:rPr lang="pl-PL" b="1" dirty="0" smtClean="0"/>
              <a:t> </a:t>
            </a:r>
            <a:r>
              <a:rPr lang="pl-PL" b="1" dirty="0" err="1" smtClean="0"/>
              <a:t>attention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406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Introduction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pl-PL" dirty="0" err="1" smtClean="0"/>
              <a:t>Research</a:t>
            </a:r>
            <a:r>
              <a:rPr lang="pl-PL" dirty="0" smtClean="0"/>
              <a:t> problem</a:t>
            </a:r>
          </a:p>
          <a:p>
            <a:pPr marL="571500" indent="-457200">
              <a:buFont typeface="+mj-lt"/>
              <a:buAutoNum type="arabicPeriod"/>
            </a:pPr>
            <a:r>
              <a:rPr lang="pl-PL" dirty="0" err="1" smtClean="0"/>
              <a:t>Participation</a:t>
            </a:r>
            <a:r>
              <a:rPr lang="pl-PL" dirty="0" smtClean="0"/>
              <a:t> of NGO in </a:t>
            </a:r>
            <a:r>
              <a:rPr lang="pl-PL" dirty="0" err="1" smtClean="0"/>
              <a:t>environmental</a:t>
            </a:r>
            <a:r>
              <a:rPr lang="pl-PL" dirty="0" smtClean="0"/>
              <a:t> </a:t>
            </a:r>
            <a:r>
              <a:rPr lang="pl-PL" dirty="0" err="1" smtClean="0"/>
              <a:t>proceedings</a:t>
            </a:r>
            <a:r>
              <a:rPr lang="pl-PL" dirty="0" smtClean="0"/>
              <a:t> – </a:t>
            </a:r>
            <a:r>
              <a:rPr lang="pl-PL" dirty="0" err="1" smtClean="0"/>
              <a:t>legal</a:t>
            </a:r>
            <a:r>
              <a:rPr lang="pl-PL" dirty="0" smtClean="0"/>
              <a:t> </a:t>
            </a:r>
            <a:r>
              <a:rPr lang="pl-PL" dirty="0" err="1" smtClean="0"/>
              <a:t>basis</a:t>
            </a: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r>
              <a:rPr lang="pl-PL" dirty="0" err="1" smtClean="0"/>
              <a:t>Definitions</a:t>
            </a:r>
            <a:r>
              <a:rPr lang="pl-PL" dirty="0" smtClean="0"/>
              <a:t> of QUANGO – </a:t>
            </a:r>
            <a:r>
              <a:rPr lang="pl-PL" dirty="0" err="1" smtClean="0"/>
              <a:t>legal</a:t>
            </a:r>
            <a:r>
              <a:rPr lang="pl-PL" dirty="0" smtClean="0"/>
              <a:t> and </a:t>
            </a:r>
            <a:r>
              <a:rPr lang="pl-PL" dirty="0" err="1" smtClean="0"/>
              <a:t>social</a:t>
            </a:r>
            <a:r>
              <a:rPr lang="pl-PL" dirty="0" smtClean="0"/>
              <a:t> </a:t>
            </a:r>
            <a:r>
              <a:rPr lang="pl-PL" dirty="0" err="1" smtClean="0"/>
              <a:t>perspective</a:t>
            </a: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r>
              <a:rPr lang="pl-PL" dirty="0" err="1" smtClean="0"/>
              <a:t>Ecological</a:t>
            </a:r>
            <a:r>
              <a:rPr lang="pl-PL" dirty="0" smtClean="0"/>
              <a:t> </a:t>
            </a:r>
            <a:r>
              <a:rPr lang="pl-PL" dirty="0" err="1" smtClean="0"/>
              <a:t>QUANGOs</a:t>
            </a:r>
            <a:r>
              <a:rPr lang="pl-PL" dirty="0" smtClean="0"/>
              <a:t> as a problem of </a:t>
            </a:r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err="1" smtClean="0"/>
              <a:t>environmental</a:t>
            </a:r>
            <a:r>
              <a:rPr lang="pl-PL" dirty="0" smtClean="0"/>
              <a:t> law</a:t>
            </a:r>
          </a:p>
          <a:p>
            <a:pPr marL="571500" indent="-457200">
              <a:buFont typeface="+mj-lt"/>
              <a:buAutoNum type="arabicPeriod"/>
            </a:pPr>
            <a:r>
              <a:rPr lang="pl-PL" dirty="0" err="1" smtClean="0"/>
              <a:t>Impact</a:t>
            </a:r>
            <a:r>
              <a:rPr lang="pl-PL" dirty="0" smtClean="0"/>
              <a:t> of </a:t>
            </a:r>
            <a:r>
              <a:rPr lang="pl-PL" dirty="0" err="1" smtClean="0"/>
              <a:t>ecological</a:t>
            </a:r>
            <a:r>
              <a:rPr lang="pl-PL" dirty="0" smtClean="0"/>
              <a:t> </a:t>
            </a:r>
            <a:r>
              <a:rPr lang="pl-PL" dirty="0" err="1" smtClean="0"/>
              <a:t>QUANGOs</a:t>
            </a: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r>
              <a:rPr lang="pl-PL" dirty="0" err="1" smtClean="0"/>
              <a:t>Mechanisms</a:t>
            </a:r>
            <a:r>
              <a:rPr lang="pl-PL" dirty="0" smtClean="0"/>
              <a:t>  to </a:t>
            </a:r>
            <a:r>
              <a:rPr lang="pl-PL" dirty="0" err="1" smtClean="0"/>
              <a:t>deter</a:t>
            </a:r>
            <a:r>
              <a:rPr lang="pl-PL" dirty="0" smtClean="0"/>
              <a:t> </a:t>
            </a:r>
            <a:r>
              <a:rPr lang="pl-PL" dirty="0" err="1" smtClean="0"/>
              <a:t>ecological</a:t>
            </a:r>
            <a:r>
              <a:rPr lang="pl-PL" dirty="0" smtClean="0"/>
              <a:t> </a:t>
            </a:r>
            <a:r>
              <a:rPr lang="pl-PL" dirty="0" err="1" smtClean="0"/>
              <a:t>QUANGOs</a:t>
            </a: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r>
              <a:rPr lang="pl-PL" dirty="0" err="1" smtClean="0"/>
              <a:t>Conclusions</a:t>
            </a: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27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Research</a:t>
            </a:r>
            <a:r>
              <a:rPr lang="pl-PL" b="1" dirty="0" smtClean="0"/>
              <a:t> problem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pl-PL" sz="3200" dirty="0" smtClean="0"/>
              <a:t>Do </a:t>
            </a:r>
            <a:r>
              <a:rPr lang="pl-PL" sz="3200" dirty="0" err="1" smtClean="0"/>
              <a:t>ecological</a:t>
            </a:r>
            <a:r>
              <a:rPr lang="pl-PL" sz="3200" dirty="0" smtClean="0"/>
              <a:t> Quasi Non-</a:t>
            </a:r>
            <a:r>
              <a:rPr lang="pl-PL" sz="3200" dirty="0" err="1" smtClean="0"/>
              <a:t>Governmental</a:t>
            </a:r>
            <a:r>
              <a:rPr lang="pl-PL" sz="3200" dirty="0" smtClean="0"/>
              <a:t> </a:t>
            </a:r>
            <a:r>
              <a:rPr lang="pl-PL" sz="3200" dirty="0" err="1" smtClean="0"/>
              <a:t>Organisations</a:t>
            </a:r>
            <a:r>
              <a:rPr lang="pl-PL" sz="3200" dirty="0" smtClean="0"/>
              <a:t> (</a:t>
            </a:r>
            <a:r>
              <a:rPr lang="pl-PL" sz="3200" dirty="0" err="1" smtClean="0"/>
              <a:t>Quangos</a:t>
            </a:r>
            <a:r>
              <a:rPr lang="pl-PL" sz="3200" dirty="0" smtClean="0"/>
              <a:t> in </a:t>
            </a:r>
            <a:r>
              <a:rPr lang="pl-PL" sz="3200" dirty="0" err="1" smtClean="0"/>
              <a:t>sociological</a:t>
            </a:r>
            <a:r>
              <a:rPr lang="pl-PL" sz="3200" dirty="0" smtClean="0"/>
              <a:t> </a:t>
            </a:r>
            <a:r>
              <a:rPr lang="pl-PL" sz="3200" dirty="0" err="1" smtClean="0"/>
              <a:t>meaning</a:t>
            </a:r>
            <a:r>
              <a:rPr lang="pl-PL" sz="3200" dirty="0" smtClean="0"/>
              <a:t>) </a:t>
            </a:r>
            <a:r>
              <a:rPr lang="pl-PL" sz="3200" dirty="0" err="1" smtClean="0"/>
              <a:t>have</a:t>
            </a:r>
            <a:r>
              <a:rPr lang="pl-PL" sz="3200" dirty="0" smtClean="0"/>
              <a:t> </a:t>
            </a:r>
            <a:r>
              <a:rPr lang="pl-PL" sz="3200" dirty="0" err="1" smtClean="0"/>
              <a:t>effect</a:t>
            </a:r>
            <a:r>
              <a:rPr lang="pl-PL" sz="3200" dirty="0" smtClean="0"/>
              <a:t> on </a:t>
            </a:r>
            <a:r>
              <a:rPr lang="pl-PL" sz="3200" dirty="0" err="1" smtClean="0"/>
              <a:t>environmental</a:t>
            </a:r>
            <a:r>
              <a:rPr lang="pl-PL" sz="3200" dirty="0" smtClean="0"/>
              <a:t> </a:t>
            </a:r>
            <a:r>
              <a:rPr lang="pl-PL" sz="3200" dirty="0" err="1" smtClean="0"/>
              <a:t>decisions</a:t>
            </a:r>
            <a:r>
              <a:rPr lang="pl-PL" sz="3200" dirty="0" smtClean="0"/>
              <a:t> </a:t>
            </a:r>
            <a:r>
              <a:rPr lang="pl-PL" sz="3200" dirty="0" err="1" smtClean="0"/>
              <a:t>making</a:t>
            </a:r>
            <a:r>
              <a:rPr lang="pl-PL" sz="3200" dirty="0" smtClean="0"/>
              <a:t> and </a:t>
            </a:r>
            <a:r>
              <a:rPr lang="pl-PL" sz="3200" dirty="0" err="1" smtClean="0"/>
              <a:t>execution</a:t>
            </a:r>
            <a:r>
              <a:rPr lang="pl-PL" sz="3200" dirty="0" smtClean="0"/>
              <a:t> of </a:t>
            </a:r>
            <a:r>
              <a:rPr lang="pl-PL" sz="3200" dirty="0" err="1" smtClean="0"/>
              <a:t>environmental</a:t>
            </a:r>
            <a:r>
              <a:rPr lang="pl-PL" sz="3200" dirty="0" smtClean="0"/>
              <a:t> law in Poland (</a:t>
            </a:r>
            <a:r>
              <a:rPr lang="pl-PL" sz="3200" dirty="0" err="1" smtClean="0"/>
              <a:t>especially</a:t>
            </a:r>
            <a:r>
              <a:rPr lang="pl-PL" sz="3200" dirty="0" smtClean="0"/>
              <a:t> </a:t>
            </a:r>
            <a:r>
              <a:rPr lang="pl-PL" sz="3200" dirty="0" err="1" smtClean="0"/>
              <a:t>environmental</a:t>
            </a:r>
            <a:r>
              <a:rPr lang="pl-PL" sz="3200" dirty="0" smtClean="0"/>
              <a:t> </a:t>
            </a:r>
            <a:r>
              <a:rPr lang="pl-PL" sz="3200" dirty="0" err="1" smtClean="0"/>
              <a:t>impact</a:t>
            </a:r>
            <a:r>
              <a:rPr lang="pl-PL" sz="3200" dirty="0" smtClean="0"/>
              <a:t> </a:t>
            </a:r>
            <a:r>
              <a:rPr lang="pl-PL" sz="3200" dirty="0" err="1" smtClean="0"/>
              <a:t>assessment</a:t>
            </a:r>
            <a:r>
              <a:rPr lang="pl-PL" sz="3200" dirty="0" smtClean="0"/>
              <a:t>)?</a:t>
            </a:r>
          </a:p>
          <a:p>
            <a:pPr marL="571500" indent="-457200">
              <a:buFont typeface="+mj-lt"/>
              <a:buAutoNum type="arabicPeriod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908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b="1" dirty="0" smtClean="0"/>
              <a:t>NGO as </a:t>
            </a:r>
            <a:r>
              <a:rPr lang="pl-PL" sz="4400" b="1" dirty="0" err="1" smtClean="0"/>
              <a:t>participant</a:t>
            </a:r>
            <a:r>
              <a:rPr lang="pl-PL" sz="4400" b="1" dirty="0" smtClean="0"/>
              <a:t> with the </a:t>
            </a:r>
            <a:r>
              <a:rPr lang="pl-PL" sz="4400" b="1" dirty="0" err="1" smtClean="0"/>
              <a:t>party’s</a:t>
            </a:r>
            <a:r>
              <a:rPr lang="pl-PL" sz="4400" b="1" dirty="0" smtClean="0"/>
              <a:t> </a:t>
            </a:r>
            <a:r>
              <a:rPr lang="pl-PL" sz="4400" b="1" dirty="0" err="1" smtClean="0"/>
              <a:t>rights</a:t>
            </a:r>
            <a:r>
              <a:rPr lang="pl-PL" sz="4400" b="1" dirty="0" smtClean="0"/>
              <a:t>(1</a:t>
            </a:r>
            <a:r>
              <a:rPr lang="pl-PL" sz="4400" b="1" dirty="0" smtClean="0"/>
              <a:t>)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-</a:t>
            </a:r>
            <a:r>
              <a:rPr lang="pl-PL" altLang="pl-PL" sz="2400" dirty="0" err="1" smtClean="0"/>
              <a:t>statutory</a:t>
            </a:r>
            <a:r>
              <a:rPr lang="pl-PL" altLang="pl-PL" sz="2400" dirty="0" smtClean="0"/>
              <a:t> </a:t>
            </a:r>
            <a:r>
              <a:rPr lang="pl-PL" altLang="pl-PL" sz="2400" dirty="0" err="1" smtClean="0"/>
              <a:t>goals</a:t>
            </a:r>
            <a:endParaRPr lang="pl-PL" altLang="pl-PL" sz="2400" dirty="0" smtClean="0"/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/>
              <a:t>-</a:t>
            </a:r>
            <a:r>
              <a:rPr lang="pl-PL" altLang="pl-PL" sz="2400" dirty="0" err="1" smtClean="0"/>
              <a:t>certain</a:t>
            </a:r>
            <a:r>
              <a:rPr lang="pl-PL" altLang="pl-PL" sz="2400" dirty="0" smtClean="0"/>
              <a:t> </a:t>
            </a:r>
            <a:r>
              <a:rPr lang="pl-PL" altLang="pl-PL" sz="2400" dirty="0" err="1"/>
              <a:t>proceedings</a:t>
            </a:r>
            <a:r>
              <a:rPr lang="pl-PL" altLang="pl-PL" sz="2400" dirty="0"/>
              <a:t> </a:t>
            </a:r>
            <a:r>
              <a:rPr lang="pl-PL" altLang="pl-PL" sz="2400" dirty="0" err="1" smtClean="0"/>
              <a:t>require</a:t>
            </a:r>
            <a:r>
              <a:rPr lang="pl-PL" altLang="pl-PL" sz="2400" dirty="0" smtClean="0"/>
              <a:t> </a:t>
            </a:r>
            <a:r>
              <a:rPr lang="pl-PL" altLang="pl-PL" sz="2400" dirty="0"/>
              <a:t>public </a:t>
            </a:r>
            <a:r>
              <a:rPr lang="pl-PL" altLang="pl-PL" sz="2400" dirty="0" err="1"/>
              <a:t>participation</a:t>
            </a:r>
            <a:r>
              <a:rPr lang="pl-PL" altLang="pl-PL" sz="2400" dirty="0"/>
              <a:t>, </a:t>
            </a:r>
            <a:endParaRPr lang="pl-PL" altLang="pl-PL" sz="2400" dirty="0" smtClean="0"/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-</a:t>
            </a:r>
            <a:r>
              <a:rPr lang="pl-PL" altLang="pl-PL" sz="2400" dirty="0" err="1" smtClean="0"/>
              <a:t>participate</a:t>
            </a:r>
            <a:r>
              <a:rPr lang="pl-PL" altLang="pl-PL" sz="2400" dirty="0" smtClean="0"/>
              <a:t> with the </a:t>
            </a:r>
            <a:r>
              <a:rPr lang="pl-PL" altLang="pl-PL" sz="2400" dirty="0" err="1" smtClean="0"/>
              <a:t>party’s</a:t>
            </a:r>
            <a:r>
              <a:rPr lang="pl-PL" altLang="pl-PL" sz="2400" dirty="0" smtClean="0"/>
              <a:t> </a:t>
            </a:r>
            <a:r>
              <a:rPr lang="pl-PL" altLang="pl-PL" sz="2400" dirty="0" err="1" smtClean="0"/>
              <a:t>rights</a:t>
            </a:r>
            <a:r>
              <a:rPr lang="pl-PL" altLang="pl-PL" sz="2400" dirty="0" smtClean="0"/>
              <a:t>, </a:t>
            </a:r>
            <a:r>
              <a:rPr lang="pl-PL" altLang="pl-PL" sz="2400" dirty="0" err="1"/>
              <a:t>if</a:t>
            </a:r>
            <a:r>
              <a:rPr lang="pl-PL" altLang="pl-PL" sz="2400" dirty="0"/>
              <a:t> </a:t>
            </a:r>
            <a:r>
              <a:rPr lang="pl-PL" altLang="pl-PL" sz="2400" dirty="0" err="1"/>
              <a:t>they</a:t>
            </a:r>
            <a:r>
              <a:rPr lang="pl-PL" altLang="pl-PL" sz="2400" dirty="0"/>
              <a:t> </a:t>
            </a:r>
            <a:r>
              <a:rPr lang="pl-PL" altLang="pl-PL" sz="2400" dirty="0" err="1"/>
              <a:t>carry</a:t>
            </a:r>
            <a:r>
              <a:rPr lang="pl-PL" altLang="pl-PL" sz="2400" dirty="0"/>
              <a:t> out the </a:t>
            </a:r>
            <a:r>
              <a:rPr lang="pl-PL" altLang="pl-PL" sz="2400" dirty="0" err="1"/>
              <a:t>statutory</a:t>
            </a:r>
            <a:r>
              <a:rPr lang="pl-PL" altLang="pl-PL" sz="2400" dirty="0"/>
              <a:t> </a:t>
            </a:r>
            <a:r>
              <a:rPr lang="pl-PL" altLang="pl-PL" sz="2400" dirty="0" err="1"/>
              <a:t>activities</a:t>
            </a:r>
            <a:r>
              <a:rPr lang="pl-PL" altLang="pl-PL" sz="2400" dirty="0"/>
              <a:t> in the field of </a:t>
            </a:r>
            <a:r>
              <a:rPr lang="pl-PL" altLang="pl-PL" sz="2400" dirty="0" err="1"/>
              <a:t>environmental</a:t>
            </a:r>
            <a:r>
              <a:rPr lang="pl-PL" altLang="pl-PL" sz="2400" dirty="0"/>
              <a:t> </a:t>
            </a:r>
            <a:r>
              <a:rPr lang="pl-PL" altLang="pl-PL" sz="2400" dirty="0" err="1"/>
              <a:t>protection</a:t>
            </a:r>
            <a:r>
              <a:rPr lang="pl-PL" altLang="pl-PL" sz="2400" dirty="0"/>
              <a:t> </a:t>
            </a:r>
            <a:r>
              <a:rPr lang="pl-PL" altLang="pl-PL" sz="2400" dirty="0" err="1"/>
              <a:t>or</a:t>
            </a:r>
            <a:r>
              <a:rPr lang="pl-PL" altLang="pl-PL" sz="2400" dirty="0"/>
              <a:t> </a:t>
            </a:r>
            <a:r>
              <a:rPr lang="pl-PL" altLang="pl-PL" sz="2400" dirty="0" err="1" smtClean="0"/>
              <a:t>conservation</a:t>
            </a:r>
            <a:endParaRPr lang="pl-PL" altLang="pl-PL" sz="2400" dirty="0" smtClean="0"/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-12 </a:t>
            </a:r>
            <a:r>
              <a:rPr lang="pl-PL" altLang="pl-PL" sz="2400" dirty="0" err="1"/>
              <a:t>months</a:t>
            </a:r>
            <a:r>
              <a:rPr lang="pl-PL" altLang="pl-PL" sz="2400" dirty="0"/>
              <a:t> </a:t>
            </a:r>
            <a:r>
              <a:rPr lang="pl-PL" altLang="pl-PL" sz="2400" dirty="0" err="1"/>
              <a:t>before</a:t>
            </a:r>
            <a:r>
              <a:rPr lang="pl-PL" altLang="pl-PL" sz="2400" dirty="0"/>
              <a:t> the </a:t>
            </a:r>
            <a:r>
              <a:rPr lang="pl-PL" altLang="pl-PL" sz="2400" dirty="0" err="1"/>
              <a:t>date</a:t>
            </a:r>
            <a:r>
              <a:rPr lang="pl-PL" altLang="pl-PL" sz="2400" dirty="0"/>
              <a:t> of </a:t>
            </a:r>
            <a:r>
              <a:rPr lang="pl-PL" altLang="pl-PL" sz="2400" dirty="0" err="1"/>
              <a:t>commencement</a:t>
            </a:r>
            <a:r>
              <a:rPr lang="pl-PL" altLang="pl-PL" sz="2400" dirty="0"/>
              <a:t> of </a:t>
            </a:r>
            <a:r>
              <a:rPr lang="pl-PL" altLang="pl-PL" sz="2400" dirty="0" err="1"/>
              <a:t>this</a:t>
            </a:r>
            <a:r>
              <a:rPr lang="pl-PL" altLang="pl-PL" sz="2400" dirty="0"/>
              <a:t> </a:t>
            </a:r>
            <a:r>
              <a:rPr lang="pl-PL" altLang="pl-PL" sz="2400" dirty="0" err="1"/>
              <a:t>proceedings</a:t>
            </a:r>
            <a:r>
              <a:rPr lang="pl-PL" altLang="pl-PL" sz="2400" dirty="0"/>
              <a:t>. </a:t>
            </a:r>
            <a:endParaRPr lang="pl-PL" altLang="pl-PL" sz="2400" dirty="0" smtClean="0"/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-the </a:t>
            </a:r>
            <a:r>
              <a:rPr lang="pl-PL" altLang="pl-PL" sz="2400" dirty="0" err="1"/>
              <a:t>provision</a:t>
            </a:r>
            <a:r>
              <a:rPr lang="pl-PL" altLang="pl-PL" sz="2400" dirty="0"/>
              <a:t> of art. 31 § 4 of the </a:t>
            </a:r>
            <a:r>
              <a:rPr lang="pl-PL" altLang="pl-PL" sz="2400" dirty="0" err="1"/>
              <a:t>Code</a:t>
            </a:r>
            <a:r>
              <a:rPr lang="pl-PL" altLang="pl-PL" sz="2400" dirty="0"/>
              <a:t> of </a:t>
            </a:r>
            <a:r>
              <a:rPr lang="pl-PL" altLang="pl-PL" sz="2400" dirty="0" err="1"/>
              <a:t>Administrative</a:t>
            </a:r>
            <a:r>
              <a:rPr lang="pl-PL" altLang="pl-PL" sz="2400" dirty="0"/>
              <a:t> </a:t>
            </a:r>
            <a:r>
              <a:rPr lang="pl-PL" altLang="pl-PL" sz="2400" dirty="0" err="1"/>
              <a:t>Procedure</a:t>
            </a:r>
            <a:r>
              <a:rPr lang="pl-PL" altLang="pl-PL" sz="2400" dirty="0"/>
              <a:t> </a:t>
            </a:r>
            <a:r>
              <a:rPr lang="pl-PL" altLang="pl-PL" sz="2400" dirty="0" err="1"/>
              <a:t>shall</a:t>
            </a:r>
            <a:r>
              <a:rPr lang="pl-PL" altLang="pl-PL" sz="2400" dirty="0"/>
              <a:t> not </a:t>
            </a:r>
            <a:r>
              <a:rPr lang="pl-PL" altLang="pl-PL" sz="2400" dirty="0" err="1" smtClean="0"/>
              <a:t>apply</a:t>
            </a:r>
            <a:r>
              <a:rPr lang="pl-PL" altLang="pl-PL" sz="2400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40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 </a:t>
            </a:r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-</a:t>
            </a:r>
            <a:r>
              <a:rPr lang="pl-PL" altLang="pl-PL" sz="2400" dirty="0" err="1" smtClean="0"/>
              <a:t>right</a:t>
            </a:r>
            <a:r>
              <a:rPr lang="pl-PL" altLang="pl-PL" sz="2400" dirty="0" smtClean="0"/>
              <a:t> </a:t>
            </a:r>
            <a:r>
              <a:rPr lang="pl-PL" altLang="pl-PL" sz="2400" dirty="0" smtClean="0"/>
              <a:t>to </a:t>
            </a:r>
            <a:r>
              <a:rPr lang="pl-PL" altLang="pl-PL" sz="2400" dirty="0" err="1"/>
              <a:t>appeal</a:t>
            </a:r>
            <a:r>
              <a:rPr lang="pl-PL" altLang="pl-PL" sz="2400" dirty="0"/>
              <a:t> </a:t>
            </a:r>
            <a:r>
              <a:rPr lang="pl-PL" altLang="pl-PL" sz="2400" dirty="0" err="1"/>
              <a:t>against</a:t>
            </a:r>
            <a:r>
              <a:rPr lang="pl-PL" altLang="pl-PL" sz="2400" dirty="0"/>
              <a:t> the </a:t>
            </a:r>
            <a:r>
              <a:rPr lang="pl-PL" altLang="pl-PL" sz="2400" dirty="0" err="1"/>
              <a:t>decision</a:t>
            </a:r>
            <a:r>
              <a:rPr lang="pl-PL" altLang="pl-PL" sz="2400" dirty="0"/>
              <a:t> in the </a:t>
            </a:r>
            <a:r>
              <a:rPr lang="pl-PL" altLang="pl-PL" sz="2400" dirty="0" err="1"/>
              <a:t>proceedings</a:t>
            </a:r>
            <a:r>
              <a:rPr lang="pl-PL" altLang="pl-PL" sz="2400" dirty="0"/>
              <a:t> </a:t>
            </a:r>
            <a:r>
              <a:rPr lang="pl-PL" altLang="pl-PL" sz="2400" dirty="0" err="1"/>
              <a:t>requiring</a:t>
            </a:r>
            <a:r>
              <a:rPr lang="pl-PL" altLang="pl-PL" sz="2400" dirty="0"/>
              <a:t> public </a:t>
            </a:r>
            <a:r>
              <a:rPr lang="pl-PL" altLang="pl-PL" sz="2400" dirty="0" err="1"/>
              <a:t>participation</a:t>
            </a:r>
            <a:r>
              <a:rPr lang="pl-PL" altLang="pl-PL" sz="2400" dirty="0"/>
              <a:t>, </a:t>
            </a:r>
            <a:endParaRPr lang="pl-PL" altLang="pl-PL" sz="2400" dirty="0" smtClean="0"/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-</a:t>
            </a:r>
            <a:r>
              <a:rPr lang="pl-PL" altLang="pl-PL" sz="2400" dirty="0" err="1" smtClean="0"/>
              <a:t>even</a:t>
            </a:r>
            <a:r>
              <a:rPr lang="pl-PL" altLang="pl-PL" sz="2400" dirty="0" smtClean="0"/>
              <a:t> </a:t>
            </a:r>
            <a:r>
              <a:rPr lang="pl-PL" altLang="pl-PL" sz="2400" dirty="0" err="1" smtClean="0"/>
              <a:t>if</a:t>
            </a:r>
            <a:r>
              <a:rPr lang="pl-PL" altLang="pl-PL" sz="2400" dirty="0" smtClean="0"/>
              <a:t> </a:t>
            </a:r>
            <a:r>
              <a:rPr lang="pl-PL" altLang="pl-PL" sz="2400" dirty="0" err="1"/>
              <a:t>it</a:t>
            </a:r>
            <a:r>
              <a:rPr lang="pl-PL" altLang="pl-PL" sz="2400" dirty="0"/>
              <a:t> </a:t>
            </a:r>
            <a:r>
              <a:rPr lang="pl-PL" altLang="pl-PL" sz="2400" dirty="0" err="1"/>
              <a:t>did</a:t>
            </a:r>
            <a:r>
              <a:rPr lang="pl-PL" altLang="pl-PL" sz="2400" dirty="0"/>
              <a:t> not </a:t>
            </a:r>
            <a:r>
              <a:rPr lang="pl-PL" altLang="pl-PL" sz="2400" dirty="0" err="1"/>
              <a:t>participate</a:t>
            </a:r>
            <a:r>
              <a:rPr lang="pl-PL" altLang="pl-PL" sz="2400" dirty="0"/>
              <a:t> in a </a:t>
            </a:r>
            <a:r>
              <a:rPr lang="pl-PL" altLang="pl-PL" sz="2400" dirty="0" err="1"/>
              <a:t>specific</a:t>
            </a:r>
            <a:r>
              <a:rPr lang="pl-PL" altLang="pl-PL" sz="2400" dirty="0"/>
              <a:t> </a:t>
            </a:r>
            <a:r>
              <a:rPr lang="pl-PL" altLang="pl-PL" sz="2400" dirty="0" err="1"/>
              <a:t>procedure</a:t>
            </a:r>
            <a:r>
              <a:rPr lang="pl-PL" altLang="pl-PL" sz="2400" dirty="0"/>
              <a:t> </a:t>
            </a:r>
            <a:r>
              <a:rPr lang="pl-PL" altLang="pl-PL" sz="2400" dirty="0" err="1"/>
              <a:t>requiring</a:t>
            </a:r>
            <a:r>
              <a:rPr lang="pl-PL" altLang="pl-PL" sz="2400" dirty="0"/>
              <a:t> public </a:t>
            </a:r>
            <a:r>
              <a:rPr lang="pl-PL" altLang="pl-PL" sz="2400" dirty="0" err="1" smtClean="0"/>
              <a:t>participation</a:t>
            </a:r>
            <a:r>
              <a:rPr lang="pl-PL" altLang="pl-PL" sz="2400" dirty="0" smtClean="0"/>
              <a:t> - </a:t>
            </a:r>
            <a:r>
              <a:rPr lang="pl-PL" altLang="pl-PL" sz="2400" dirty="0" err="1"/>
              <a:t>an</a:t>
            </a:r>
            <a:r>
              <a:rPr lang="pl-PL" altLang="pl-PL" sz="2400" dirty="0"/>
              <a:t> </a:t>
            </a:r>
            <a:r>
              <a:rPr lang="pl-PL" altLang="pl-PL" sz="2400" dirty="0" err="1"/>
              <a:t>appeal</a:t>
            </a:r>
            <a:r>
              <a:rPr lang="pl-PL" altLang="pl-PL" sz="2400" dirty="0"/>
              <a:t> </a:t>
            </a:r>
            <a:r>
              <a:rPr lang="pl-PL" altLang="pl-PL" sz="2400" dirty="0" err="1"/>
              <a:t>is</a:t>
            </a:r>
            <a:r>
              <a:rPr lang="pl-PL" altLang="pl-PL" sz="2400" dirty="0"/>
              <a:t> </a:t>
            </a:r>
            <a:r>
              <a:rPr lang="pl-PL" altLang="pl-PL" sz="2400" dirty="0" err="1"/>
              <a:t>tantamount</a:t>
            </a:r>
            <a:r>
              <a:rPr lang="pl-PL" altLang="pl-PL" sz="2400" dirty="0"/>
              <a:t> to the </a:t>
            </a:r>
            <a:r>
              <a:rPr lang="pl-PL" altLang="pl-PL" sz="2400" dirty="0" err="1"/>
              <a:t>declaration</a:t>
            </a:r>
            <a:r>
              <a:rPr lang="pl-PL" altLang="pl-PL" sz="2400" dirty="0"/>
              <a:t> </a:t>
            </a:r>
            <a:r>
              <a:rPr lang="pl-PL" altLang="pl-PL" sz="2400" dirty="0" err="1"/>
              <a:t>desire</a:t>
            </a:r>
            <a:r>
              <a:rPr lang="pl-PL" altLang="pl-PL" sz="2400" dirty="0"/>
              <a:t> to </a:t>
            </a:r>
            <a:r>
              <a:rPr lang="pl-PL" altLang="pl-PL" sz="2400" dirty="0" err="1" smtClean="0"/>
              <a:t>participate</a:t>
            </a:r>
            <a:endParaRPr lang="pl-PL" altLang="pl-PL" sz="2400" dirty="0" smtClean="0"/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sz="2400" dirty="0" smtClean="0"/>
              <a:t>-o</a:t>
            </a:r>
            <a:r>
              <a:rPr lang="pl-PL" altLang="pl-PL" sz="2400" dirty="0" smtClean="0"/>
              <a:t>n </a:t>
            </a:r>
            <a:r>
              <a:rPr lang="pl-PL" altLang="pl-PL" sz="2400" dirty="0" err="1"/>
              <a:t>appeal</a:t>
            </a:r>
            <a:r>
              <a:rPr lang="pl-PL" altLang="pl-PL" sz="2400" dirty="0"/>
              <a:t>, the </a:t>
            </a:r>
            <a:r>
              <a:rPr lang="pl-PL" altLang="pl-PL" sz="2400" dirty="0" err="1"/>
              <a:t>organization</a:t>
            </a:r>
            <a:r>
              <a:rPr lang="pl-PL" altLang="pl-PL" sz="2400" dirty="0"/>
              <a:t> </a:t>
            </a:r>
            <a:r>
              <a:rPr lang="pl-PL" altLang="pl-PL" sz="2400" dirty="0" err="1"/>
              <a:t>is</a:t>
            </a:r>
            <a:r>
              <a:rPr lang="pl-PL" altLang="pl-PL" sz="2400" dirty="0"/>
              <a:t> </a:t>
            </a:r>
            <a:r>
              <a:rPr lang="pl-PL" altLang="pl-PL" sz="2400" dirty="0" err="1"/>
              <a:t>involved</a:t>
            </a:r>
            <a:r>
              <a:rPr lang="pl-PL" altLang="pl-PL" sz="2400" dirty="0"/>
              <a:t> as a </a:t>
            </a:r>
            <a:r>
              <a:rPr lang="pl-PL" altLang="pl-PL" sz="2400" dirty="0" smtClean="0"/>
              <a:t>party</a:t>
            </a:r>
            <a:endParaRPr lang="pl-PL" altLang="pl-PL" sz="24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5</a:t>
            </a:fld>
            <a:endParaRPr lang="pl-PL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400" b="1" dirty="0" smtClean="0"/>
              <a:t>NGO as </a:t>
            </a:r>
            <a:r>
              <a:rPr lang="pl-PL" sz="4400" b="1" dirty="0" err="1" smtClean="0"/>
              <a:t>participant</a:t>
            </a:r>
            <a:r>
              <a:rPr lang="pl-PL" sz="4400" b="1" dirty="0" smtClean="0"/>
              <a:t> with the </a:t>
            </a:r>
            <a:r>
              <a:rPr lang="pl-PL" sz="4400" b="1" dirty="0" err="1" smtClean="0"/>
              <a:t>party’s</a:t>
            </a:r>
            <a:r>
              <a:rPr lang="pl-PL" sz="4400" b="1" dirty="0" smtClean="0"/>
              <a:t> </a:t>
            </a:r>
            <a:r>
              <a:rPr lang="pl-PL" sz="4400" b="1" dirty="0" err="1" smtClean="0"/>
              <a:t>rights</a:t>
            </a:r>
            <a:r>
              <a:rPr lang="pl-PL" sz="4400" b="1" dirty="0" smtClean="0"/>
              <a:t>(2)</a:t>
            </a: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1432750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endParaRPr lang="pl-PL" altLang="pl-PL" dirty="0" smtClean="0"/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pl-PL" altLang="pl-PL" dirty="0" smtClean="0"/>
              <a:t>The </a:t>
            </a:r>
            <a:r>
              <a:rPr lang="pl-PL" altLang="pl-PL" dirty="0" err="1"/>
              <a:t>decision</a:t>
            </a:r>
            <a:r>
              <a:rPr lang="pl-PL" altLang="pl-PL" dirty="0"/>
              <a:t> to </a:t>
            </a:r>
            <a:r>
              <a:rPr lang="pl-PL" altLang="pl-PL" dirty="0" err="1"/>
              <a:t>refuse</a:t>
            </a:r>
            <a:r>
              <a:rPr lang="pl-PL" altLang="pl-PL" dirty="0"/>
              <a:t> </a:t>
            </a:r>
            <a:r>
              <a:rPr lang="pl-PL" altLang="pl-PL" dirty="0" err="1"/>
              <a:t>admission</a:t>
            </a:r>
            <a:r>
              <a:rPr lang="pl-PL" altLang="pl-PL" dirty="0"/>
              <a:t> to </a:t>
            </a:r>
            <a:r>
              <a:rPr lang="pl-PL" altLang="pl-PL" dirty="0" err="1"/>
              <a:t>participate</a:t>
            </a:r>
            <a:r>
              <a:rPr lang="pl-PL" altLang="pl-PL" dirty="0"/>
              <a:t> in for the </a:t>
            </a:r>
            <a:r>
              <a:rPr lang="pl-PL" altLang="pl-PL" dirty="0" err="1"/>
              <a:t>environmental</a:t>
            </a:r>
            <a:r>
              <a:rPr lang="pl-PL" altLang="pl-PL" dirty="0"/>
              <a:t> </a:t>
            </a:r>
            <a:r>
              <a:rPr lang="pl-PL" altLang="pl-PL" dirty="0" err="1"/>
              <a:t>organization</a:t>
            </a:r>
            <a:r>
              <a:rPr lang="pl-PL" altLang="pl-PL" dirty="0"/>
              <a:t> </a:t>
            </a:r>
            <a:r>
              <a:rPr lang="pl-PL" altLang="pl-PL" dirty="0" err="1"/>
              <a:t>can</a:t>
            </a:r>
            <a:r>
              <a:rPr lang="pl-PL" altLang="pl-PL" dirty="0"/>
              <a:t> be </a:t>
            </a:r>
            <a:r>
              <a:rPr lang="pl-PL" altLang="pl-PL" dirty="0" err="1"/>
              <a:t>overrun</a:t>
            </a:r>
            <a:r>
              <a:rPr lang="pl-PL" altLang="pl-PL" dirty="0"/>
              <a:t> by the </a:t>
            </a:r>
            <a:r>
              <a:rPr lang="pl-PL" altLang="pl-PL" dirty="0" err="1"/>
              <a:t>right</a:t>
            </a:r>
            <a:r>
              <a:rPr lang="pl-PL" altLang="pl-PL" dirty="0"/>
              <a:t> to </a:t>
            </a:r>
            <a:r>
              <a:rPr lang="pl-PL" altLang="pl-PL" dirty="0" err="1"/>
              <a:t>appeal</a:t>
            </a:r>
            <a:r>
              <a:rPr lang="pl-PL" altLang="pl-PL" dirty="0"/>
              <a:t>.</a:t>
            </a:r>
          </a:p>
          <a:p>
            <a:pPr marL="0" indent="0" algn="just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endParaRPr lang="pl-PL" altLang="pl-PL" dirty="0">
              <a:solidFill>
                <a:srgbClr val="CCCCCC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6</a:t>
            </a:fld>
            <a:endParaRPr lang="pl-PL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b="1" dirty="0" smtClean="0"/>
              <a:t>NGO as </a:t>
            </a:r>
            <a:r>
              <a:rPr lang="pl-PL" sz="4400" b="1" dirty="0" err="1" smtClean="0"/>
              <a:t>participant</a:t>
            </a:r>
            <a:r>
              <a:rPr lang="pl-PL" sz="4400" b="1" dirty="0" smtClean="0"/>
              <a:t> with the </a:t>
            </a:r>
            <a:r>
              <a:rPr lang="pl-PL" sz="4400" b="1" dirty="0" err="1" smtClean="0"/>
              <a:t>party’s</a:t>
            </a:r>
            <a:r>
              <a:rPr lang="pl-PL" sz="4400" b="1" dirty="0" smtClean="0"/>
              <a:t> </a:t>
            </a:r>
            <a:r>
              <a:rPr lang="pl-PL" sz="4400" b="1" dirty="0" err="1" smtClean="0"/>
              <a:t>rights</a:t>
            </a:r>
            <a:r>
              <a:rPr lang="pl-PL" sz="4400" b="1" dirty="0" smtClean="0"/>
              <a:t>(3)</a:t>
            </a: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12555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Definitions</a:t>
            </a:r>
            <a:r>
              <a:rPr lang="pl-PL" b="1" dirty="0" smtClean="0"/>
              <a:t> of </a:t>
            </a:r>
            <a:r>
              <a:rPr lang="pl-PL" b="1" dirty="0" smtClean="0"/>
              <a:t>QUANGO (1)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1269" y="126876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 smtClean="0"/>
          </a:p>
          <a:p>
            <a:pPr marL="114300" indent="0" algn="just">
              <a:buNone/>
            </a:pPr>
            <a:r>
              <a:rPr lang="pl-PL" sz="2800" dirty="0" smtClean="0"/>
              <a:t>-</a:t>
            </a:r>
            <a:r>
              <a:rPr lang="pl-PL" sz="2800" dirty="0" err="1" smtClean="0"/>
              <a:t>first</a:t>
            </a:r>
            <a:r>
              <a:rPr lang="pl-PL" sz="2800" dirty="0" smtClean="0"/>
              <a:t> </a:t>
            </a:r>
            <a:r>
              <a:rPr lang="pl-PL" sz="2800" dirty="0" err="1" smtClean="0"/>
              <a:t>used</a:t>
            </a:r>
            <a:r>
              <a:rPr lang="pl-PL" sz="2800" dirty="0" smtClean="0"/>
              <a:t> by Anthony </a:t>
            </a:r>
            <a:r>
              <a:rPr lang="pl-PL" sz="2800" dirty="0" err="1" smtClean="0"/>
              <a:t>Barker</a:t>
            </a:r>
            <a:r>
              <a:rPr lang="pl-PL" sz="2800" dirty="0" smtClean="0"/>
              <a:t> in 1982.</a:t>
            </a:r>
            <a:endParaRPr lang="pl-PL" sz="2800" dirty="0"/>
          </a:p>
          <a:p>
            <a:pPr marL="114300" indent="0" algn="just">
              <a:buNone/>
            </a:pPr>
            <a:endParaRPr lang="pl-PL" sz="2400" dirty="0" smtClean="0"/>
          </a:p>
          <a:p>
            <a:pPr marL="114300" indent="0" algn="just">
              <a:buNone/>
            </a:pPr>
            <a:r>
              <a:rPr lang="pl-PL" sz="2800" dirty="0" smtClean="0"/>
              <a:t>A</a:t>
            </a:r>
            <a:r>
              <a:rPr lang="en-US" sz="2800" dirty="0" err="1" smtClean="0"/>
              <a:t>ny</a:t>
            </a:r>
            <a:r>
              <a:rPr lang="pl-PL" sz="2800" dirty="0"/>
              <a:t> </a:t>
            </a:r>
            <a:r>
              <a:rPr lang="en-US" sz="2800" dirty="0" smtClean="0"/>
              <a:t>type </a:t>
            </a:r>
            <a:r>
              <a:rPr lang="en-US" sz="2800" dirty="0"/>
              <a:t>of body or organization which is not an incorporated </a:t>
            </a:r>
            <a:r>
              <a:rPr lang="en-US" sz="2800" dirty="0" smtClean="0"/>
              <a:t>part</a:t>
            </a:r>
            <a:r>
              <a:rPr lang="pl-PL" sz="2800" dirty="0" smtClean="0"/>
              <a:t> </a:t>
            </a:r>
            <a:r>
              <a:rPr lang="en-US" sz="2800" dirty="0" smtClean="0"/>
              <a:t>of </a:t>
            </a:r>
            <a:r>
              <a:rPr lang="en-US" sz="2800" dirty="0"/>
              <a:t>a central or local government's own structure but which acts as an extension of that government's authority. </a:t>
            </a:r>
            <a:endParaRPr lang="pl-PL" sz="2800" dirty="0" smtClean="0"/>
          </a:p>
          <a:p>
            <a:pPr marL="114300" indent="0" algn="just">
              <a:buNone/>
            </a:pPr>
            <a:endParaRPr lang="pl-PL" sz="2400" dirty="0" smtClean="0"/>
          </a:p>
          <a:p>
            <a:pPr>
              <a:buFontTx/>
              <a:buChar char="-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592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/>
              <a:t>Definitions</a:t>
            </a:r>
            <a:r>
              <a:rPr lang="pl-PL" b="1" dirty="0" smtClean="0"/>
              <a:t> of </a:t>
            </a:r>
            <a:r>
              <a:rPr lang="pl-PL" b="1" dirty="0" smtClean="0"/>
              <a:t>QUANGO (2) </a:t>
            </a:r>
            <a:r>
              <a:rPr lang="pl-PL" b="1" dirty="0" err="1" smtClean="0"/>
              <a:t>sociological</a:t>
            </a:r>
            <a:r>
              <a:rPr lang="pl-PL" b="1" dirty="0" smtClean="0"/>
              <a:t> </a:t>
            </a:r>
            <a:r>
              <a:rPr lang="pl-PL" b="1" dirty="0" err="1" smtClean="0"/>
              <a:t>approach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1269" y="126876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 smtClean="0"/>
          </a:p>
          <a:p>
            <a:pPr marL="114300" indent="0" algn="just">
              <a:buNone/>
            </a:pPr>
            <a:r>
              <a:rPr lang="pl-PL" sz="2800" dirty="0" smtClean="0"/>
              <a:t>O</a:t>
            </a:r>
            <a:r>
              <a:rPr lang="en-US" sz="2800" dirty="0" err="1" smtClean="0"/>
              <a:t>rganizations</a:t>
            </a:r>
            <a:r>
              <a:rPr lang="en-US" sz="2800" dirty="0"/>
              <a:t> </a:t>
            </a:r>
            <a:r>
              <a:rPr lang="pl-PL" sz="2800" dirty="0" smtClean="0"/>
              <a:t>not </a:t>
            </a:r>
            <a:r>
              <a:rPr lang="pl-PL" sz="2800" dirty="0" err="1" smtClean="0"/>
              <a:t>acting</a:t>
            </a:r>
            <a:r>
              <a:rPr lang="pl-PL" sz="2800" dirty="0" smtClean="0"/>
              <a:t> in public </a:t>
            </a:r>
            <a:r>
              <a:rPr lang="pl-PL" sz="2800" dirty="0" err="1" smtClean="0"/>
              <a:t>interest</a:t>
            </a:r>
            <a:r>
              <a:rPr lang="pl-PL" sz="2800" dirty="0" smtClean="0"/>
              <a:t>, </a:t>
            </a:r>
            <a:r>
              <a:rPr lang="en-US" sz="2800" dirty="0"/>
              <a:t>secretly </a:t>
            </a:r>
            <a:r>
              <a:rPr lang="en-US" sz="2800" dirty="0" smtClean="0"/>
              <a:t>lobby</a:t>
            </a:r>
            <a:r>
              <a:rPr lang="pl-PL" sz="2800" dirty="0" err="1" smtClean="0"/>
              <a:t>ing</a:t>
            </a:r>
            <a:r>
              <a:rPr lang="pl-PL" sz="2800" dirty="0" smtClean="0"/>
              <a:t> </a:t>
            </a:r>
            <a:r>
              <a:rPr lang="en-US" sz="2800" dirty="0" smtClean="0"/>
              <a:t>or search</a:t>
            </a:r>
            <a:r>
              <a:rPr lang="pl-PL" sz="2800" dirty="0" err="1" smtClean="0"/>
              <a:t>ing</a:t>
            </a:r>
            <a:r>
              <a:rPr lang="en-US" sz="2800" dirty="0" smtClean="0"/>
              <a:t> </a:t>
            </a:r>
            <a:r>
              <a:rPr lang="en-US" sz="2800" dirty="0"/>
              <a:t>for their private </a:t>
            </a:r>
            <a:r>
              <a:rPr lang="en-US" sz="2800" dirty="0" smtClean="0"/>
              <a:t>interest</a:t>
            </a:r>
            <a:r>
              <a:rPr lang="pl-PL" sz="2800" dirty="0" smtClean="0"/>
              <a:t>s, </a:t>
            </a:r>
            <a:r>
              <a:rPr lang="pl-PL" sz="2800" dirty="0" err="1" smtClean="0"/>
              <a:t>whose</a:t>
            </a:r>
            <a:r>
              <a:rPr lang="pl-PL" sz="2800" dirty="0" smtClean="0"/>
              <a:t> </a:t>
            </a:r>
            <a:r>
              <a:rPr lang="pl-PL" sz="2800" dirty="0" err="1" smtClean="0"/>
              <a:t>actions</a:t>
            </a:r>
            <a:r>
              <a:rPr lang="pl-PL" sz="2800" dirty="0" smtClean="0"/>
              <a:t> </a:t>
            </a:r>
            <a:r>
              <a:rPr lang="en-US" sz="2800" dirty="0" smtClean="0"/>
              <a:t>can </a:t>
            </a:r>
            <a:r>
              <a:rPr lang="en-US" sz="2800" dirty="0"/>
              <a:t>delay investments by protesting within a </a:t>
            </a:r>
            <a:r>
              <a:rPr lang="en-US" sz="2800" dirty="0" smtClean="0"/>
              <a:t>procedure</a:t>
            </a:r>
            <a:r>
              <a:rPr lang="en-US" sz="2800" dirty="0"/>
              <a:t>, searching for compensation from </a:t>
            </a:r>
            <a:r>
              <a:rPr lang="en-US" sz="2800" dirty="0" smtClean="0"/>
              <a:t>investors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038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457200" algn="ctr"/>
            <a:r>
              <a:rPr lang="pl-PL" sz="3600" b="1" dirty="0" err="1"/>
              <a:t>Ecological</a:t>
            </a:r>
            <a:r>
              <a:rPr lang="pl-PL" sz="3600" b="1" dirty="0"/>
              <a:t> QUANGOS as a problem of </a:t>
            </a:r>
            <a:r>
              <a:rPr lang="pl-PL" sz="3600" b="1" dirty="0" err="1"/>
              <a:t>Polish</a:t>
            </a:r>
            <a:r>
              <a:rPr lang="pl-PL" sz="3600" b="1" dirty="0"/>
              <a:t> </a:t>
            </a:r>
            <a:r>
              <a:rPr lang="pl-PL" sz="3600" b="1" dirty="0" err="1"/>
              <a:t>environmental</a:t>
            </a:r>
            <a:r>
              <a:rPr lang="pl-PL" sz="3600" b="1" dirty="0"/>
              <a:t>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1269" y="126876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Legal</a:t>
            </a:r>
            <a:r>
              <a:rPr lang="pl-PL" sz="2400" dirty="0" smtClean="0"/>
              <a:t> </a:t>
            </a:r>
            <a:r>
              <a:rPr lang="pl-PL" sz="2400" dirty="0" err="1" smtClean="0"/>
              <a:t>background</a:t>
            </a:r>
            <a:r>
              <a:rPr lang="pl-PL" sz="2400" dirty="0"/>
              <a:t> </a:t>
            </a:r>
            <a:r>
              <a:rPr lang="pl-PL" sz="2400" dirty="0" smtClean="0"/>
              <a:t>and the </a:t>
            </a:r>
            <a:r>
              <a:rPr lang="pl-PL" sz="2400" dirty="0" err="1" smtClean="0"/>
              <a:t>problems</a:t>
            </a:r>
            <a:r>
              <a:rPr lang="pl-PL" sz="2400" dirty="0" smtClean="0"/>
              <a:t> of the </a:t>
            </a:r>
            <a:r>
              <a:rPr lang="pl-PL" sz="2400" dirty="0" err="1" smtClean="0"/>
              <a:t>execution</a:t>
            </a:r>
            <a:r>
              <a:rPr lang="pl-PL" sz="2400" dirty="0" smtClean="0"/>
              <a:t> of </a:t>
            </a:r>
            <a:r>
              <a:rPr lang="pl-PL" sz="2400" dirty="0" err="1" smtClean="0"/>
              <a:t>environmental</a:t>
            </a:r>
            <a:r>
              <a:rPr lang="pl-PL" sz="2400" dirty="0" smtClean="0"/>
              <a:t> law.</a:t>
            </a:r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Social</a:t>
            </a:r>
            <a:r>
              <a:rPr lang="pl-PL" sz="2400" dirty="0" smtClean="0"/>
              <a:t> </a:t>
            </a:r>
            <a:r>
              <a:rPr lang="pl-PL" sz="2400" dirty="0" err="1" smtClean="0"/>
              <a:t>perception</a:t>
            </a:r>
            <a:r>
              <a:rPr lang="pl-PL" sz="2400" dirty="0" smtClean="0"/>
              <a:t> of </a:t>
            </a:r>
            <a:r>
              <a:rPr lang="pl-PL" sz="2400" dirty="0" err="1" smtClean="0"/>
              <a:t>ecological</a:t>
            </a:r>
            <a:r>
              <a:rPr lang="pl-PL" sz="2400" dirty="0" smtClean="0"/>
              <a:t> </a:t>
            </a:r>
            <a:r>
              <a:rPr lang="pl-PL" sz="2400" dirty="0" err="1" smtClean="0"/>
              <a:t>Quangos</a:t>
            </a:r>
            <a:r>
              <a:rPr lang="pl-PL" sz="2400" dirty="0" smtClean="0"/>
              <a:t> in Poland – image </a:t>
            </a:r>
            <a:r>
              <a:rPr lang="pl-PL" sz="2400" dirty="0" err="1" smtClean="0"/>
              <a:t>analysis</a:t>
            </a:r>
            <a:r>
              <a:rPr lang="pl-PL" sz="2400" dirty="0" smtClean="0"/>
              <a:t> on the </a:t>
            </a:r>
            <a:r>
              <a:rPr lang="pl-PL" sz="2400" dirty="0" err="1" smtClean="0"/>
              <a:t>basis</a:t>
            </a:r>
            <a:r>
              <a:rPr lang="pl-PL" sz="2400" dirty="0" smtClean="0"/>
              <a:t> of </a:t>
            </a:r>
            <a:r>
              <a:rPr lang="pl-PL" sz="2400" dirty="0" err="1" smtClean="0"/>
              <a:t>case</a:t>
            </a:r>
            <a:r>
              <a:rPr lang="pl-PL" sz="2400" dirty="0" smtClean="0"/>
              <a:t> </a:t>
            </a:r>
            <a:r>
              <a:rPr lang="pl-PL" sz="2400" dirty="0" err="1" smtClean="0"/>
              <a:t>studies</a:t>
            </a:r>
            <a:r>
              <a:rPr lang="pl-PL" sz="2400" dirty="0" smtClean="0"/>
              <a:t> from </a:t>
            </a:r>
            <a:r>
              <a:rPr lang="pl-PL" sz="2400" dirty="0" err="1" smtClean="0"/>
              <a:t>Polish</a:t>
            </a:r>
            <a:r>
              <a:rPr lang="pl-PL" sz="2400" dirty="0" smtClean="0"/>
              <a:t> </a:t>
            </a:r>
            <a:r>
              <a:rPr lang="pl-PL" sz="2400" dirty="0" err="1" smtClean="0"/>
              <a:t>daily</a:t>
            </a:r>
            <a:r>
              <a:rPr lang="pl-PL" sz="2400" dirty="0" smtClean="0"/>
              <a:t> </a:t>
            </a:r>
            <a:r>
              <a:rPr lang="pl-PL" sz="2400" dirty="0" err="1" smtClean="0"/>
              <a:t>press</a:t>
            </a:r>
            <a:r>
              <a:rPr lang="pl-PL" sz="2400" dirty="0" smtClean="0"/>
              <a:t>.</a:t>
            </a:r>
          </a:p>
          <a:p>
            <a:pPr marL="571500" indent="-457200" algn="just">
              <a:buAutoNum type="arabicPeriod"/>
            </a:pPr>
            <a:r>
              <a:rPr lang="pl-PL" sz="2400" dirty="0" err="1" smtClean="0"/>
              <a:t>Negative</a:t>
            </a:r>
            <a:r>
              <a:rPr lang="pl-PL" sz="2400" dirty="0" smtClean="0"/>
              <a:t> </a:t>
            </a:r>
            <a:r>
              <a:rPr lang="pl-PL" sz="2400" dirty="0" err="1" smtClean="0"/>
              <a:t>stereotyping</a:t>
            </a:r>
            <a:r>
              <a:rPr lang="pl-PL" sz="2400" dirty="0" smtClean="0"/>
              <a:t> of </a:t>
            </a:r>
            <a:r>
              <a:rPr lang="pl-PL" sz="2400" dirty="0" err="1" smtClean="0"/>
              <a:t>environmental</a:t>
            </a:r>
            <a:r>
              <a:rPr lang="pl-PL" sz="2400" dirty="0" smtClean="0"/>
              <a:t> </a:t>
            </a:r>
            <a:r>
              <a:rPr lang="pl-PL" sz="2400" dirty="0" err="1" smtClean="0"/>
              <a:t>NGOs</a:t>
            </a:r>
            <a:r>
              <a:rPr lang="pl-PL" sz="2400" dirty="0" smtClean="0"/>
              <a:t>.</a:t>
            </a:r>
          </a:p>
          <a:p>
            <a:pPr marL="571500" indent="-457200">
              <a:buAutoNum type="arabicPeriod"/>
            </a:pPr>
            <a:endParaRPr lang="pl-PL" sz="2400" dirty="0" smtClean="0"/>
          </a:p>
          <a:p>
            <a:pPr marL="571500" indent="-457200">
              <a:buAutoNum type="arabicPeriod"/>
            </a:pPr>
            <a:endParaRPr lang="pl-PL" sz="2400" dirty="0" smtClean="0"/>
          </a:p>
          <a:p>
            <a:pPr marL="571500" indent="-457200">
              <a:buAutoNum type="arabicPeriod"/>
            </a:pPr>
            <a:endParaRPr lang="pl-PL" dirty="0" smtClean="0"/>
          </a:p>
          <a:p>
            <a:pPr marL="5715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10BD-2B5C-42A3-B384-27B0DBA17C0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0095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1198</TotalTime>
  <Words>565</Words>
  <Application>Microsoft Office PowerPoint</Application>
  <PresentationFormat>Pokaz na ekranie (4:3)</PresentationFormat>
  <Paragraphs>94</Paragraphs>
  <Slides>13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Przyleganie</vt:lpstr>
      <vt:lpstr>Impact of ecological QUANGOs on the execution of environmental law in Poland</vt:lpstr>
      <vt:lpstr>Introduction</vt:lpstr>
      <vt:lpstr>Research problem</vt:lpstr>
      <vt:lpstr>NGO as participant with the party’s rights(1)</vt:lpstr>
      <vt:lpstr>Prezentacja programu PowerPoint</vt:lpstr>
      <vt:lpstr>NGO as participant with the party’s rights(3)</vt:lpstr>
      <vt:lpstr>Definitions of QUANGO (1)</vt:lpstr>
      <vt:lpstr>Definitions of QUANGO (2) sociological approach</vt:lpstr>
      <vt:lpstr>Ecological QUANGOS as a problem of Polish environmental law</vt:lpstr>
      <vt:lpstr>Impact of ecological QUANGOs</vt:lpstr>
      <vt:lpstr>Mechanisms to deter ecological QUANGOs</vt:lpstr>
      <vt:lpstr>Conclusions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Ecosystem services in the light of the administrative decisions on felling trees and shrubs in the Municipality of Czerwonak</dc:title>
  <dc:creator>Ekolog</dc:creator>
  <cp:lastModifiedBy>Ekolog</cp:lastModifiedBy>
  <cp:revision>57</cp:revision>
  <dcterms:created xsi:type="dcterms:W3CDTF">2016-09-04T17:02:23Z</dcterms:created>
  <dcterms:modified xsi:type="dcterms:W3CDTF">2016-09-13T07:59:16Z</dcterms:modified>
</cp:coreProperties>
</file>