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91" r:id="rId2"/>
    <p:sldId id="289" r:id="rId3"/>
    <p:sldId id="295" r:id="rId4"/>
    <p:sldId id="292" r:id="rId5"/>
    <p:sldId id="294" r:id="rId6"/>
    <p:sldId id="308" r:id="rId7"/>
    <p:sldId id="309" r:id="rId8"/>
    <p:sldId id="307" r:id="rId9"/>
    <p:sldId id="297" r:id="rId10"/>
    <p:sldId id="298" r:id="rId11"/>
    <p:sldId id="303" r:id="rId12"/>
    <p:sldId id="304" r:id="rId13"/>
    <p:sldId id="301" r:id="rId14"/>
    <p:sldId id="300" r:id="rId15"/>
    <p:sldId id="296"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41" autoAdjust="0"/>
  </p:normalViewPr>
  <p:slideViewPr>
    <p:cSldViewPr>
      <p:cViewPr>
        <p:scale>
          <a:sx n="70" d="100"/>
          <a:sy n="70" d="100"/>
        </p:scale>
        <p:origin x="-137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6ABD9-8E68-4AC7-9F29-2CF1D0CFB9C8}" type="datetimeFigureOut">
              <a:rPr lang="ru-RU" smtClean="0"/>
              <a:t>16.09.2016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CA6EF6-ED75-4A64-A561-9E14ACE75E20}" type="slidenum">
              <a:rPr lang="ru-RU" smtClean="0"/>
              <a:t>‹#›</a:t>
            </a:fld>
            <a:endParaRPr lang="ru-RU"/>
          </a:p>
        </p:txBody>
      </p:sp>
    </p:spTree>
    <p:extLst>
      <p:ext uri="{BB962C8B-B14F-4D97-AF65-F5344CB8AC3E}">
        <p14:creationId xmlns:p14="http://schemas.microsoft.com/office/powerpoint/2010/main" val="1007911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See  </a:t>
            </a:r>
            <a:r>
              <a:rPr lang="en-US" dirty="0" err="1" smtClean="0"/>
              <a:t>Kuriyama</a:t>
            </a:r>
            <a:r>
              <a:rPr lang="en-US" dirty="0" smtClean="0"/>
              <a:t>, “Environmental Monitoring Cooperation Paves the Way for Common Rules on Remote Sensing Activities Among the Pacific Rim,” 578</a:t>
            </a:r>
            <a:endParaRPr lang="ru-RU" dirty="0"/>
          </a:p>
        </p:txBody>
      </p:sp>
      <p:sp>
        <p:nvSpPr>
          <p:cNvPr id="4" name="Номер слайда 3"/>
          <p:cNvSpPr>
            <a:spLocks noGrp="1"/>
          </p:cNvSpPr>
          <p:nvPr>
            <p:ph type="sldNum" sz="quarter" idx="10"/>
          </p:nvPr>
        </p:nvSpPr>
        <p:spPr/>
        <p:txBody>
          <a:bodyPr/>
          <a:lstStyle/>
          <a:p>
            <a:fld id="{6DCA6EF6-ED75-4A64-A561-9E14ACE75E20}" type="slidenum">
              <a:rPr lang="ru-RU" smtClean="0"/>
              <a:t>3</a:t>
            </a:fld>
            <a:endParaRPr lang="ru-RU"/>
          </a:p>
        </p:txBody>
      </p:sp>
    </p:spTree>
    <p:extLst>
      <p:ext uri="{BB962C8B-B14F-4D97-AF65-F5344CB8AC3E}">
        <p14:creationId xmlns:p14="http://schemas.microsoft.com/office/powerpoint/2010/main" val="1990698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dirty="0" smtClean="0">
                <a:effectLst/>
                <a:latin typeface="Times New Roman"/>
                <a:ea typeface="Calibri"/>
              </a:rPr>
              <a:t>E.g.,</a:t>
            </a:r>
            <a:r>
              <a:rPr lang="en-US" sz="1200" dirty="0" smtClean="0">
                <a:effectLst/>
                <a:latin typeface="Times New Roman"/>
                <a:ea typeface="Times New Roman"/>
              </a:rPr>
              <a:t> see</a:t>
            </a:r>
            <a:r>
              <a:rPr lang="en-US" sz="1200" dirty="0" smtClean="0">
                <a:effectLst/>
                <a:latin typeface="Times New Roman"/>
                <a:ea typeface="Calibri"/>
              </a:rPr>
              <a:t>: Department of Ecology, State of Washington. </a:t>
            </a:r>
            <a:r>
              <a:rPr lang="en-US" sz="1200" smtClean="0">
                <a:effectLst/>
                <a:latin typeface="Times New Roman"/>
                <a:ea typeface="Calibri"/>
              </a:rPr>
              <a:t>“About EIM”</a:t>
            </a:r>
            <a:endParaRPr lang="ru-RU"/>
          </a:p>
        </p:txBody>
      </p:sp>
      <p:sp>
        <p:nvSpPr>
          <p:cNvPr id="4" name="Номер слайда 3"/>
          <p:cNvSpPr>
            <a:spLocks noGrp="1"/>
          </p:cNvSpPr>
          <p:nvPr>
            <p:ph type="sldNum" sz="quarter" idx="10"/>
          </p:nvPr>
        </p:nvSpPr>
        <p:spPr/>
        <p:txBody>
          <a:bodyPr/>
          <a:lstStyle/>
          <a:p>
            <a:fld id="{6DCA6EF6-ED75-4A64-A561-9E14ACE75E20}" type="slidenum">
              <a:rPr lang="ru-RU" smtClean="0"/>
              <a:t>4</a:t>
            </a:fld>
            <a:endParaRPr lang="ru-RU"/>
          </a:p>
        </p:txBody>
      </p:sp>
    </p:spTree>
    <p:extLst>
      <p:ext uri="{BB962C8B-B14F-4D97-AF65-F5344CB8AC3E}">
        <p14:creationId xmlns:p14="http://schemas.microsoft.com/office/powerpoint/2010/main" val="1327122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DCA6EF6-ED75-4A64-A561-9E14ACE75E20}" type="slidenum">
              <a:rPr lang="ru-RU" smtClean="0"/>
              <a:t>10</a:t>
            </a:fld>
            <a:endParaRPr lang="ru-RU"/>
          </a:p>
        </p:txBody>
      </p:sp>
    </p:spTree>
    <p:extLst>
      <p:ext uri="{BB962C8B-B14F-4D97-AF65-F5344CB8AC3E}">
        <p14:creationId xmlns:p14="http://schemas.microsoft.com/office/powerpoint/2010/main" val="1120936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ED38C97D-5964-444A-ABF5-14F26BB0BCDB}" type="datetimeFigureOut">
              <a:rPr lang="ru-RU" smtClean="0"/>
              <a:t>16.09.2016</a:t>
            </a:fld>
            <a:endParaRPr lang="ru-RU"/>
          </a:p>
        </p:txBody>
      </p:sp>
      <p:sp>
        <p:nvSpPr>
          <p:cNvPr id="8" name="Slide Number Placeholder 7"/>
          <p:cNvSpPr>
            <a:spLocks noGrp="1"/>
          </p:cNvSpPr>
          <p:nvPr>
            <p:ph type="sldNum" sz="quarter" idx="11"/>
          </p:nvPr>
        </p:nvSpPr>
        <p:spPr/>
        <p:txBody>
          <a:bodyPr/>
          <a:lstStyle/>
          <a:p>
            <a:fld id="{A6E4A4DA-5A6D-491B-820E-5AE23767A57B}"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ED38C97D-5964-444A-ABF5-14F26BB0BCDB}" type="datetimeFigureOut">
              <a:rPr lang="ru-RU" smtClean="0"/>
              <a:t>16.09.2016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E4A4DA-5A6D-491B-820E-5AE23767A57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ED38C97D-5964-444A-ABF5-14F26BB0BCDB}" type="datetimeFigureOut">
              <a:rPr lang="ru-RU" smtClean="0"/>
              <a:t>16.09.2016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E4A4DA-5A6D-491B-820E-5AE23767A57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D38C97D-5964-444A-ABF5-14F26BB0BCDB}" type="datetimeFigureOut">
              <a:rPr lang="ru-RU" smtClean="0"/>
              <a:t>16.09.2016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E4A4DA-5A6D-491B-820E-5AE23767A57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D38C97D-5964-444A-ABF5-14F26BB0BCDB}" type="datetimeFigureOut">
              <a:rPr lang="ru-RU" smtClean="0"/>
              <a:t>16.09.2016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E4A4DA-5A6D-491B-820E-5AE23767A57B}"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D38C97D-5964-444A-ABF5-14F26BB0BCDB}" type="datetimeFigureOut">
              <a:rPr lang="ru-RU" smtClean="0"/>
              <a:t>16.09.2016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E4A4DA-5A6D-491B-820E-5AE23767A57B}"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ED38C97D-5964-444A-ABF5-14F26BB0BCDB}" type="datetimeFigureOut">
              <a:rPr lang="ru-RU" smtClean="0"/>
              <a:t>16.09.2016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6E4A4DA-5A6D-491B-820E-5AE23767A57B}"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D38C97D-5964-444A-ABF5-14F26BB0BCDB}" type="datetimeFigureOut">
              <a:rPr lang="ru-RU" smtClean="0"/>
              <a:t>16.09.2016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6E4A4DA-5A6D-491B-820E-5AE23767A57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8C97D-5964-444A-ABF5-14F26BB0BCDB}" type="datetimeFigureOut">
              <a:rPr lang="ru-RU" smtClean="0"/>
              <a:t>16.09.2016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6E4A4DA-5A6D-491B-820E-5AE23767A57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D38C97D-5964-444A-ABF5-14F26BB0BCDB}" type="datetimeFigureOut">
              <a:rPr lang="ru-RU" smtClean="0"/>
              <a:t>16.09.2016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E4A4DA-5A6D-491B-820E-5AE23767A57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D38C97D-5964-444A-ABF5-14F26BB0BCDB}" type="datetimeFigureOut">
              <a:rPr lang="ru-RU" smtClean="0"/>
              <a:t>16.09.2016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E4A4DA-5A6D-491B-820E-5AE23767A57B}"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D38C97D-5964-444A-ABF5-14F26BB0BCDB}" type="datetimeFigureOut">
              <a:rPr lang="ru-RU" smtClean="0"/>
              <a:t>16.09.2016</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6E4A4DA-5A6D-491B-820E-5AE23767A57B}"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88640"/>
            <a:ext cx="7772400" cy="3688035"/>
          </a:xfrm>
        </p:spPr>
        <p:txBody>
          <a:bodyPr/>
          <a:lstStyle/>
          <a:p>
            <a:pPr indent="450215"/>
            <a:r>
              <a:rPr lang="en-US" sz="2000" b="1" dirty="0">
                <a:solidFill>
                  <a:schemeClr val="tx2">
                    <a:lumMod val="75000"/>
                  </a:schemeClr>
                </a:solidFill>
                <a:effectLst/>
                <a:ea typeface="Verdana" panose="020B0604030504040204" pitchFamily="34" charset="0"/>
                <a:cs typeface="Verdana" panose="020B0604030504040204" pitchFamily="34" charset="0"/>
              </a:rPr>
              <a:t>Annual EELF Conference 2016</a:t>
            </a:r>
            <a:r>
              <a:rPr lang="en-US" sz="2000" dirty="0">
                <a:solidFill>
                  <a:schemeClr val="tx2">
                    <a:lumMod val="75000"/>
                  </a:schemeClr>
                </a:solidFill>
                <a:effectLst/>
                <a:ea typeface="Verdana" panose="020B0604030504040204" pitchFamily="34" charset="0"/>
                <a:cs typeface="Verdana" panose="020B0604030504040204" pitchFamily="34" charset="0"/>
              </a:rPr>
              <a:t/>
            </a:r>
            <a:br>
              <a:rPr lang="en-US" sz="2000" dirty="0">
                <a:solidFill>
                  <a:schemeClr val="tx2">
                    <a:lumMod val="75000"/>
                  </a:schemeClr>
                </a:solidFill>
                <a:effectLst/>
                <a:ea typeface="Verdana" panose="020B0604030504040204" pitchFamily="34" charset="0"/>
                <a:cs typeface="Verdana" panose="020B0604030504040204" pitchFamily="34" charset="0"/>
              </a:rPr>
            </a:br>
            <a:r>
              <a:rPr lang="en-US" sz="2000" b="1" dirty="0">
                <a:solidFill>
                  <a:schemeClr val="tx2">
                    <a:lumMod val="75000"/>
                  </a:schemeClr>
                </a:solidFill>
                <a:effectLst/>
                <a:ea typeface="Verdana" panose="020B0604030504040204" pitchFamily="34" charset="0"/>
                <a:cs typeface="Verdana" panose="020B0604030504040204" pitchFamily="34" charset="0"/>
              </a:rPr>
              <a:t>Procedural Environmental </a:t>
            </a:r>
            <a:r>
              <a:rPr lang="en-US" sz="2000" b="1" dirty="0" smtClean="0">
                <a:solidFill>
                  <a:schemeClr val="tx2">
                    <a:lumMod val="75000"/>
                  </a:schemeClr>
                </a:solidFill>
                <a:effectLst/>
                <a:ea typeface="Verdana" panose="020B0604030504040204" pitchFamily="34" charset="0"/>
                <a:cs typeface="Verdana" panose="020B0604030504040204" pitchFamily="34" charset="0"/>
              </a:rPr>
              <a:t>Rights</a:t>
            </a:r>
            <a:r>
              <a:rPr lang="en-US" sz="2000" b="1" dirty="0">
                <a:solidFill>
                  <a:schemeClr val="tx2">
                    <a:lumMod val="75000"/>
                  </a:schemeClr>
                </a:solidFill>
                <a:effectLst/>
              </a:rPr>
              <a:t>: Principle X</a:t>
            </a:r>
            <a:r>
              <a:rPr lang="en-US" sz="2000" dirty="0">
                <a:solidFill>
                  <a:schemeClr val="tx2">
                    <a:lumMod val="75000"/>
                  </a:schemeClr>
                </a:solidFill>
                <a:effectLst/>
              </a:rPr>
              <a:t/>
            </a:r>
            <a:br>
              <a:rPr lang="en-US" sz="2000" dirty="0">
                <a:solidFill>
                  <a:schemeClr val="tx2">
                    <a:lumMod val="75000"/>
                  </a:schemeClr>
                </a:solidFill>
                <a:effectLst/>
              </a:rPr>
            </a:br>
            <a:r>
              <a:rPr lang="en-US" sz="2000" b="1" dirty="0">
                <a:solidFill>
                  <a:schemeClr val="tx2">
                    <a:lumMod val="75000"/>
                  </a:schemeClr>
                </a:solidFill>
                <a:effectLst/>
              </a:rPr>
              <a:t>in Theory and Practice</a:t>
            </a:r>
            <a:r>
              <a:rPr lang="en-GB" sz="2000" b="1" dirty="0" smtClean="0">
                <a:solidFill>
                  <a:schemeClr val="accent1"/>
                </a:solidFill>
                <a:effectLst/>
                <a:ea typeface="Verdana" panose="020B0604030504040204" pitchFamily="34" charset="0"/>
                <a:cs typeface="Verdana" panose="020B0604030504040204" pitchFamily="34" charset="0"/>
              </a:rPr>
              <a:t/>
            </a:r>
            <a:br>
              <a:rPr lang="en-GB" sz="2000" b="1" dirty="0" smtClean="0">
                <a:solidFill>
                  <a:schemeClr val="accent1"/>
                </a:solidFill>
                <a:effectLst/>
                <a:ea typeface="Verdana" panose="020B0604030504040204" pitchFamily="34" charset="0"/>
                <a:cs typeface="Verdana" panose="020B0604030504040204" pitchFamily="34" charset="0"/>
              </a:rPr>
            </a:br>
            <a:r>
              <a:rPr lang="en-US" sz="1800" b="1" dirty="0">
                <a:solidFill>
                  <a:srgbClr val="2F5897">
                    <a:lumMod val="75000"/>
                  </a:srgbClr>
                </a:solidFill>
                <a:effectLst/>
                <a:latin typeface="Times New Roman"/>
              </a:rPr>
              <a:t>16 September 2016</a:t>
            </a:r>
            <a:r>
              <a:rPr lang="en-GB" sz="2000" b="1" dirty="0" smtClean="0">
                <a:solidFill>
                  <a:schemeClr val="accent1"/>
                </a:solidFill>
                <a:effectLst/>
                <a:ea typeface="Verdana" panose="020B0604030504040204" pitchFamily="34" charset="0"/>
                <a:cs typeface="Verdana" panose="020B0604030504040204" pitchFamily="34" charset="0"/>
              </a:rPr>
              <a:t/>
            </a:r>
            <a:br>
              <a:rPr lang="en-GB" sz="2000" b="1" dirty="0" smtClean="0">
                <a:solidFill>
                  <a:schemeClr val="accent1"/>
                </a:solidFill>
                <a:effectLst/>
                <a:ea typeface="Verdana" panose="020B0604030504040204" pitchFamily="34" charset="0"/>
                <a:cs typeface="Verdana" panose="020B0604030504040204" pitchFamily="34" charset="0"/>
              </a:rPr>
            </a:br>
            <a:r>
              <a:rPr lang="en-GB" sz="2000" b="1" dirty="0" smtClean="0">
                <a:solidFill>
                  <a:schemeClr val="accent1"/>
                </a:solidFill>
                <a:effectLst/>
                <a:ea typeface="Verdana" panose="020B0604030504040204" pitchFamily="34" charset="0"/>
                <a:cs typeface="Verdana" panose="020B0604030504040204" pitchFamily="34" charset="0"/>
              </a:rPr>
              <a:t/>
            </a:r>
            <a:br>
              <a:rPr lang="en-GB" sz="2000" b="1" dirty="0" smtClean="0">
                <a:solidFill>
                  <a:schemeClr val="accent1"/>
                </a:solidFill>
                <a:effectLst/>
                <a:ea typeface="Verdana" panose="020B0604030504040204" pitchFamily="34" charset="0"/>
                <a:cs typeface="Verdana" panose="020B0604030504040204" pitchFamily="34" charset="0"/>
              </a:rPr>
            </a:br>
            <a:r>
              <a:rPr lang="en-GB" sz="1400" b="1" dirty="0">
                <a:effectLst/>
                <a:latin typeface="Verdana"/>
                <a:ea typeface="Calibri"/>
              </a:rPr>
              <a:t/>
            </a:r>
            <a:br>
              <a:rPr lang="en-GB" sz="1400" b="1" dirty="0">
                <a:effectLst/>
                <a:latin typeface="Verdana"/>
                <a:ea typeface="Calibri"/>
              </a:rPr>
            </a:br>
            <a:r>
              <a:rPr lang="en-US" sz="3600" b="1" dirty="0">
                <a:solidFill>
                  <a:schemeClr val="accent2"/>
                </a:solidFill>
                <a:effectLst/>
                <a:latin typeface="Times New Roman"/>
                <a:ea typeface="TimesNewRomanPSMT"/>
              </a:rPr>
              <a:t>Environmental Monitoring Data as Electronic Evidence in </a:t>
            </a:r>
            <a:r>
              <a:rPr lang="en-US" sz="3600" b="1" dirty="0" smtClean="0">
                <a:solidFill>
                  <a:schemeClr val="accent2"/>
                </a:solidFill>
                <a:effectLst/>
                <a:latin typeface="Times New Roman"/>
                <a:ea typeface="TimesNewRomanPSMT"/>
              </a:rPr>
              <a:t>Court</a:t>
            </a:r>
            <a:r>
              <a:rPr lang="ru-RU" sz="1400" dirty="0">
                <a:effectLst/>
                <a:latin typeface="Times New Roman"/>
                <a:ea typeface="Calibri"/>
              </a:rPr>
              <a:t/>
            </a:r>
            <a:br>
              <a:rPr lang="ru-RU" sz="1400" dirty="0">
                <a:effectLst/>
                <a:latin typeface="Times New Roman"/>
                <a:ea typeface="Calibri"/>
              </a:rPr>
            </a:br>
            <a:r>
              <a:rPr lang="en-US" sz="1800" b="1" dirty="0" smtClean="0">
                <a:solidFill>
                  <a:schemeClr val="tx2">
                    <a:lumMod val="75000"/>
                  </a:schemeClr>
                </a:solidFill>
                <a:effectLst/>
                <a:latin typeface="Times New Roman"/>
              </a:rPr>
              <a:t/>
            </a:r>
            <a:br>
              <a:rPr lang="en-US" sz="1800" b="1" dirty="0" smtClean="0">
                <a:solidFill>
                  <a:schemeClr val="tx2">
                    <a:lumMod val="75000"/>
                  </a:schemeClr>
                </a:solidFill>
                <a:effectLst/>
                <a:latin typeface="Times New Roman"/>
              </a:rPr>
            </a:br>
            <a:r>
              <a:rPr lang="en-US" sz="1400" dirty="0">
                <a:solidFill>
                  <a:schemeClr val="tx2">
                    <a:lumMod val="75000"/>
                  </a:schemeClr>
                </a:solidFill>
              </a:rPr>
              <a:t/>
            </a:r>
            <a:br>
              <a:rPr lang="en-US" sz="1400" dirty="0">
                <a:solidFill>
                  <a:schemeClr val="tx2">
                    <a:lumMod val="75000"/>
                  </a:schemeClr>
                </a:solidFill>
              </a:rPr>
            </a:br>
            <a:endParaRPr lang="ru-RU" sz="1400" dirty="0">
              <a:solidFill>
                <a:schemeClr val="tx2">
                  <a:lumMod val="75000"/>
                </a:schemeClr>
              </a:solidFill>
            </a:endParaRPr>
          </a:p>
        </p:txBody>
      </p:sp>
      <p:sp>
        <p:nvSpPr>
          <p:cNvPr id="3" name="Текст 2"/>
          <p:cNvSpPr>
            <a:spLocks noGrp="1"/>
          </p:cNvSpPr>
          <p:nvPr>
            <p:ph type="body" idx="1"/>
          </p:nvPr>
        </p:nvSpPr>
        <p:spPr>
          <a:xfrm>
            <a:off x="722312" y="4077071"/>
            <a:ext cx="7954143" cy="2448273"/>
          </a:xfrm>
        </p:spPr>
        <p:txBody>
          <a:bodyPr>
            <a:normAutofit/>
          </a:bodyPr>
          <a:lstStyle/>
          <a:p>
            <a:pPr lvl="0" algn="r"/>
            <a:endParaRPr lang="en-US" sz="1800" i="1" dirty="0">
              <a:solidFill>
                <a:schemeClr val="tx1"/>
              </a:solidFill>
            </a:endParaRPr>
          </a:p>
          <a:p>
            <a:pPr lvl="0" algn="r"/>
            <a:endParaRPr lang="en-US" sz="2300" b="1" dirty="0" smtClean="0">
              <a:solidFill>
                <a:schemeClr val="tx2">
                  <a:lumMod val="75000"/>
                </a:schemeClr>
              </a:solidFill>
            </a:endParaRPr>
          </a:p>
          <a:p>
            <a:pPr lvl="0" algn="r"/>
            <a:endParaRPr lang="en-US" sz="2300" b="1" dirty="0" smtClean="0">
              <a:solidFill>
                <a:schemeClr val="tx2">
                  <a:lumMod val="75000"/>
                </a:schemeClr>
              </a:solidFill>
            </a:endParaRPr>
          </a:p>
          <a:p>
            <a:pPr lvl="0" algn="r"/>
            <a:r>
              <a:rPr lang="en-US" sz="2300" b="1" dirty="0" err="1" smtClean="0">
                <a:solidFill>
                  <a:schemeClr val="tx2">
                    <a:lumMod val="75000"/>
                  </a:schemeClr>
                </a:solidFill>
              </a:rPr>
              <a:t>Oleksandra</a:t>
            </a:r>
            <a:r>
              <a:rPr lang="en-US" sz="2300" b="1" dirty="0" smtClean="0">
                <a:solidFill>
                  <a:schemeClr val="tx2">
                    <a:lumMod val="75000"/>
                  </a:schemeClr>
                </a:solidFill>
              </a:rPr>
              <a:t> </a:t>
            </a:r>
            <a:r>
              <a:rPr lang="en-US" sz="2300" b="1" dirty="0" err="1">
                <a:solidFill>
                  <a:schemeClr val="tx2">
                    <a:lumMod val="75000"/>
                  </a:schemeClr>
                </a:solidFill>
              </a:rPr>
              <a:t>Chornous</a:t>
            </a:r>
            <a:endParaRPr lang="en-US" sz="2300" b="1" dirty="0">
              <a:solidFill>
                <a:schemeClr val="tx2">
                  <a:lumMod val="75000"/>
                </a:schemeClr>
              </a:solidFill>
            </a:endParaRPr>
          </a:p>
          <a:p>
            <a:pPr lvl="0" algn="r"/>
            <a:r>
              <a:rPr lang="en-US" sz="1800" i="1" dirty="0">
                <a:solidFill>
                  <a:schemeClr val="tx1"/>
                </a:solidFill>
              </a:rPr>
              <a:t>Candidate of Legal Sciences, Kyiv, Ukraine</a:t>
            </a:r>
          </a:p>
          <a:p>
            <a:endParaRPr lang="ru-RU" dirty="0"/>
          </a:p>
        </p:txBody>
      </p:sp>
      <p:pic>
        <p:nvPicPr>
          <p:cNvPr id="4" name="Picture 2" descr="C:\Users\User\Desktop\Новая папка\Новая папка\satéli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933056"/>
            <a:ext cx="3161681" cy="2210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91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979512"/>
          </a:xfrm>
        </p:spPr>
        <p:txBody>
          <a:bodyPr/>
          <a:lstStyle/>
          <a:p>
            <a:pPr>
              <a:lnSpc>
                <a:spcPct val="100000"/>
              </a:lnSpc>
            </a:pPr>
            <a:r>
              <a:rPr lang="en-US" sz="2800" b="1" dirty="0">
                <a:solidFill>
                  <a:srgbClr val="2F5897"/>
                </a:solidFill>
              </a:rPr>
              <a:t>2. </a:t>
            </a:r>
            <a:r>
              <a:rPr lang="en-US" sz="2800" b="1" dirty="0" smtClean="0">
                <a:solidFill>
                  <a:srgbClr val="2F5897"/>
                </a:solidFill>
                <a:effectLst>
                  <a:outerShdw blurRad="38100" dist="38100" dir="2700000" algn="tl">
                    <a:srgbClr val="000000">
                      <a:alpha val="43137"/>
                    </a:srgbClr>
                  </a:outerShdw>
                </a:effectLst>
                <a:latin typeface="Century Gothic"/>
                <a:ea typeface="TimesNewRomanPSMT"/>
                <a:cs typeface="Times New Roman"/>
              </a:rPr>
              <a:t>Drawbacks </a:t>
            </a:r>
            <a:r>
              <a:rPr lang="en-US" sz="2800" b="1" dirty="0">
                <a:solidFill>
                  <a:srgbClr val="2F5897"/>
                </a:solidFill>
                <a:effectLst>
                  <a:outerShdw blurRad="38100" dist="38100" dir="2700000" algn="tl">
                    <a:srgbClr val="000000">
                      <a:alpha val="43137"/>
                    </a:srgbClr>
                  </a:outerShdw>
                </a:effectLst>
                <a:latin typeface="Century Gothic"/>
                <a:ea typeface="TimesNewRomanPSMT"/>
                <a:cs typeface="Times New Roman"/>
              </a:rPr>
              <a:t>and </a:t>
            </a:r>
            <a:r>
              <a:rPr lang="en-US" sz="2800" b="1" dirty="0" smtClean="0">
                <a:solidFill>
                  <a:srgbClr val="2F5897"/>
                </a:solidFill>
                <a:effectLst>
                  <a:outerShdw blurRad="38100" dist="38100" dir="2700000" algn="tl">
                    <a:srgbClr val="000000">
                      <a:alpha val="43137"/>
                    </a:srgbClr>
                  </a:outerShdw>
                </a:effectLst>
                <a:latin typeface="Century Gothic"/>
                <a:ea typeface="TimesNewRomanPSMT"/>
                <a:cs typeface="Times New Roman"/>
              </a:rPr>
              <a:t>advantages </a:t>
            </a:r>
            <a:r>
              <a:rPr lang="en-US" sz="2800" b="1" dirty="0">
                <a:solidFill>
                  <a:srgbClr val="2F5897"/>
                </a:solidFill>
                <a:effectLst>
                  <a:outerShdw blurRad="38100" dist="38100" dir="2700000" algn="tl">
                    <a:srgbClr val="000000">
                      <a:alpha val="43137"/>
                    </a:srgbClr>
                  </a:outerShdw>
                </a:effectLst>
                <a:latin typeface="Century Gothic"/>
                <a:ea typeface="TimesNewRomanPSMT"/>
                <a:cs typeface="Times New Roman"/>
              </a:rPr>
              <a:t>of </a:t>
            </a:r>
            <a:r>
              <a:rPr lang="en-US" sz="2800" b="1" dirty="0" smtClean="0">
                <a:solidFill>
                  <a:srgbClr val="2F5897"/>
                </a:solidFill>
                <a:effectLst>
                  <a:outerShdw blurRad="38100" dist="38100" dir="2700000" algn="tl">
                    <a:srgbClr val="000000">
                      <a:alpha val="43137"/>
                    </a:srgbClr>
                  </a:outerShdw>
                </a:effectLst>
                <a:latin typeface="Century Gothic"/>
                <a:ea typeface="TimesNewRomanPSMT"/>
                <a:cs typeface="Times New Roman"/>
              </a:rPr>
              <a:t>using EM  data as e-evidence</a:t>
            </a:r>
            <a:endParaRPr lang="ru-RU" dirty="0"/>
          </a:p>
        </p:txBody>
      </p:sp>
      <p:sp>
        <p:nvSpPr>
          <p:cNvPr id="3" name="Объект 2"/>
          <p:cNvSpPr>
            <a:spLocks noGrp="1"/>
          </p:cNvSpPr>
          <p:nvPr>
            <p:ph idx="1"/>
          </p:nvPr>
        </p:nvSpPr>
        <p:spPr>
          <a:xfrm>
            <a:off x="457200" y="1124744"/>
            <a:ext cx="8229600" cy="5544616"/>
          </a:xfrm>
        </p:spPr>
        <p:txBody>
          <a:bodyPr>
            <a:noAutofit/>
          </a:bodyPr>
          <a:lstStyle/>
          <a:p>
            <a:pPr marL="0" lvl="0" indent="0" algn="just">
              <a:spcAft>
                <a:spcPts val="1000"/>
              </a:spcAft>
              <a:buNone/>
            </a:pPr>
            <a:r>
              <a:rPr lang="en-US" sz="2100" dirty="0">
                <a:latin typeface="Times New Roman"/>
                <a:ea typeface="Calibri"/>
              </a:rPr>
              <a:t>Abovementioned drawbacks do not stimulate </a:t>
            </a:r>
            <a:r>
              <a:rPr lang="uk-UA" sz="2100" dirty="0" err="1">
                <a:latin typeface="Times New Roman"/>
                <a:ea typeface="Calibri"/>
              </a:rPr>
              <a:t>conservationists</a:t>
            </a:r>
            <a:r>
              <a:rPr lang="uk-UA" sz="2100" dirty="0">
                <a:latin typeface="Times New Roman"/>
                <a:ea typeface="Calibri"/>
              </a:rPr>
              <a:t> </a:t>
            </a:r>
            <a:r>
              <a:rPr lang="en-US" sz="2100" dirty="0">
                <a:latin typeface="Times New Roman"/>
                <a:ea typeface="Calibri"/>
              </a:rPr>
              <a:t>to </a:t>
            </a:r>
            <a:r>
              <a:rPr lang="uk-UA" sz="2100" dirty="0" err="1">
                <a:latin typeface="Times New Roman"/>
                <a:ea typeface="Calibri"/>
              </a:rPr>
              <a:t>use</a:t>
            </a:r>
            <a:r>
              <a:rPr lang="uk-UA" sz="2100" dirty="0">
                <a:latin typeface="Times New Roman"/>
                <a:ea typeface="Calibri"/>
              </a:rPr>
              <a:t> </a:t>
            </a:r>
            <a:r>
              <a:rPr lang="en-US" sz="2100" dirty="0">
                <a:latin typeface="Times New Roman"/>
                <a:ea typeface="Calibri"/>
              </a:rPr>
              <a:t>the litigation</a:t>
            </a:r>
            <a:r>
              <a:rPr lang="uk-UA" sz="2100" dirty="0">
                <a:latin typeface="Times New Roman"/>
                <a:ea typeface="Calibri"/>
              </a:rPr>
              <a:t> procedures</a:t>
            </a:r>
            <a:r>
              <a:rPr lang="en-US" sz="2100" dirty="0">
                <a:latin typeface="Times New Roman"/>
                <a:ea typeface="Calibri"/>
              </a:rPr>
              <a:t> at full capacity</a:t>
            </a:r>
            <a:r>
              <a:rPr lang="uk-UA" sz="2100" dirty="0">
                <a:latin typeface="Times New Roman"/>
                <a:ea typeface="Calibri"/>
              </a:rPr>
              <a:t>.</a:t>
            </a:r>
            <a:r>
              <a:rPr lang="en-US" sz="2100" dirty="0">
                <a:latin typeface="Times New Roman"/>
                <a:ea typeface="Calibri"/>
              </a:rPr>
              <a:t> At the same time, the disadvantages speak in </a:t>
            </a:r>
            <a:r>
              <a:rPr lang="en-US" sz="2100" dirty="0" err="1">
                <a:latin typeface="Times New Roman"/>
                <a:ea typeface="Calibri"/>
              </a:rPr>
              <a:t>favour</a:t>
            </a:r>
            <a:r>
              <a:rPr lang="en-US" sz="2100" dirty="0">
                <a:latin typeface="Times New Roman"/>
                <a:ea typeface="Calibri"/>
              </a:rPr>
              <a:t> of application of EM data in court what would ease litigation.</a:t>
            </a:r>
            <a:endParaRPr lang="en-US" sz="2100" b="1" dirty="0" smtClean="0">
              <a:latin typeface="Times New Roman"/>
              <a:ea typeface="Calibri"/>
            </a:endParaRPr>
          </a:p>
          <a:p>
            <a:pPr marL="0" lvl="0" indent="0" algn="just">
              <a:spcAft>
                <a:spcPts val="1000"/>
              </a:spcAft>
              <a:buNone/>
            </a:pPr>
            <a:r>
              <a:rPr lang="en-US" sz="2100" b="1" dirty="0" smtClean="0">
                <a:latin typeface="Times New Roman"/>
                <a:ea typeface="Calibri"/>
              </a:rPr>
              <a:t>Advantages </a:t>
            </a:r>
            <a:r>
              <a:rPr lang="en-US" sz="2100" b="1" dirty="0">
                <a:latin typeface="Times New Roman"/>
                <a:ea typeface="Calibri"/>
              </a:rPr>
              <a:t>of e-evidence environmental litigation</a:t>
            </a:r>
            <a:r>
              <a:rPr lang="en-US" sz="2100" dirty="0">
                <a:latin typeface="Times New Roman"/>
                <a:ea typeface="Calibri"/>
              </a:rPr>
              <a:t> are based on the positive social and economic effect from the application of e-evidence. </a:t>
            </a:r>
            <a:endParaRPr lang="ru-RU" sz="2100" dirty="0">
              <a:latin typeface="Times New Roman"/>
              <a:ea typeface="Calibri"/>
            </a:endParaRPr>
          </a:p>
          <a:p>
            <a:pPr marL="0" indent="0" algn="just">
              <a:buNone/>
            </a:pPr>
            <a:r>
              <a:rPr lang="en-US" sz="2100" b="1" i="1" dirty="0" smtClean="0">
                <a:latin typeface="Times New Roman"/>
                <a:ea typeface="Calibri"/>
              </a:rPr>
              <a:t>1) Balance </a:t>
            </a:r>
            <a:r>
              <a:rPr lang="en-US" sz="2100" b="1" i="1" dirty="0">
                <a:latin typeface="Times New Roman"/>
                <a:ea typeface="Calibri"/>
              </a:rPr>
              <a:t>of interests of litigators</a:t>
            </a:r>
            <a:r>
              <a:rPr lang="en-US" sz="2100" dirty="0">
                <a:latin typeface="Times New Roman"/>
                <a:ea typeface="Calibri"/>
              </a:rPr>
              <a:t> notwithstanding social position of parties </a:t>
            </a:r>
            <a:r>
              <a:rPr lang="en-US" sz="2100" dirty="0" smtClean="0">
                <a:latin typeface="Times New Roman"/>
                <a:ea typeface="Calibri"/>
              </a:rPr>
              <a:t>in </a:t>
            </a:r>
            <a:r>
              <a:rPr lang="en-US" sz="2100" dirty="0">
                <a:latin typeface="Times New Roman"/>
                <a:ea typeface="Calibri"/>
              </a:rPr>
              <a:t>the </a:t>
            </a:r>
            <a:r>
              <a:rPr lang="en-US" sz="2100" dirty="0" smtClean="0">
                <a:latin typeface="Times New Roman"/>
                <a:ea typeface="Calibri"/>
              </a:rPr>
              <a:t>society</a:t>
            </a:r>
            <a:r>
              <a:rPr lang="en-US" sz="2100" dirty="0">
                <a:latin typeface="Times New Roman"/>
                <a:ea typeface="Calibri"/>
              </a:rPr>
              <a:t>, their power and money</a:t>
            </a:r>
            <a:r>
              <a:rPr lang="en-US" sz="2100" dirty="0" smtClean="0">
                <a:latin typeface="Times New Roman"/>
                <a:ea typeface="Calibri"/>
              </a:rPr>
              <a:t>. </a:t>
            </a:r>
          </a:p>
          <a:p>
            <a:pPr marL="0" indent="0" algn="just">
              <a:buNone/>
            </a:pPr>
            <a:r>
              <a:rPr lang="en-US" sz="2100" b="1" i="1" dirty="0" smtClean="0">
                <a:latin typeface="Times New Roman"/>
                <a:ea typeface="Calibri"/>
              </a:rPr>
              <a:t>2) Ease </a:t>
            </a:r>
            <a:r>
              <a:rPr lang="en-US" sz="2100" b="1" i="1" dirty="0">
                <a:latin typeface="Times New Roman"/>
                <a:ea typeface="Calibri"/>
              </a:rPr>
              <a:t>in providing evidentiary basis</a:t>
            </a:r>
            <a:r>
              <a:rPr lang="en-US" sz="2100" dirty="0">
                <a:latin typeface="Times New Roman"/>
                <a:ea typeface="Calibri"/>
              </a:rPr>
              <a:t>. Concealment/erasure of e-evidence as well witness’s answers will not influence progress of the procedure because </a:t>
            </a:r>
            <a:r>
              <a:rPr lang="en-US" sz="2100" dirty="0" smtClean="0">
                <a:latin typeface="Times New Roman"/>
                <a:ea typeface="Calibri"/>
              </a:rPr>
              <a:t>environmental </a:t>
            </a:r>
            <a:r>
              <a:rPr lang="en-US" sz="2100" dirty="0">
                <a:latin typeface="Times New Roman"/>
                <a:ea typeface="Calibri"/>
              </a:rPr>
              <a:t>information could be accessed from different sources</a:t>
            </a:r>
            <a:r>
              <a:rPr lang="en-US" sz="2100" dirty="0" smtClean="0">
                <a:latin typeface="Times New Roman"/>
                <a:ea typeface="Calibri"/>
              </a:rPr>
              <a:t>. </a:t>
            </a:r>
          </a:p>
          <a:p>
            <a:pPr marL="0" indent="0" algn="just">
              <a:buNone/>
            </a:pPr>
            <a:r>
              <a:rPr lang="en-US" sz="2100" b="1" i="1" dirty="0" smtClean="0">
                <a:latin typeface="Times New Roman"/>
                <a:ea typeface="Calibri"/>
              </a:rPr>
              <a:t>3) Durability </a:t>
            </a:r>
            <a:r>
              <a:rPr lang="en-US" sz="2100" b="1" i="1" dirty="0">
                <a:latin typeface="Times New Roman"/>
                <a:ea typeface="Calibri"/>
              </a:rPr>
              <a:t>of e-evidence</a:t>
            </a:r>
            <a:r>
              <a:rPr lang="en-US" sz="2100" dirty="0">
                <a:latin typeface="Times New Roman"/>
                <a:ea typeface="Calibri"/>
              </a:rPr>
              <a:t> as compared to other kinds of evidence</a:t>
            </a:r>
            <a:r>
              <a:rPr lang="en-US" sz="2100" dirty="0" smtClean="0">
                <a:latin typeface="Times New Roman"/>
                <a:ea typeface="Calibri"/>
              </a:rPr>
              <a:t>. </a:t>
            </a:r>
          </a:p>
          <a:p>
            <a:pPr marL="0" indent="0" algn="just">
              <a:buNone/>
            </a:pPr>
            <a:r>
              <a:rPr lang="en-US" sz="2100" b="1" i="1" dirty="0" smtClean="0">
                <a:latin typeface="Times New Roman"/>
                <a:ea typeface="Calibri"/>
              </a:rPr>
              <a:t>4) Reduction </a:t>
            </a:r>
            <a:r>
              <a:rPr lang="en-US" sz="2100" b="1" i="1" dirty="0">
                <a:latin typeface="Times New Roman"/>
                <a:ea typeface="Calibri"/>
              </a:rPr>
              <a:t>of paper-overloading and positive impact on the environment</a:t>
            </a:r>
            <a:r>
              <a:rPr lang="en-US" sz="2100" dirty="0">
                <a:latin typeface="Times New Roman"/>
                <a:ea typeface="Calibri"/>
              </a:rPr>
              <a:t>.</a:t>
            </a:r>
            <a:endParaRPr lang="en-US" sz="2100" dirty="0" smtClean="0">
              <a:solidFill>
                <a:schemeClr val="tx1"/>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559646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8229600" cy="576064"/>
          </a:xfrm>
        </p:spPr>
        <p:txBody>
          <a:bodyPr/>
          <a:lstStyle/>
          <a:p>
            <a:pPr marL="342900" lvl="0" indent="-342900">
              <a:lnSpc>
                <a:spcPct val="100000"/>
              </a:lnSpc>
              <a:spcBef>
                <a:spcPct val="20000"/>
              </a:spcBef>
            </a:pPr>
            <a:r>
              <a:rPr lang="en-US" sz="2800" b="1" dirty="0">
                <a:solidFill>
                  <a:srgbClr val="2F5897"/>
                </a:solidFill>
              </a:rPr>
              <a:t>3</a:t>
            </a:r>
            <a:r>
              <a:rPr lang="en-US" sz="2800" b="1" dirty="0" smtClean="0">
                <a:solidFill>
                  <a:srgbClr val="2F5897"/>
                </a:solidFill>
              </a:rPr>
              <a:t>.</a:t>
            </a:r>
            <a:r>
              <a:rPr lang="en-US" sz="2000" dirty="0" smtClean="0">
                <a:solidFill>
                  <a:prstClr val="black"/>
                </a:solidFill>
                <a:effectLst>
                  <a:outerShdw blurRad="38100" dist="38100" dir="2700000" algn="tl">
                    <a:srgbClr val="000000">
                      <a:alpha val="43137"/>
                    </a:srgbClr>
                  </a:outerShdw>
                </a:effectLst>
                <a:ea typeface="TimesNewRomanPSMT"/>
                <a:cs typeface="Times New Roman"/>
              </a:rPr>
              <a:t> </a:t>
            </a:r>
            <a:r>
              <a:rPr lang="en-US" sz="2800" b="1" dirty="0">
                <a:effectLst>
                  <a:outerShdw blurRad="38100" dist="38100" dir="2700000" algn="tl">
                    <a:srgbClr val="000000">
                      <a:alpha val="43137"/>
                    </a:srgbClr>
                  </a:outerShdw>
                </a:effectLst>
                <a:ea typeface="TimesNewRomanPSMT"/>
                <a:cs typeface="Times New Roman"/>
              </a:rPr>
              <a:t>The obstacles for use of </a:t>
            </a:r>
            <a:r>
              <a:rPr lang="en-US" sz="2800" b="1" dirty="0" smtClean="0">
                <a:effectLst>
                  <a:outerShdw blurRad="38100" dist="38100" dir="2700000" algn="tl">
                    <a:srgbClr val="000000">
                      <a:alpha val="43137"/>
                    </a:srgbClr>
                  </a:outerShdw>
                </a:effectLst>
                <a:ea typeface="TimesNewRomanPSMT"/>
                <a:cs typeface="Times New Roman"/>
              </a:rPr>
              <a:t>EM </a:t>
            </a:r>
            <a:r>
              <a:rPr lang="en-US" sz="2800" b="1" dirty="0">
                <a:effectLst>
                  <a:outerShdw blurRad="38100" dist="38100" dir="2700000" algn="tl">
                    <a:srgbClr val="000000">
                      <a:alpha val="43137"/>
                    </a:srgbClr>
                  </a:outerShdw>
                </a:effectLst>
                <a:ea typeface="TimesNewRomanPSMT"/>
                <a:cs typeface="Times New Roman"/>
              </a:rPr>
              <a:t>data in </a:t>
            </a:r>
            <a:r>
              <a:rPr lang="en-US" sz="2800" b="1" dirty="0" smtClean="0">
                <a:effectLst>
                  <a:outerShdw blurRad="38100" dist="38100" dir="2700000" algn="tl">
                    <a:srgbClr val="000000">
                      <a:alpha val="43137"/>
                    </a:srgbClr>
                  </a:outerShdw>
                </a:effectLst>
                <a:ea typeface="TimesNewRomanPSMT"/>
                <a:cs typeface="Times New Roman"/>
              </a:rPr>
              <a:t>court</a:t>
            </a:r>
            <a:endParaRPr lang="ru-RU" sz="2800" b="1" dirty="0"/>
          </a:p>
        </p:txBody>
      </p:sp>
      <p:sp>
        <p:nvSpPr>
          <p:cNvPr id="3" name="Объект 2"/>
          <p:cNvSpPr>
            <a:spLocks noGrp="1"/>
          </p:cNvSpPr>
          <p:nvPr>
            <p:ph idx="1"/>
          </p:nvPr>
        </p:nvSpPr>
        <p:spPr>
          <a:xfrm>
            <a:off x="457200" y="980728"/>
            <a:ext cx="8229600" cy="5400600"/>
          </a:xfrm>
        </p:spPr>
        <p:txBody>
          <a:bodyPr>
            <a:normAutofit lnSpcReduction="10000"/>
          </a:bodyPr>
          <a:lstStyle/>
          <a:p>
            <a:pPr marL="0" indent="0" algn="just">
              <a:buNone/>
            </a:pPr>
            <a:r>
              <a:rPr lang="en-US" dirty="0">
                <a:latin typeface="Times New Roman" panose="02020603050405020304" pitchFamily="18" charset="0"/>
                <a:ea typeface="Times New Roman"/>
                <a:cs typeface="Times New Roman" panose="02020603050405020304" pitchFamily="18" charset="0"/>
              </a:rPr>
              <a:t>The obstacles for use of EM as fact-finding and assessment tool in environmental courts are caused by restrictions of access to EM data. There is no evidentiary basis without access to EM data. So, there is no legal ground for suit. These restrictions can be classified into the following </a:t>
            </a:r>
            <a:r>
              <a:rPr lang="en-US" dirty="0" smtClean="0">
                <a:latin typeface="Times New Roman" panose="02020603050405020304" pitchFamily="18" charset="0"/>
                <a:ea typeface="Times New Roman"/>
                <a:cs typeface="Times New Roman" panose="02020603050405020304" pitchFamily="18" charset="0"/>
              </a:rPr>
              <a:t>categories:</a:t>
            </a:r>
            <a:endParaRPr lang="en-US" dirty="0" smtClean="0">
              <a:latin typeface="Times New Roman" panose="02020603050405020304" pitchFamily="18" charset="0"/>
              <a:cs typeface="Times New Roman" panose="02020603050405020304" pitchFamily="18" charset="0"/>
            </a:endParaRPr>
          </a:p>
          <a:p>
            <a:pPr marL="0" indent="0" algn="just">
              <a:buNone/>
            </a:pPr>
            <a:r>
              <a:rPr lang="en-US" b="1" i="1" dirty="0" smtClean="0">
                <a:latin typeface="Times New Roman" panose="02020603050405020304" pitchFamily="18" charset="0"/>
                <a:ea typeface="Times New Roman"/>
                <a:cs typeface="Times New Roman" panose="02020603050405020304" pitchFamily="18" charset="0"/>
              </a:rPr>
              <a:t>1</a:t>
            </a:r>
            <a:r>
              <a:rPr lang="en-US" b="1" i="1" dirty="0">
                <a:latin typeface="Times New Roman" panose="02020603050405020304" pitchFamily="18" charset="0"/>
                <a:ea typeface="Times New Roman"/>
                <a:cs typeface="Times New Roman" panose="02020603050405020304" pitchFamily="18" charset="0"/>
              </a:rPr>
              <a:t>)	Security restrictions</a:t>
            </a:r>
            <a:r>
              <a:rPr lang="en-US" dirty="0">
                <a:latin typeface="Times New Roman" panose="02020603050405020304" pitchFamily="18" charset="0"/>
                <a:ea typeface="Times New Roman"/>
                <a:cs typeface="Times New Roman" panose="02020603050405020304" pitchFamily="18" charset="0"/>
              </a:rPr>
              <a:t> (threat to territorial sovereignty, national security and control over natural resources).</a:t>
            </a:r>
            <a:endParaRPr lang="ru-RU" dirty="0">
              <a:latin typeface="Times New Roman" panose="02020603050405020304" pitchFamily="18" charset="0"/>
              <a:cs typeface="Times New Roman" panose="02020603050405020304" pitchFamily="18" charset="0"/>
            </a:endParaRPr>
          </a:p>
          <a:p>
            <a:pPr marL="0" indent="0" algn="just">
              <a:buNone/>
            </a:pPr>
            <a:r>
              <a:rPr lang="en-US" b="1" i="1" dirty="0">
                <a:latin typeface="Times New Roman" panose="02020603050405020304" pitchFamily="18" charset="0"/>
                <a:ea typeface="Times New Roman"/>
                <a:cs typeface="Times New Roman" panose="02020603050405020304" pitchFamily="18" charset="0"/>
              </a:rPr>
              <a:t>2)	Intellectual Property restrictions</a:t>
            </a:r>
            <a:r>
              <a:rPr lang="en-US" dirty="0">
                <a:latin typeface="Times New Roman" panose="02020603050405020304" pitchFamily="18" charset="0"/>
                <a:ea typeface="Times New Roman"/>
                <a:cs typeface="Times New Roman" panose="02020603050405020304" pitchFamily="18" charset="0"/>
              </a:rPr>
              <a:t> (Intellectual Property Rights (particularly, copyright to the satellite imagery), in light of exceptions under Article 4(4) of the Aarhus Convention). </a:t>
            </a:r>
            <a:endParaRPr lang="ru-RU" dirty="0">
              <a:latin typeface="Times New Roman" panose="02020603050405020304" pitchFamily="18" charset="0"/>
              <a:cs typeface="Times New Roman" panose="02020603050405020304" pitchFamily="18" charset="0"/>
            </a:endParaRPr>
          </a:p>
          <a:p>
            <a:pPr marL="0" indent="0" algn="just">
              <a:buNone/>
            </a:pPr>
            <a:r>
              <a:rPr lang="en-US" b="1" i="1" dirty="0">
                <a:latin typeface="Times New Roman" panose="02020603050405020304" pitchFamily="18" charset="0"/>
                <a:ea typeface="Times New Roman"/>
                <a:cs typeface="Times New Roman" panose="02020603050405020304" pitchFamily="18" charset="0"/>
              </a:rPr>
              <a:t>3)	Economic restrictions</a:t>
            </a:r>
            <a:r>
              <a:rPr lang="en-US" dirty="0">
                <a:latin typeface="Times New Roman" panose="02020603050405020304" pitchFamily="18" charset="0"/>
                <a:ea typeface="Times New Roman"/>
                <a:cs typeface="Times New Roman" panose="02020603050405020304" pitchFamily="18" charset="0"/>
              </a:rPr>
              <a:t> (an unfair use of EM data for getting an economic advantage).</a:t>
            </a:r>
            <a:endParaRPr lang="ru-RU" dirty="0">
              <a:latin typeface="Times New Roman" panose="02020603050405020304" pitchFamily="18" charset="0"/>
              <a:cs typeface="Times New Roman" panose="02020603050405020304" pitchFamily="18" charset="0"/>
            </a:endParaRPr>
          </a:p>
          <a:p>
            <a:pPr marL="0" indent="0" algn="just">
              <a:buNone/>
            </a:pPr>
            <a:r>
              <a:rPr lang="en-US" b="1" i="1" dirty="0">
                <a:latin typeface="Times New Roman" panose="02020603050405020304" pitchFamily="18" charset="0"/>
                <a:ea typeface="Times New Roman"/>
                <a:cs typeface="Times New Roman" panose="02020603050405020304" pitchFamily="18" charset="0"/>
              </a:rPr>
              <a:t>4)	Moral restrictions</a:t>
            </a:r>
            <a:r>
              <a:rPr lang="en-US" dirty="0">
                <a:latin typeface="Times New Roman" panose="02020603050405020304" pitchFamily="18" charset="0"/>
                <a:ea typeface="Times New Roman"/>
                <a:cs typeface="Times New Roman" panose="02020603050405020304" pitchFamily="18" charset="0"/>
              </a:rPr>
              <a:t> (a moral right but not a duty to share EM data with state whose territory was scanned in the case of a danger of natural disaster).</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30323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29600" cy="648072"/>
          </a:xfrm>
        </p:spPr>
        <p:txBody>
          <a:bodyPr/>
          <a:lstStyle/>
          <a:p>
            <a:pPr>
              <a:lnSpc>
                <a:spcPct val="100000"/>
              </a:lnSpc>
            </a:pPr>
            <a:r>
              <a:rPr lang="en-US" sz="2800" b="1" dirty="0">
                <a:solidFill>
                  <a:srgbClr val="2F5897"/>
                </a:solidFill>
              </a:rPr>
              <a:t>3.</a:t>
            </a:r>
            <a:r>
              <a:rPr lang="en-US" sz="2000" dirty="0">
                <a:solidFill>
                  <a:prstClr val="black"/>
                </a:solidFill>
                <a:effectLst>
                  <a:outerShdw blurRad="38100" dist="38100" dir="2700000" algn="tl">
                    <a:srgbClr val="000000">
                      <a:alpha val="43137"/>
                    </a:srgbClr>
                  </a:outerShdw>
                </a:effectLst>
                <a:ea typeface="TimesNewRomanPSMT"/>
                <a:cs typeface="Times New Roman"/>
              </a:rPr>
              <a:t> </a:t>
            </a:r>
            <a:r>
              <a:rPr lang="en-US" sz="2800" b="1" dirty="0">
                <a:solidFill>
                  <a:srgbClr val="2F5897"/>
                </a:solidFill>
                <a:effectLst>
                  <a:outerShdw blurRad="38100" dist="38100" dir="2700000" algn="tl">
                    <a:srgbClr val="000000">
                      <a:alpha val="43137"/>
                    </a:srgbClr>
                  </a:outerShdw>
                </a:effectLst>
                <a:ea typeface="TimesNewRomanPSMT"/>
                <a:cs typeface="Times New Roman"/>
              </a:rPr>
              <a:t>The obstacles for use of EM data in court</a:t>
            </a:r>
            <a:endParaRPr lang="ru-RU" dirty="0"/>
          </a:p>
        </p:txBody>
      </p:sp>
      <p:sp>
        <p:nvSpPr>
          <p:cNvPr id="3" name="Объект 2"/>
          <p:cNvSpPr>
            <a:spLocks noGrp="1"/>
          </p:cNvSpPr>
          <p:nvPr>
            <p:ph idx="1"/>
          </p:nvPr>
        </p:nvSpPr>
        <p:spPr>
          <a:xfrm>
            <a:off x="107504" y="908720"/>
            <a:ext cx="8579296" cy="5760640"/>
          </a:xfrm>
        </p:spPr>
        <p:txBody>
          <a:bodyPr>
            <a:noAutofit/>
          </a:bodyPr>
          <a:lstStyle/>
          <a:p>
            <a:pPr marL="0" indent="0" algn="just">
              <a:buNone/>
            </a:pPr>
            <a:r>
              <a:rPr lang="en-US" dirty="0">
                <a:latin typeface="Times New Roman" panose="02020603050405020304" pitchFamily="18" charset="0"/>
                <a:ea typeface="Times New Roman"/>
                <a:cs typeface="Times New Roman" panose="02020603050405020304" pitchFamily="18" charset="0"/>
              </a:rPr>
              <a:t>Restrictions of access to the information and the difference in the data policy resulted in the identification of </a:t>
            </a:r>
            <a:r>
              <a:rPr lang="en-US" b="1" dirty="0">
                <a:latin typeface="Times New Roman" panose="02020603050405020304" pitchFamily="18" charset="0"/>
                <a:ea typeface="Times New Roman"/>
                <a:cs typeface="Times New Roman" panose="02020603050405020304" pitchFamily="18" charset="0"/>
              </a:rPr>
              <a:t>two approaches to EM data dissemination</a:t>
            </a:r>
            <a:r>
              <a:rPr lang="en-US" dirty="0">
                <a:latin typeface="Times New Roman" panose="02020603050405020304" pitchFamily="18" charset="0"/>
                <a:ea typeface="Times New Roman"/>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lvl="0" indent="0" algn="just">
              <a:buSzPts val="1200"/>
              <a:buNone/>
            </a:pPr>
            <a:r>
              <a:rPr lang="nb-NO" b="1" dirty="0" smtClean="0">
                <a:latin typeface="Times New Roman" panose="02020603050405020304" pitchFamily="18" charset="0"/>
                <a:ea typeface="Calibri"/>
                <a:cs typeface="Times New Roman" panose="02020603050405020304" pitchFamily="18" charset="0"/>
              </a:rPr>
              <a:t>1</a:t>
            </a:r>
            <a:r>
              <a:rPr lang="en-US" b="1" dirty="0" smtClean="0">
                <a:latin typeface="Times New Roman" panose="02020603050405020304" pitchFamily="18" charset="0"/>
                <a:ea typeface="Calibri"/>
                <a:cs typeface="Times New Roman" panose="02020603050405020304" pitchFamily="18" charset="0"/>
              </a:rPr>
              <a:t>) </a:t>
            </a:r>
            <a:r>
              <a:rPr lang="uk-UA" b="1" dirty="0" smtClean="0">
                <a:latin typeface="Times New Roman" panose="02020603050405020304" pitchFamily="18" charset="0"/>
                <a:ea typeface="Calibri"/>
                <a:cs typeface="Times New Roman" panose="02020603050405020304" pitchFamily="18" charset="0"/>
              </a:rPr>
              <a:t>"</a:t>
            </a:r>
            <a:r>
              <a:rPr lang="en-US" b="1" dirty="0">
                <a:latin typeface="Times New Roman" panose="02020603050405020304" pitchFamily="18" charset="0"/>
                <a:ea typeface="Calibri"/>
                <a:cs typeface="Times New Roman" panose="02020603050405020304" pitchFamily="18" charset="0"/>
              </a:rPr>
              <a:t>U</a:t>
            </a:r>
            <a:r>
              <a:rPr lang="uk-UA" b="1" dirty="0" err="1">
                <a:latin typeface="Times New Roman" panose="02020603050405020304" pitchFamily="18" charset="0"/>
                <a:ea typeface="Calibri"/>
                <a:cs typeface="Times New Roman" panose="02020603050405020304" pitchFamily="18" charset="0"/>
              </a:rPr>
              <a:t>ser</a:t>
            </a:r>
            <a:r>
              <a:rPr lang="uk-UA" b="1" dirty="0">
                <a:latin typeface="Times New Roman" panose="02020603050405020304" pitchFamily="18" charset="0"/>
                <a:ea typeface="Calibri"/>
                <a:cs typeface="Times New Roman" panose="02020603050405020304" pitchFamily="18" charset="0"/>
              </a:rPr>
              <a:t> </a:t>
            </a:r>
            <a:r>
              <a:rPr lang="uk-UA" b="1" dirty="0" err="1">
                <a:latin typeface="Times New Roman" panose="02020603050405020304" pitchFamily="18" charset="0"/>
                <a:ea typeface="Calibri"/>
                <a:cs typeface="Times New Roman" panose="02020603050405020304" pitchFamily="18" charset="0"/>
              </a:rPr>
              <a:t>registration</a:t>
            </a:r>
            <a:r>
              <a:rPr lang="uk-UA" b="1" dirty="0">
                <a:latin typeface="Times New Roman" panose="02020603050405020304" pitchFamily="18" charset="0"/>
                <a:ea typeface="Calibri"/>
                <a:cs typeface="Times New Roman" panose="02020603050405020304" pitchFamily="18" charset="0"/>
              </a:rPr>
              <a:t>"</a:t>
            </a:r>
            <a:r>
              <a:rPr lang="en-US" b="1" dirty="0">
                <a:latin typeface="Times New Roman" panose="02020603050405020304" pitchFamily="18" charset="0"/>
                <a:ea typeface="Calibri"/>
                <a:cs typeface="Times New Roman" panose="02020603050405020304" pitchFamily="18" charset="0"/>
              </a:rPr>
              <a:t>/</a:t>
            </a:r>
            <a:r>
              <a:rPr lang="uk-UA" b="1" dirty="0">
                <a:latin typeface="Times New Roman" panose="02020603050405020304" pitchFamily="18" charset="0"/>
                <a:ea typeface="Calibri"/>
                <a:cs typeface="Times New Roman" panose="02020603050405020304" pitchFamily="18" charset="0"/>
              </a:rPr>
              <a:t>"</a:t>
            </a:r>
            <a:r>
              <a:rPr lang="uk-UA" b="1" dirty="0" err="1">
                <a:latin typeface="Times New Roman" panose="02020603050405020304" pitchFamily="18" charset="0"/>
                <a:ea typeface="Calibri"/>
                <a:cs typeface="Times New Roman" panose="02020603050405020304" pitchFamily="18" charset="0"/>
              </a:rPr>
              <a:t>no</a:t>
            </a:r>
            <a:r>
              <a:rPr lang="uk-UA" b="1" dirty="0">
                <a:latin typeface="Times New Roman" panose="02020603050405020304" pitchFamily="18" charset="0"/>
                <a:ea typeface="Calibri"/>
                <a:cs typeface="Times New Roman" panose="02020603050405020304" pitchFamily="18" charset="0"/>
              </a:rPr>
              <a:t> </a:t>
            </a:r>
            <a:r>
              <a:rPr lang="uk-UA" b="1" dirty="0" err="1">
                <a:latin typeface="Times New Roman" panose="02020603050405020304" pitchFamily="18" charset="0"/>
                <a:ea typeface="Calibri"/>
                <a:cs typeface="Times New Roman" panose="02020603050405020304" pitchFamily="18" charset="0"/>
              </a:rPr>
              <a:t>re-distribution</a:t>
            </a:r>
            <a:r>
              <a:rPr lang="uk-UA" b="1" dirty="0">
                <a:latin typeface="Times New Roman" panose="02020603050405020304" pitchFamily="18" charset="0"/>
                <a:ea typeface="Calibri"/>
                <a:cs typeface="Times New Roman" panose="02020603050405020304" pitchFamily="18" charset="0"/>
              </a:rPr>
              <a:t>" </a:t>
            </a:r>
            <a:r>
              <a:rPr lang="uk-UA" b="1" dirty="0" err="1">
                <a:latin typeface="Times New Roman" panose="02020603050405020304" pitchFamily="18" charset="0"/>
                <a:ea typeface="Calibri"/>
                <a:cs typeface="Times New Roman" panose="02020603050405020304" pitchFamily="18" charset="0"/>
              </a:rPr>
              <a:t>policies</a:t>
            </a:r>
            <a:r>
              <a:rPr lang="en-US" dirty="0">
                <a:latin typeface="Times New Roman" panose="02020603050405020304" pitchFamily="18" charset="0"/>
                <a:ea typeface="Calibri"/>
                <a:cs typeface="Times New Roman" panose="02020603050405020304" pitchFamily="18" charset="0"/>
              </a:rPr>
              <a:t> -</a:t>
            </a:r>
            <a:r>
              <a:rPr lang="en-US" baseline="30000"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maintain</a:t>
            </a:r>
            <a:r>
              <a:rPr lang="en-US" dirty="0" err="1">
                <a:latin typeface="Times New Roman" panose="02020603050405020304" pitchFamily="18" charset="0"/>
                <a:ea typeface="Calibri"/>
                <a:cs typeface="Times New Roman" panose="02020603050405020304" pitchFamily="18" charset="0"/>
              </a:rPr>
              <a:t>ing</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control</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over</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data</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use</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and</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access</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by</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establishing</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more</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restrictions</a:t>
            </a:r>
            <a:r>
              <a:rPr lang="en-US"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the</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Chinese</a:t>
            </a:r>
            <a:r>
              <a:rPr lang="uk-UA" dirty="0">
                <a:latin typeface="Times New Roman" panose="02020603050405020304" pitchFamily="18" charset="0"/>
                <a:ea typeface="Calibri"/>
                <a:cs typeface="Times New Roman" panose="02020603050405020304" pitchFamily="18" charset="0"/>
              </a:rPr>
              <a:t> </a:t>
            </a:r>
            <a:r>
              <a:rPr lang="uk-UA" dirty="0" err="1">
                <a:latin typeface="Times New Roman" panose="02020603050405020304" pitchFamily="18" charset="0"/>
                <a:ea typeface="Calibri"/>
                <a:cs typeface="Times New Roman" panose="02020603050405020304" pitchFamily="18" charset="0"/>
              </a:rPr>
              <a:t>approach</a:t>
            </a:r>
            <a:r>
              <a:rPr lang="en-US" dirty="0">
                <a:latin typeface="Times New Roman" panose="02020603050405020304" pitchFamily="18" charset="0"/>
                <a:ea typeface="Calibri"/>
                <a:cs typeface="Times New Roman" panose="02020603050405020304" pitchFamily="18" charset="0"/>
              </a:rPr>
              <a:t>).</a:t>
            </a:r>
            <a:endParaRPr lang="ru-RU" dirty="0">
              <a:latin typeface="Times New Roman" panose="02020603050405020304" pitchFamily="18" charset="0"/>
              <a:ea typeface="Calibri"/>
              <a:cs typeface="Times New Roman" panose="02020603050405020304" pitchFamily="18" charset="0"/>
            </a:endParaRPr>
          </a:p>
          <a:p>
            <a:pPr marL="0" lvl="0" indent="0" algn="just">
              <a:buSzPts val="1200"/>
              <a:buNone/>
            </a:pPr>
            <a:r>
              <a:rPr lang="en-US" b="1" dirty="0" smtClean="0">
                <a:latin typeface="Times New Roman" panose="02020603050405020304" pitchFamily="18" charset="0"/>
                <a:ea typeface="Times New Roman"/>
                <a:cs typeface="Times New Roman" panose="02020603050405020304" pitchFamily="18" charset="0"/>
              </a:rPr>
              <a:t>2) Full </a:t>
            </a:r>
            <a:r>
              <a:rPr lang="en-US" b="1" dirty="0">
                <a:latin typeface="Times New Roman" panose="02020603050405020304" pitchFamily="18" charset="0"/>
                <a:ea typeface="Times New Roman"/>
                <a:cs typeface="Times New Roman" panose="02020603050405020304" pitchFamily="18" charset="0"/>
              </a:rPr>
              <a:t>and open data sharing</a:t>
            </a:r>
            <a:r>
              <a:rPr lang="en-US" dirty="0">
                <a:latin typeface="Times New Roman" panose="02020603050405020304" pitchFamily="18" charset="0"/>
                <a:ea typeface="Times New Roman"/>
                <a:cs typeface="Times New Roman" panose="02020603050405020304" pitchFamily="18" charset="0"/>
              </a:rPr>
              <a:t> - granting the public free use of and access to the data with less restriction (the U.S. approach). A free redistribution policy provides efficient data control and promotion of data use.  </a:t>
            </a:r>
            <a:endParaRPr lang="ru-RU" dirty="0">
              <a:latin typeface="Times New Roman" panose="02020603050405020304" pitchFamily="18" charset="0"/>
              <a:ea typeface="Calibri"/>
              <a:cs typeface="Times New Roman" panose="02020603050405020304" pitchFamily="18" charset="0"/>
            </a:endParaRPr>
          </a:p>
          <a:p>
            <a:pPr marL="0" indent="0" algn="just">
              <a:buNone/>
            </a:pPr>
            <a:endParaRPr lang="en-US" dirty="0" smtClean="0">
              <a:latin typeface="Times New Roman" panose="02020603050405020304" pitchFamily="18" charset="0"/>
              <a:ea typeface="Times New Roman"/>
              <a:cs typeface="Times New Roman" panose="02020603050405020304" pitchFamily="18" charset="0"/>
            </a:endParaRPr>
          </a:p>
          <a:p>
            <a:pPr marL="0" indent="0" algn="just">
              <a:buNone/>
            </a:pPr>
            <a:r>
              <a:rPr lang="en-US" dirty="0" smtClean="0">
                <a:latin typeface="Times New Roman" panose="02020603050405020304" pitchFamily="18" charset="0"/>
                <a:ea typeface="Times New Roman"/>
                <a:cs typeface="Times New Roman" panose="02020603050405020304" pitchFamily="18" charset="0"/>
              </a:rPr>
              <a:t>The </a:t>
            </a:r>
            <a:r>
              <a:rPr lang="en-US" dirty="0">
                <a:latin typeface="Times New Roman" panose="02020603050405020304" pitchFamily="18" charset="0"/>
                <a:ea typeface="Times New Roman"/>
                <a:cs typeface="Times New Roman" panose="02020603050405020304" pitchFamily="18" charset="0"/>
              </a:rPr>
              <a:t>data handling policy varies according to the properties of data, and the purpose of their use. In separate cases countries should agree on </a:t>
            </a:r>
            <a:r>
              <a:rPr lang="en-US" b="1" i="1" dirty="0">
                <a:latin typeface="Times New Roman" panose="02020603050405020304" pitchFamily="18" charset="0"/>
                <a:ea typeface="Times New Roman"/>
                <a:cs typeface="Times New Roman" panose="02020603050405020304" pitchFamily="18" charset="0"/>
              </a:rPr>
              <a:t>a common data policy</a:t>
            </a:r>
            <a:r>
              <a:rPr lang="en-US" dirty="0">
                <a:latin typeface="Times New Roman" panose="02020603050405020304" pitchFamily="18" charset="0"/>
                <a:ea typeface="Times New Roman"/>
                <a:cs typeface="Times New Roman" panose="02020603050405020304" pitchFamily="18" charset="0"/>
              </a:rPr>
              <a:t> </a:t>
            </a:r>
            <a:r>
              <a:rPr lang="en-US" dirty="0" smtClean="0">
                <a:latin typeface="Times New Roman" panose="02020603050405020304" pitchFamily="18" charset="0"/>
                <a:ea typeface="Times New Roman"/>
                <a:cs typeface="Times New Roman" panose="02020603050405020304" pitchFamily="18" charset="0"/>
              </a:rPr>
              <a:t>(</a:t>
            </a:r>
            <a:r>
              <a:rPr lang="en-US" dirty="0">
                <a:latin typeface="Times New Roman" panose="02020603050405020304" pitchFamily="18" charset="0"/>
                <a:ea typeface="Times New Roman"/>
                <a:cs typeface="Times New Roman" panose="02020603050405020304" pitchFamily="18" charset="0"/>
              </a:rPr>
              <a:t>i.e., cooperation on joint satellite development).</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5417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648072"/>
          </a:xfrm>
        </p:spPr>
        <p:txBody>
          <a:bodyPr/>
          <a:lstStyle/>
          <a:p>
            <a:pPr>
              <a:lnSpc>
                <a:spcPct val="100000"/>
              </a:lnSpc>
            </a:pPr>
            <a:r>
              <a:rPr lang="en-US" sz="2800" b="1" dirty="0">
                <a:solidFill>
                  <a:srgbClr val="2F5897"/>
                </a:solidFill>
              </a:rPr>
              <a:t>3.</a:t>
            </a:r>
            <a:r>
              <a:rPr lang="en-US" sz="2000" dirty="0">
                <a:solidFill>
                  <a:prstClr val="black"/>
                </a:solidFill>
                <a:effectLst>
                  <a:outerShdw blurRad="38100" dist="38100" dir="2700000" algn="tl">
                    <a:srgbClr val="000000">
                      <a:alpha val="43137"/>
                    </a:srgbClr>
                  </a:outerShdw>
                </a:effectLst>
                <a:ea typeface="TimesNewRomanPSMT"/>
                <a:cs typeface="Times New Roman"/>
              </a:rPr>
              <a:t> </a:t>
            </a:r>
            <a:r>
              <a:rPr lang="en-US" sz="2800" b="1" dirty="0">
                <a:solidFill>
                  <a:srgbClr val="2F5897"/>
                </a:solidFill>
                <a:effectLst>
                  <a:outerShdw blurRad="38100" dist="38100" dir="2700000" algn="tl">
                    <a:srgbClr val="000000">
                      <a:alpha val="43137"/>
                    </a:srgbClr>
                  </a:outerShdw>
                </a:effectLst>
                <a:ea typeface="TimesNewRomanPSMT"/>
                <a:cs typeface="Times New Roman"/>
              </a:rPr>
              <a:t>The obstacles for use of EM data in court</a:t>
            </a:r>
            <a:endParaRPr lang="ru-RU" dirty="0"/>
          </a:p>
        </p:txBody>
      </p:sp>
      <p:sp>
        <p:nvSpPr>
          <p:cNvPr id="3" name="Объект 2"/>
          <p:cNvSpPr>
            <a:spLocks noGrp="1"/>
          </p:cNvSpPr>
          <p:nvPr>
            <p:ph idx="1"/>
          </p:nvPr>
        </p:nvSpPr>
        <p:spPr>
          <a:xfrm>
            <a:off x="457200" y="980728"/>
            <a:ext cx="8229600" cy="5760640"/>
          </a:xfrm>
        </p:spPr>
        <p:txBody>
          <a:bodyPr>
            <a:normAutofit/>
          </a:bodyPr>
          <a:lstStyle/>
          <a:p>
            <a:pPr lvl="0" algn="just"/>
            <a:r>
              <a:rPr lang="en-US" dirty="0">
                <a:latin typeface="Times New Roman"/>
                <a:ea typeface="Times New Roman"/>
              </a:rPr>
              <a:t>As a solution to restrictions on the access to EM data, the access to equivalent information through a less expensive source is discussed. </a:t>
            </a:r>
            <a:endParaRPr lang="en-US" dirty="0" smtClean="0">
              <a:latin typeface="Times New Roman"/>
              <a:ea typeface="Times New Roman"/>
            </a:endParaRPr>
          </a:p>
          <a:p>
            <a:pPr algn="just"/>
            <a:r>
              <a:rPr lang="en-US" dirty="0" smtClean="0">
                <a:latin typeface="Times New Roman"/>
                <a:ea typeface="Times New Roman"/>
              </a:rPr>
              <a:t>E.g., </a:t>
            </a:r>
            <a:r>
              <a:rPr lang="en-US" b="1" i="1" dirty="0" smtClean="0">
                <a:latin typeface="Times New Roman"/>
                <a:ea typeface="Times New Roman"/>
              </a:rPr>
              <a:t>eco-drone</a:t>
            </a:r>
            <a:r>
              <a:rPr lang="en-US" dirty="0" smtClean="0">
                <a:latin typeface="Times New Roman"/>
                <a:ea typeface="Times New Roman"/>
              </a:rPr>
              <a:t> </a:t>
            </a:r>
            <a:r>
              <a:rPr lang="en-US" dirty="0">
                <a:latin typeface="Times New Roman"/>
                <a:ea typeface="Times New Roman"/>
              </a:rPr>
              <a:t>can provide EM data but its legal regime collides with concerns about privacy and data protection. Moreover, eco-drone cannot substitute remote sensing in whole due to its specification (e.g., it is not able to provide data about climate change). Its authentication as e-evidence will be complicated if </a:t>
            </a:r>
            <a:r>
              <a:rPr lang="en-US" dirty="0" smtClean="0">
                <a:latin typeface="Times New Roman"/>
                <a:ea typeface="Times New Roman"/>
              </a:rPr>
              <a:t>compared </a:t>
            </a:r>
            <a:r>
              <a:rPr lang="en-US" dirty="0">
                <a:latin typeface="Times New Roman"/>
                <a:ea typeface="Times New Roman"/>
              </a:rPr>
              <a:t>to the data from international/governmental organization (e.g., the Ministry of Ecology or NASA). </a:t>
            </a:r>
            <a:endParaRPr lang="en-US" dirty="0" smtClean="0">
              <a:latin typeface="Times New Roman"/>
              <a:ea typeface="Times New Roman"/>
            </a:endParaRPr>
          </a:p>
          <a:p>
            <a:pPr marL="0" lvl="0" indent="0" algn="just">
              <a:buNone/>
            </a:pPr>
            <a:r>
              <a:rPr lang="en-US" dirty="0" smtClean="0">
                <a:latin typeface="Times New Roman"/>
                <a:ea typeface="Times New Roman"/>
              </a:rPr>
              <a:t>Thus</a:t>
            </a:r>
            <a:r>
              <a:rPr lang="en-US" dirty="0">
                <a:latin typeface="Times New Roman"/>
                <a:ea typeface="Times New Roman"/>
              </a:rPr>
              <a:t>, </a:t>
            </a:r>
            <a:r>
              <a:rPr lang="en-US" dirty="0" smtClean="0">
                <a:latin typeface="Times New Roman"/>
                <a:ea typeface="Times New Roman"/>
              </a:rPr>
              <a:t>RS </a:t>
            </a:r>
            <a:r>
              <a:rPr lang="en-US" dirty="0">
                <a:latin typeface="Times New Roman"/>
                <a:ea typeface="Times New Roman"/>
              </a:rPr>
              <a:t>remains the most effective solution for the purpose of obtaining EM data for now.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3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763488"/>
          </a:xfrm>
        </p:spPr>
        <p:txBody>
          <a:bodyPr/>
          <a:lstStyle/>
          <a:p>
            <a:r>
              <a:rPr lang="en-US" sz="2800" b="1" dirty="0">
                <a:solidFill>
                  <a:srgbClr val="2F5897"/>
                </a:solidFill>
              </a:rPr>
              <a:t>Conclusion</a:t>
            </a:r>
            <a:endParaRPr lang="ru-RU" dirty="0"/>
          </a:p>
        </p:txBody>
      </p:sp>
      <p:sp>
        <p:nvSpPr>
          <p:cNvPr id="3" name="Объект 2"/>
          <p:cNvSpPr>
            <a:spLocks noGrp="1"/>
          </p:cNvSpPr>
          <p:nvPr>
            <p:ph idx="1"/>
          </p:nvPr>
        </p:nvSpPr>
        <p:spPr>
          <a:xfrm>
            <a:off x="457200" y="908720"/>
            <a:ext cx="8229600" cy="5688632"/>
          </a:xfrm>
        </p:spPr>
        <p:txBody>
          <a:bodyPr>
            <a:normAutofit/>
          </a:bodyPr>
          <a:lstStyle/>
          <a:p>
            <a:pPr algn="just"/>
            <a:r>
              <a:rPr lang="en-US" dirty="0">
                <a:latin typeface="Times New Roman"/>
                <a:ea typeface="Times New Roman"/>
              </a:rPr>
              <a:t>Access to EM data cannot be restricted taking into account the meaning of the environment for the humankind. We live in time when innovations not only cause environmental problems (e.g., pollution) but also could bring benefit to the society. </a:t>
            </a:r>
            <a:endParaRPr lang="en-US" dirty="0" smtClean="0">
              <a:latin typeface="Times New Roman"/>
              <a:ea typeface="Times New Roman"/>
            </a:endParaRPr>
          </a:p>
          <a:p>
            <a:pPr algn="just"/>
            <a:r>
              <a:rPr lang="en-US" dirty="0" smtClean="0">
                <a:latin typeface="Times New Roman"/>
                <a:ea typeface="Times New Roman"/>
              </a:rPr>
              <a:t>As </a:t>
            </a:r>
            <a:r>
              <a:rPr lang="en-US" dirty="0">
                <a:latin typeface="Times New Roman"/>
                <a:ea typeface="Times New Roman"/>
              </a:rPr>
              <a:t>analysis of EM data management, and drawbacks and advantages of use of e-evidence in environmental litigation show, EM data could be successfully used as e-evidence in the court among other matters. Consequently, the tasks of the EM could be complemented by providing the evidentiary basis in environmental disputes. This would give extra possibilities for protection of the environment in the legal manner. As a result, future generations will have a chance to enjoy healthier environment, too.</a:t>
            </a:r>
            <a:endParaRPr lang="ru-RU" dirty="0"/>
          </a:p>
        </p:txBody>
      </p:sp>
    </p:spTree>
    <p:extLst>
      <p:ext uri="{BB962C8B-B14F-4D97-AF65-F5344CB8AC3E}">
        <p14:creationId xmlns:p14="http://schemas.microsoft.com/office/powerpoint/2010/main" val="4209590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20688"/>
            <a:ext cx="8229600" cy="4824536"/>
          </a:xfrm>
        </p:spPr>
        <p:txBody>
          <a:bodyPr/>
          <a:lstStyle/>
          <a:p>
            <a:r>
              <a:rPr lang="en-US" sz="6000" dirty="0">
                <a:solidFill>
                  <a:srgbClr val="2F5897"/>
                </a:solidFill>
              </a:rPr>
              <a:t>Thank you!</a:t>
            </a:r>
            <a:br>
              <a:rPr lang="en-US" sz="6000" dirty="0">
                <a:solidFill>
                  <a:srgbClr val="2F5897"/>
                </a:solidFill>
              </a:rPr>
            </a:br>
            <a:r>
              <a:rPr lang="en-US" sz="6000" dirty="0">
                <a:solidFill>
                  <a:srgbClr val="2F5897"/>
                </a:solidFill>
              </a:rPr>
              <a:t/>
            </a:r>
            <a:br>
              <a:rPr lang="en-US" sz="6000" dirty="0">
                <a:solidFill>
                  <a:srgbClr val="2F5897"/>
                </a:solidFill>
              </a:rPr>
            </a:br>
            <a:endParaRPr lang="ru-RU" dirty="0"/>
          </a:p>
        </p:txBody>
      </p:sp>
    </p:spTree>
    <p:extLst>
      <p:ext uri="{BB962C8B-B14F-4D97-AF65-F5344CB8AC3E}">
        <p14:creationId xmlns:p14="http://schemas.microsoft.com/office/powerpoint/2010/main" val="944151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195536"/>
          </a:xfrm>
        </p:spPr>
        <p:txBody>
          <a:bodyPr/>
          <a:lstStyle/>
          <a:p>
            <a:r>
              <a:rPr lang="en-US" sz="4800" b="1" dirty="0">
                <a:solidFill>
                  <a:srgbClr val="2F5897"/>
                </a:solidFill>
              </a:rPr>
              <a:t>Table of contents</a:t>
            </a:r>
            <a:endParaRPr lang="ru-RU" dirty="0"/>
          </a:p>
        </p:txBody>
      </p:sp>
      <p:sp>
        <p:nvSpPr>
          <p:cNvPr id="3" name="Объект 2"/>
          <p:cNvSpPr>
            <a:spLocks noGrp="1"/>
          </p:cNvSpPr>
          <p:nvPr>
            <p:ph idx="1"/>
          </p:nvPr>
        </p:nvSpPr>
        <p:spPr>
          <a:xfrm>
            <a:off x="457200" y="1340768"/>
            <a:ext cx="8229600" cy="5112568"/>
          </a:xfrm>
        </p:spPr>
        <p:txBody>
          <a:bodyPr>
            <a:normAutofit/>
          </a:bodyPr>
          <a:lstStyle/>
          <a:p>
            <a:pPr marL="0" lvl="0" indent="0">
              <a:buNone/>
            </a:pPr>
            <a:endParaRPr lang="en-US" sz="2000" dirty="0" smtClean="0">
              <a:solidFill>
                <a:prstClr val="black"/>
              </a:solidFill>
              <a:effectLst>
                <a:outerShdw blurRad="38100" dist="38100" dir="2700000" algn="tl">
                  <a:srgbClr val="000000">
                    <a:alpha val="43137"/>
                  </a:srgbClr>
                </a:outerShdw>
              </a:effectLst>
            </a:endParaRPr>
          </a:p>
          <a:p>
            <a:pPr marL="0" lvl="0" indent="0">
              <a:buNone/>
            </a:pPr>
            <a:r>
              <a:rPr lang="en-US" sz="2000" dirty="0" smtClean="0">
                <a:solidFill>
                  <a:prstClr val="black"/>
                </a:solidFill>
                <a:effectLst>
                  <a:outerShdw blurRad="38100" dist="38100" dir="2700000" algn="tl">
                    <a:srgbClr val="000000">
                      <a:alpha val="43137"/>
                    </a:srgbClr>
                  </a:outerShdw>
                </a:effectLst>
              </a:rPr>
              <a:t>Introduction</a:t>
            </a:r>
            <a:endParaRPr lang="en-US" sz="2000" dirty="0">
              <a:solidFill>
                <a:prstClr val="black"/>
              </a:solidFill>
              <a:effectLst>
                <a:outerShdw blurRad="38100" dist="38100" dir="2700000" algn="tl">
                  <a:srgbClr val="000000">
                    <a:alpha val="43137"/>
                  </a:srgbClr>
                </a:outerShdw>
              </a:effectLst>
            </a:endParaRPr>
          </a:p>
          <a:p>
            <a:pPr marL="0" lvl="0" indent="0">
              <a:buNone/>
            </a:pPr>
            <a:endParaRPr lang="en-US" sz="2000" dirty="0">
              <a:solidFill>
                <a:schemeClr val="tx1"/>
              </a:solidFill>
              <a:effectLst>
                <a:outerShdw blurRad="38100" dist="38100" dir="2700000" algn="tl">
                  <a:srgbClr val="000000">
                    <a:alpha val="43137"/>
                  </a:srgbClr>
                </a:outerShdw>
              </a:effectLst>
            </a:endParaRPr>
          </a:p>
          <a:p>
            <a:pPr lvl="0" algn="just">
              <a:lnSpc>
                <a:spcPct val="115000"/>
              </a:lnSpc>
              <a:buFont typeface="+mj-lt"/>
              <a:buAutoNum type="arabicPeriod"/>
            </a:pPr>
            <a:r>
              <a:rPr lang="en-US" sz="2000" dirty="0" smtClean="0">
                <a:solidFill>
                  <a:schemeClr val="tx1"/>
                </a:solidFill>
                <a:effectLst>
                  <a:outerShdw blurRad="38100" dist="38100" dir="2700000" algn="tl">
                    <a:srgbClr val="000000">
                      <a:alpha val="43137"/>
                    </a:srgbClr>
                  </a:outerShdw>
                </a:effectLst>
                <a:ea typeface="TimesNewRomanPSMT"/>
                <a:cs typeface="Times New Roman"/>
              </a:rPr>
              <a:t>Environmental monitoring </a:t>
            </a:r>
            <a:r>
              <a:rPr lang="en-US" sz="2000" dirty="0">
                <a:solidFill>
                  <a:schemeClr val="tx1"/>
                </a:solidFill>
                <a:effectLst>
                  <a:outerShdw blurRad="38100" dist="38100" dir="2700000" algn="tl">
                    <a:srgbClr val="000000">
                      <a:alpha val="43137"/>
                    </a:srgbClr>
                  </a:outerShdw>
                </a:effectLst>
                <a:ea typeface="TimesNewRomanPSMT"/>
                <a:cs typeface="Times New Roman"/>
              </a:rPr>
              <a:t>data as </a:t>
            </a:r>
            <a:r>
              <a:rPr lang="en-US" sz="2000" dirty="0" smtClean="0">
                <a:solidFill>
                  <a:schemeClr val="tx1"/>
                </a:solidFill>
                <a:effectLst>
                  <a:outerShdw blurRad="38100" dist="38100" dir="2700000" algn="tl">
                    <a:srgbClr val="000000">
                      <a:alpha val="43137"/>
                    </a:srgbClr>
                  </a:outerShdw>
                </a:effectLst>
                <a:ea typeface="TimesNewRomanPSMT"/>
                <a:cs typeface="Times New Roman"/>
              </a:rPr>
              <a:t>e-evidence </a:t>
            </a:r>
            <a:r>
              <a:rPr lang="en-US" sz="2000" dirty="0">
                <a:solidFill>
                  <a:schemeClr val="tx1"/>
                </a:solidFill>
                <a:effectLst>
                  <a:outerShdw blurRad="38100" dist="38100" dir="2700000" algn="tl">
                    <a:srgbClr val="000000">
                      <a:alpha val="43137"/>
                    </a:srgbClr>
                  </a:outerShdw>
                </a:effectLst>
                <a:ea typeface="TimesNewRomanPSMT"/>
                <a:cs typeface="Times New Roman"/>
              </a:rPr>
              <a:t>in </a:t>
            </a:r>
            <a:r>
              <a:rPr lang="en-US" sz="2000" dirty="0" smtClean="0">
                <a:solidFill>
                  <a:schemeClr val="tx1"/>
                </a:solidFill>
                <a:effectLst>
                  <a:outerShdw blurRad="38100" dist="38100" dir="2700000" algn="tl">
                    <a:srgbClr val="000000">
                      <a:alpha val="43137"/>
                    </a:srgbClr>
                  </a:outerShdw>
                </a:effectLst>
                <a:ea typeface="TimesNewRomanPSMT"/>
                <a:cs typeface="Times New Roman"/>
              </a:rPr>
              <a:t>court</a:t>
            </a:r>
          </a:p>
          <a:p>
            <a:pPr lvl="0" algn="just">
              <a:lnSpc>
                <a:spcPct val="115000"/>
              </a:lnSpc>
              <a:buFont typeface="+mj-lt"/>
              <a:buAutoNum type="arabicPeriod"/>
            </a:pPr>
            <a:r>
              <a:rPr lang="en-US" sz="2000" dirty="0" smtClean="0">
                <a:solidFill>
                  <a:prstClr val="black"/>
                </a:solidFill>
                <a:effectLst>
                  <a:outerShdw blurRad="38100" dist="38100" dir="2700000" algn="tl">
                    <a:srgbClr val="000000">
                      <a:alpha val="43137"/>
                    </a:srgbClr>
                  </a:outerShdw>
                </a:effectLst>
                <a:ea typeface="TimesNewRomanPSMT"/>
                <a:cs typeface="Times New Roman"/>
              </a:rPr>
              <a:t>Drawbacks </a:t>
            </a:r>
            <a:r>
              <a:rPr lang="en-US" sz="2000" dirty="0">
                <a:solidFill>
                  <a:prstClr val="black"/>
                </a:solidFill>
                <a:effectLst>
                  <a:outerShdw blurRad="38100" dist="38100" dir="2700000" algn="tl">
                    <a:srgbClr val="000000">
                      <a:alpha val="43137"/>
                    </a:srgbClr>
                  </a:outerShdw>
                </a:effectLst>
                <a:ea typeface="TimesNewRomanPSMT"/>
                <a:cs typeface="Times New Roman"/>
              </a:rPr>
              <a:t>and </a:t>
            </a:r>
            <a:r>
              <a:rPr lang="en-US" sz="2000" dirty="0" smtClean="0">
                <a:solidFill>
                  <a:prstClr val="black"/>
                </a:solidFill>
                <a:effectLst>
                  <a:outerShdw blurRad="38100" dist="38100" dir="2700000" algn="tl">
                    <a:srgbClr val="000000">
                      <a:alpha val="43137"/>
                    </a:srgbClr>
                  </a:outerShdw>
                </a:effectLst>
                <a:ea typeface="TimesNewRomanPSMT"/>
                <a:cs typeface="Times New Roman"/>
              </a:rPr>
              <a:t>advantages </a:t>
            </a:r>
            <a:r>
              <a:rPr lang="en-US" sz="2000" dirty="0">
                <a:solidFill>
                  <a:prstClr val="black"/>
                </a:solidFill>
                <a:effectLst>
                  <a:outerShdw blurRad="38100" dist="38100" dir="2700000" algn="tl">
                    <a:srgbClr val="000000">
                      <a:alpha val="43137"/>
                    </a:srgbClr>
                  </a:outerShdw>
                </a:effectLst>
                <a:ea typeface="TimesNewRomanPSMT"/>
                <a:cs typeface="Times New Roman"/>
              </a:rPr>
              <a:t>of </a:t>
            </a:r>
            <a:r>
              <a:rPr lang="en-US" sz="2000" dirty="0" smtClean="0">
                <a:solidFill>
                  <a:prstClr val="black"/>
                </a:solidFill>
                <a:effectLst>
                  <a:outerShdw blurRad="38100" dist="38100" dir="2700000" algn="tl">
                    <a:srgbClr val="000000">
                      <a:alpha val="43137"/>
                    </a:srgbClr>
                  </a:outerShdw>
                </a:effectLst>
                <a:ea typeface="TimesNewRomanPSMT"/>
                <a:cs typeface="Times New Roman"/>
              </a:rPr>
              <a:t>using environmental </a:t>
            </a:r>
            <a:r>
              <a:rPr lang="en-US" sz="2000" dirty="0">
                <a:solidFill>
                  <a:prstClr val="black"/>
                </a:solidFill>
                <a:effectLst>
                  <a:outerShdw blurRad="38100" dist="38100" dir="2700000" algn="tl">
                    <a:srgbClr val="000000">
                      <a:alpha val="43137"/>
                    </a:srgbClr>
                  </a:outerShdw>
                </a:effectLst>
                <a:ea typeface="TimesNewRomanPSMT"/>
                <a:cs typeface="Times New Roman"/>
              </a:rPr>
              <a:t>monitoring </a:t>
            </a:r>
            <a:r>
              <a:rPr lang="en-US" sz="2000" dirty="0" smtClean="0">
                <a:solidFill>
                  <a:prstClr val="black"/>
                </a:solidFill>
                <a:effectLst>
                  <a:outerShdw blurRad="38100" dist="38100" dir="2700000" algn="tl">
                    <a:srgbClr val="000000">
                      <a:alpha val="43137"/>
                    </a:srgbClr>
                  </a:outerShdw>
                </a:effectLst>
                <a:ea typeface="TimesNewRomanPSMT"/>
                <a:cs typeface="Times New Roman"/>
              </a:rPr>
              <a:t>data </a:t>
            </a:r>
            <a:r>
              <a:rPr lang="en-US" sz="2000" dirty="0" smtClean="0">
                <a:solidFill>
                  <a:prstClr val="black"/>
                </a:solidFill>
                <a:effectLst>
                  <a:outerShdw blurRad="38100" dist="38100" dir="2700000" algn="tl">
                    <a:srgbClr val="000000">
                      <a:alpha val="43137"/>
                    </a:srgbClr>
                  </a:outerShdw>
                </a:effectLst>
                <a:ea typeface="TimesNewRomanPSMT"/>
                <a:cs typeface="Times New Roman"/>
              </a:rPr>
              <a:t>as e-evidence</a:t>
            </a:r>
            <a:r>
              <a:rPr lang="en-US" sz="2000" dirty="0" smtClean="0">
                <a:solidFill>
                  <a:prstClr val="black"/>
                </a:solidFill>
                <a:effectLst>
                  <a:outerShdw blurRad="38100" dist="38100" dir="2700000" algn="tl">
                    <a:srgbClr val="000000">
                      <a:alpha val="43137"/>
                    </a:srgbClr>
                  </a:outerShdw>
                </a:effectLst>
                <a:ea typeface="TimesNewRomanPSMT"/>
                <a:cs typeface="Times New Roman"/>
              </a:rPr>
              <a:t> </a:t>
            </a:r>
            <a:endParaRPr lang="en-US" sz="2000" dirty="0" smtClean="0">
              <a:solidFill>
                <a:schemeClr val="tx1"/>
              </a:solidFill>
              <a:effectLst>
                <a:outerShdw blurRad="38100" dist="38100" dir="2700000" algn="tl">
                  <a:srgbClr val="000000">
                    <a:alpha val="43137"/>
                  </a:srgbClr>
                </a:outerShdw>
              </a:effectLst>
              <a:ea typeface="TimesNewRomanPSMT"/>
              <a:cs typeface="Times New Roman"/>
            </a:endParaRPr>
          </a:p>
          <a:p>
            <a:pPr lvl="0" algn="just">
              <a:lnSpc>
                <a:spcPct val="115000"/>
              </a:lnSpc>
              <a:buFont typeface="+mj-lt"/>
              <a:buAutoNum type="arabicPeriod"/>
            </a:pPr>
            <a:r>
              <a:rPr lang="en-US" sz="2000" dirty="0" smtClean="0">
                <a:solidFill>
                  <a:schemeClr val="tx1"/>
                </a:solidFill>
                <a:effectLst>
                  <a:outerShdw blurRad="38100" dist="38100" dir="2700000" algn="tl">
                    <a:srgbClr val="000000">
                      <a:alpha val="43137"/>
                    </a:srgbClr>
                  </a:outerShdw>
                </a:effectLst>
                <a:ea typeface="TimesNewRomanPSMT"/>
                <a:cs typeface="Times New Roman"/>
              </a:rPr>
              <a:t>The obstacles </a:t>
            </a:r>
            <a:r>
              <a:rPr lang="en-US" sz="2000" dirty="0">
                <a:solidFill>
                  <a:schemeClr val="tx1"/>
                </a:solidFill>
                <a:effectLst>
                  <a:outerShdw blurRad="38100" dist="38100" dir="2700000" algn="tl">
                    <a:srgbClr val="000000">
                      <a:alpha val="43137"/>
                    </a:srgbClr>
                  </a:outerShdw>
                </a:effectLst>
                <a:ea typeface="TimesNewRomanPSMT"/>
                <a:cs typeface="Times New Roman"/>
              </a:rPr>
              <a:t>for use of </a:t>
            </a:r>
            <a:r>
              <a:rPr lang="en-US" sz="2000" dirty="0" smtClean="0">
                <a:solidFill>
                  <a:schemeClr val="tx1"/>
                </a:solidFill>
                <a:effectLst>
                  <a:outerShdw blurRad="38100" dist="38100" dir="2700000" algn="tl">
                    <a:srgbClr val="000000">
                      <a:alpha val="43137"/>
                    </a:srgbClr>
                  </a:outerShdw>
                </a:effectLst>
                <a:ea typeface="TimesNewRomanPSMT"/>
                <a:cs typeface="Times New Roman"/>
              </a:rPr>
              <a:t>environmental monitoring </a:t>
            </a:r>
            <a:r>
              <a:rPr lang="en-US" sz="2000" dirty="0">
                <a:solidFill>
                  <a:schemeClr val="tx1"/>
                </a:solidFill>
                <a:effectLst>
                  <a:outerShdw blurRad="38100" dist="38100" dir="2700000" algn="tl">
                    <a:srgbClr val="000000">
                      <a:alpha val="43137"/>
                    </a:srgbClr>
                  </a:outerShdw>
                </a:effectLst>
                <a:ea typeface="TimesNewRomanPSMT"/>
                <a:cs typeface="Times New Roman"/>
              </a:rPr>
              <a:t>data </a:t>
            </a:r>
            <a:r>
              <a:rPr lang="en-US" sz="2000" dirty="0" smtClean="0">
                <a:solidFill>
                  <a:schemeClr val="tx1"/>
                </a:solidFill>
                <a:effectLst>
                  <a:outerShdw blurRad="38100" dist="38100" dir="2700000" algn="tl">
                    <a:srgbClr val="000000">
                      <a:alpha val="43137"/>
                    </a:srgbClr>
                  </a:outerShdw>
                </a:effectLst>
                <a:ea typeface="TimesNewRomanPSMT"/>
                <a:cs typeface="Times New Roman"/>
              </a:rPr>
              <a:t>in court</a:t>
            </a:r>
            <a:endParaRPr lang="ru-RU" sz="2000" dirty="0">
              <a:solidFill>
                <a:schemeClr val="tx1"/>
              </a:solidFill>
              <a:effectLst>
                <a:outerShdw blurRad="38100" dist="38100" dir="2700000" algn="tl">
                  <a:srgbClr val="000000">
                    <a:alpha val="43137"/>
                  </a:srgbClr>
                </a:outerShdw>
              </a:effectLst>
              <a:ea typeface="Calibri"/>
              <a:cs typeface="Times New Roman"/>
            </a:endParaRPr>
          </a:p>
          <a:p>
            <a:pPr marL="0" lvl="0" indent="0">
              <a:buNone/>
            </a:pPr>
            <a:endParaRPr lang="en-GB" sz="2000" dirty="0" smtClean="0">
              <a:solidFill>
                <a:schemeClr val="tx1"/>
              </a:solidFill>
              <a:effectLst>
                <a:outerShdw blurRad="38100" dist="38100" dir="2700000" algn="tl">
                  <a:srgbClr val="000000">
                    <a:alpha val="43137"/>
                  </a:srgbClr>
                </a:outerShdw>
              </a:effectLst>
              <a:ea typeface="Calibri"/>
              <a:cs typeface="Times New Roman"/>
            </a:endParaRPr>
          </a:p>
          <a:p>
            <a:pPr marL="0" lvl="0" indent="0">
              <a:buNone/>
            </a:pPr>
            <a:r>
              <a:rPr lang="en-US" sz="2000" dirty="0" smtClean="0">
                <a:solidFill>
                  <a:prstClr val="black"/>
                </a:solidFill>
                <a:effectLst>
                  <a:outerShdw blurRad="38100" dist="38100" dir="2700000" algn="tl">
                    <a:srgbClr val="000000">
                      <a:alpha val="43137"/>
                    </a:srgbClr>
                  </a:outerShdw>
                </a:effectLst>
              </a:rPr>
              <a:t>Conclusion</a:t>
            </a:r>
            <a:endParaRPr lang="ru-RU" sz="2000" dirty="0">
              <a:solidFill>
                <a:prstClr val="black"/>
              </a:solidFill>
              <a:effectLst>
                <a:outerShdw blurRad="38100" dist="38100" dir="2700000" algn="tl">
                  <a:srgbClr val="000000">
                    <a:alpha val="43137"/>
                  </a:srgbClr>
                </a:outerShdw>
              </a:effectLst>
            </a:endParaRPr>
          </a:p>
          <a:p>
            <a:endParaRPr lang="ru-RU" dirty="0"/>
          </a:p>
        </p:txBody>
      </p:sp>
    </p:spTree>
    <p:extLst>
      <p:ext uri="{BB962C8B-B14F-4D97-AF65-F5344CB8AC3E}">
        <p14:creationId xmlns:p14="http://schemas.microsoft.com/office/powerpoint/2010/main" val="75800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692696"/>
          </a:xfrm>
        </p:spPr>
        <p:txBody>
          <a:bodyPr/>
          <a:lstStyle/>
          <a:p>
            <a:r>
              <a:rPr lang="en-US" sz="2800" b="1" dirty="0" smtClean="0">
                <a:solidFill>
                  <a:srgbClr val="2F5897"/>
                </a:solidFill>
              </a:rPr>
              <a:t>Introduction</a:t>
            </a:r>
            <a:endParaRPr lang="ru-RU" dirty="0"/>
          </a:p>
        </p:txBody>
      </p:sp>
      <p:sp>
        <p:nvSpPr>
          <p:cNvPr id="3" name="Объект 2"/>
          <p:cNvSpPr>
            <a:spLocks noGrp="1"/>
          </p:cNvSpPr>
          <p:nvPr>
            <p:ph idx="1"/>
          </p:nvPr>
        </p:nvSpPr>
        <p:spPr>
          <a:xfrm>
            <a:off x="514463" y="908720"/>
            <a:ext cx="8424936" cy="5760640"/>
          </a:xfrm>
        </p:spPr>
        <p:txBody>
          <a:bodyPr>
            <a:normAutofit fontScale="85000" lnSpcReduction="20000"/>
          </a:bodyPr>
          <a:lstStyle/>
          <a:p>
            <a:pPr marL="0" indent="0" algn="just">
              <a:buNone/>
            </a:pPr>
            <a:r>
              <a:rPr lang="en-US" dirty="0">
                <a:latin typeface="Times New Roman"/>
                <a:ea typeface="TimesNewRomanPSMT"/>
              </a:rPr>
              <a:t>One of the important sources of environmental information is environmental </a:t>
            </a:r>
            <a:r>
              <a:rPr lang="en-US" dirty="0" smtClean="0">
                <a:latin typeface="Times New Roman"/>
                <a:ea typeface="TimesNewRomanPSMT"/>
              </a:rPr>
              <a:t>monitoring (EM) data, </a:t>
            </a:r>
            <a:r>
              <a:rPr lang="en-US" dirty="0">
                <a:latin typeface="Times New Roman"/>
                <a:ea typeface="TimesNewRomanPSMT"/>
              </a:rPr>
              <a:t>which are </a:t>
            </a:r>
            <a:r>
              <a:rPr lang="en-US" dirty="0">
                <a:latin typeface="Times New Roman"/>
                <a:ea typeface="Calibri"/>
              </a:rPr>
              <a:t>obtained in the course of remote </a:t>
            </a:r>
            <a:r>
              <a:rPr lang="en-US" dirty="0" smtClean="0">
                <a:latin typeface="Times New Roman"/>
                <a:ea typeface="Calibri"/>
              </a:rPr>
              <a:t>sensing (RS). </a:t>
            </a:r>
          </a:p>
          <a:p>
            <a:pPr marL="0" indent="0" algn="just">
              <a:buNone/>
            </a:pPr>
            <a:r>
              <a:rPr lang="en-US" dirty="0" smtClean="0">
                <a:latin typeface="Times New Roman"/>
                <a:ea typeface="Calibri"/>
              </a:rPr>
              <a:t>Application </a:t>
            </a:r>
            <a:r>
              <a:rPr lang="en-US" dirty="0">
                <a:latin typeface="Times New Roman"/>
                <a:ea typeface="Calibri"/>
              </a:rPr>
              <a:t>of </a:t>
            </a:r>
            <a:r>
              <a:rPr lang="en-US" dirty="0" smtClean="0">
                <a:latin typeface="Times New Roman"/>
                <a:ea typeface="Calibri"/>
              </a:rPr>
              <a:t>RS</a:t>
            </a:r>
            <a:r>
              <a:rPr lang="uk-UA" dirty="0" smtClean="0">
                <a:latin typeface="Times New Roman"/>
                <a:ea typeface="Calibri"/>
              </a:rPr>
              <a:t> </a:t>
            </a:r>
            <a:r>
              <a:rPr lang="uk-UA" dirty="0" err="1">
                <a:latin typeface="Times New Roman"/>
                <a:ea typeface="Calibri"/>
              </a:rPr>
              <a:t>has</a:t>
            </a:r>
            <a:r>
              <a:rPr lang="uk-UA" dirty="0">
                <a:latin typeface="Times New Roman"/>
                <a:ea typeface="Calibri"/>
              </a:rPr>
              <a:t> a </a:t>
            </a:r>
            <a:r>
              <a:rPr lang="uk-UA" dirty="0" err="1">
                <a:latin typeface="Times New Roman"/>
                <a:ea typeface="Calibri"/>
              </a:rPr>
              <a:t>long</a:t>
            </a:r>
            <a:r>
              <a:rPr lang="uk-UA" dirty="0">
                <a:latin typeface="Times New Roman"/>
                <a:ea typeface="Calibri"/>
              </a:rPr>
              <a:t> </a:t>
            </a:r>
            <a:r>
              <a:rPr lang="uk-UA" dirty="0" err="1" smtClean="0">
                <a:latin typeface="Times New Roman"/>
                <a:ea typeface="Calibri"/>
              </a:rPr>
              <a:t>history</a:t>
            </a:r>
            <a:r>
              <a:rPr lang="en-US" dirty="0" smtClean="0">
                <a:latin typeface="Times New Roman"/>
                <a:ea typeface="Calibri"/>
              </a:rPr>
              <a:t>: </a:t>
            </a:r>
            <a:r>
              <a:rPr lang="uk-UA" dirty="0" err="1" smtClean="0">
                <a:latin typeface="Times New Roman"/>
                <a:ea typeface="Calibri"/>
              </a:rPr>
              <a:t>the</a:t>
            </a:r>
            <a:r>
              <a:rPr lang="uk-UA" dirty="0" smtClean="0">
                <a:latin typeface="Times New Roman"/>
                <a:ea typeface="Calibri"/>
              </a:rPr>
              <a:t> </a:t>
            </a:r>
            <a:r>
              <a:rPr lang="uk-UA" dirty="0" err="1">
                <a:latin typeface="Times New Roman"/>
                <a:ea typeface="Calibri"/>
              </a:rPr>
              <a:t>Second</a:t>
            </a:r>
            <a:r>
              <a:rPr lang="uk-UA" dirty="0">
                <a:latin typeface="Times New Roman"/>
                <a:ea typeface="Calibri"/>
              </a:rPr>
              <a:t> </a:t>
            </a:r>
            <a:r>
              <a:rPr lang="uk-UA" dirty="0" err="1">
                <a:latin typeface="Times New Roman"/>
                <a:ea typeface="Calibri"/>
              </a:rPr>
              <a:t>World</a:t>
            </a:r>
            <a:r>
              <a:rPr lang="uk-UA" dirty="0">
                <a:latin typeface="Times New Roman"/>
                <a:ea typeface="Calibri"/>
              </a:rPr>
              <a:t> </a:t>
            </a:r>
            <a:r>
              <a:rPr lang="uk-UA" dirty="0" err="1">
                <a:latin typeface="Times New Roman"/>
                <a:ea typeface="Calibri"/>
              </a:rPr>
              <a:t>War</a:t>
            </a:r>
            <a:r>
              <a:rPr lang="uk-UA" dirty="0">
                <a:latin typeface="Times New Roman"/>
                <a:ea typeface="Calibri"/>
              </a:rPr>
              <a:t> </a:t>
            </a:r>
            <a:r>
              <a:rPr lang="en-US" dirty="0" smtClean="0">
                <a:latin typeface="Times New Roman"/>
                <a:ea typeface="Calibri"/>
              </a:rPr>
              <a:t>- </a:t>
            </a:r>
            <a:r>
              <a:rPr lang="uk-UA" dirty="0" err="1" smtClean="0">
                <a:latin typeface="Times New Roman"/>
                <a:ea typeface="Calibri"/>
              </a:rPr>
              <a:t>for</a:t>
            </a:r>
            <a:r>
              <a:rPr lang="uk-UA" dirty="0" smtClean="0">
                <a:latin typeface="Times New Roman"/>
                <a:ea typeface="Calibri"/>
              </a:rPr>
              <a:t> </a:t>
            </a:r>
            <a:r>
              <a:rPr lang="uk-UA" dirty="0" err="1">
                <a:latin typeface="Times New Roman"/>
                <a:ea typeface="Calibri"/>
              </a:rPr>
              <a:t>military</a:t>
            </a:r>
            <a:r>
              <a:rPr lang="uk-UA" dirty="0">
                <a:latin typeface="Times New Roman"/>
                <a:ea typeface="Calibri"/>
              </a:rPr>
              <a:t> </a:t>
            </a:r>
            <a:r>
              <a:rPr lang="uk-UA" dirty="0" err="1">
                <a:latin typeface="Times New Roman"/>
                <a:ea typeface="Calibri"/>
              </a:rPr>
              <a:t>purposes</a:t>
            </a:r>
            <a:r>
              <a:rPr lang="uk-UA" dirty="0">
                <a:latin typeface="Times New Roman"/>
                <a:ea typeface="Calibri"/>
              </a:rPr>
              <a:t> </a:t>
            </a:r>
            <a:r>
              <a:rPr lang="uk-UA" dirty="0" err="1">
                <a:latin typeface="Times New Roman"/>
                <a:ea typeface="Calibri"/>
              </a:rPr>
              <a:t>as</a:t>
            </a:r>
            <a:r>
              <a:rPr lang="uk-UA" dirty="0">
                <a:latin typeface="Times New Roman"/>
                <a:ea typeface="Calibri"/>
              </a:rPr>
              <a:t> a </a:t>
            </a:r>
            <a:r>
              <a:rPr lang="uk-UA" dirty="0" err="1">
                <a:latin typeface="Times New Roman"/>
                <a:ea typeface="Calibri"/>
              </a:rPr>
              <a:t>verification</a:t>
            </a:r>
            <a:r>
              <a:rPr lang="uk-UA" dirty="0">
                <a:latin typeface="Times New Roman"/>
                <a:ea typeface="Calibri"/>
              </a:rPr>
              <a:t> </a:t>
            </a:r>
            <a:r>
              <a:rPr lang="uk-UA" dirty="0" err="1">
                <a:latin typeface="Times New Roman"/>
                <a:ea typeface="Calibri"/>
              </a:rPr>
              <a:t>tool</a:t>
            </a:r>
            <a:r>
              <a:rPr lang="uk-UA" dirty="0">
                <a:latin typeface="Times New Roman"/>
                <a:ea typeface="Calibri"/>
              </a:rPr>
              <a:t> </a:t>
            </a:r>
            <a:r>
              <a:rPr lang="uk-UA" dirty="0" err="1">
                <a:latin typeface="Times New Roman"/>
                <a:ea typeface="Calibri"/>
              </a:rPr>
              <a:t>in</a:t>
            </a:r>
            <a:r>
              <a:rPr lang="uk-UA" dirty="0">
                <a:latin typeface="Times New Roman"/>
                <a:ea typeface="Calibri"/>
              </a:rPr>
              <a:t> </a:t>
            </a:r>
            <a:r>
              <a:rPr lang="uk-UA" dirty="0" err="1">
                <a:latin typeface="Times New Roman"/>
                <a:ea typeface="Calibri"/>
              </a:rPr>
              <a:t>arms</a:t>
            </a:r>
            <a:r>
              <a:rPr lang="uk-UA" dirty="0">
                <a:latin typeface="Times New Roman"/>
                <a:ea typeface="Calibri"/>
              </a:rPr>
              <a:t> </a:t>
            </a:r>
            <a:r>
              <a:rPr lang="uk-UA" dirty="0" err="1">
                <a:latin typeface="Times New Roman"/>
                <a:ea typeface="Calibri"/>
              </a:rPr>
              <a:t>control</a:t>
            </a:r>
            <a:r>
              <a:rPr lang="uk-UA" dirty="0">
                <a:latin typeface="Times New Roman"/>
                <a:ea typeface="Calibri"/>
              </a:rPr>
              <a:t> </a:t>
            </a:r>
            <a:r>
              <a:rPr lang="uk-UA" dirty="0" err="1">
                <a:latin typeface="Times New Roman"/>
                <a:ea typeface="Calibri"/>
              </a:rPr>
              <a:t>agreements</a:t>
            </a:r>
            <a:r>
              <a:rPr lang="en-US" dirty="0">
                <a:latin typeface="Times New Roman"/>
                <a:ea typeface="Calibri"/>
              </a:rPr>
              <a:t>. It introduced </a:t>
            </a:r>
            <a:r>
              <a:rPr lang="uk-UA" dirty="0">
                <a:latin typeface="Times New Roman"/>
                <a:ea typeface="Calibri"/>
              </a:rPr>
              <a:t>"</a:t>
            </a:r>
            <a:r>
              <a:rPr lang="uk-UA" dirty="0" err="1">
                <a:latin typeface="Times New Roman"/>
                <a:ea typeface="Calibri"/>
              </a:rPr>
              <a:t>national</a:t>
            </a:r>
            <a:r>
              <a:rPr lang="uk-UA" dirty="0">
                <a:latin typeface="Times New Roman"/>
                <a:ea typeface="Calibri"/>
              </a:rPr>
              <a:t> </a:t>
            </a:r>
            <a:r>
              <a:rPr lang="uk-UA" dirty="0" err="1">
                <a:latin typeface="Times New Roman"/>
                <a:ea typeface="Calibri"/>
              </a:rPr>
              <a:t>technical</a:t>
            </a:r>
            <a:r>
              <a:rPr lang="uk-UA" dirty="0">
                <a:latin typeface="Times New Roman"/>
                <a:ea typeface="Calibri"/>
              </a:rPr>
              <a:t> </a:t>
            </a:r>
            <a:r>
              <a:rPr lang="uk-UA" dirty="0" err="1">
                <a:latin typeface="Times New Roman"/>
                <a:ea typeface="Calibri"/>
              </a:rPr>
              <a:t>means</a:t>
            </a:r>
            <a:r>
              <a:rPr lang="uk-UA" dirty="0">
                <a:latin typeface="Times New Roman"/>
                <a:ea typeface="Calibri"/>
              </a:rPr>
              <a:t> </a:t>
            </a:r>
            <a:r>
              <a:rPr lang="uk-UA" dirty="0" err="1">
                <a:latin typeface="Times New Roman"/>
                <a:ea typeface="Calibri"/>
              </a:rPr>
              <a:t>of</a:t>
            </a:r>
            <a:r>
              <a:rPr lang="uk-UA" dirty="0">
                <a:latin typeface="Times New Roman"/>
                <a:ea typeface="Calibri"/>
              </a:rPr>
              <a:t> </a:t>
            </a:r>
            <a:r>
              <a:rPr lang="uk-UA" dirty="0" err="1">
                <a:latin typeface="Times New Roman"/>
                <a:ea typeface="Calibri"/>
              </a:rPr>
              <a:t>verification</a:t>
            </a:r>
            <a:r>
              <a:rPr lang="uk-UA" dirty="0">
                <a:latin typeface="Times New Roman"/>
                <a:ea typeface="Calibri"/>
              </a:rPr>
              <a:t>" (NTM) </a:t>
            </a:r>
            <a:r>
              <a:rPr lang="uk-UA" dirty="0" err="1">
                <a:latin typeface="Times New Roman"/>
                <a:ea typeface="Calibri"/>
              </a:rPr>
              <a:t>to</a:t>
            </a:r>
            <a:r>
              <a:rPr lang="uk-UA" dirty="0">
                <a:latin typeface="Times New Roman"/>
                <a:ea typeface="Calibri"/>
              </a:rPr>
              <a:t> </a:t>
            </a:r>
            <a:r>
              <a:rPr lang="uk-UA" dirty="0" err="1">
                <a:latin typeface="Times New Roman"/>
                <a:ea typeface="Calibri"/>
              </a:rPr>
              <a:t>monitor</a:t>
            </a:r>
            <a:r>
              <a:rPr lang="uk-UA" dirty="0">
                <a:latin typeface="Times New Roman"/>
                <a:ea typeface="Calibri"/>
              </a:rPr>
              <a:t> </a:t>
            </a:r>
            <a:r>
              <a:rPr lang="uk-UA" dirty="0" err="1">
                <a:latin typeface="Times New Roman"/>
                <a:ea typeface="Calibri"/>
              </a:rPr>
              <a:t>and</a:t>
            </a:r>
            <a:r>
              <a:rPr lang="uk-UA" dirty="0">
                <a:latin typeface="Times New Roman"/>
                <a:ea typeface="Calibri"/>
              </a:rPr>
              <a:t> </a:t>
            </a:r>
            <a:r>
              <a:rPr lang="uk-UA" dirty="0" err="1">
                <a:latin typeface="Times New Roman"/>
                <a:ea typeface="Calibri"/>
              </a:rPr>
              <a:t>evaluate</a:t>
            </a:r>
            <a:r>
              <a:rPr lang="uk-UA" dirty="0">
                <a:latin typeface="Times New Roman"/>
                <a:ea typeface="Calibri"/>
              </a:rPr>
              <a:t> </a:t>
            </a:r>
            <a:r>
              <a:rPr lang="uk-UA" dirty="0" err="1">
                <a:latin typeface="Times New Roman"/>
                <a:ea typeface="Calibri"/>
              </a:rPr>
              <a:t>compliance</a:t>
            </a:r>
            <a:r>
              <a:rPr lang="uk-UA" dirty="0">
                <a:latin typeface="Times New Roman"/>
                <a:ea typeface="Calibri"/>
              </a:rPr>
              <a:t> </a:t>
            </a:r>
            <a:r>
              <a:rPr lang="uk-UA" dirty="0" err="1">
                <a:latin typeface="Times New Roman"/>
                <a:ea typeface="Calibri"/>
              </a:rPr>
              <a:t>with</a:t>
            </a:r>
            <a:r>
              <a:rPr lang="uk-UA" dirty="0">
                <a:latin typeface="Times New Roman"/>
                <a:ea typeface="Calibri"/>
              </a:rPr>
              <a:t> </a:t>
            </a:r>
            <a:r>
              <a:rPr lang="uk-UA" dirty="0" err="1">
                <a:latin typeface="Times New Roman"/>
                <a:ea typeface="Calibri"/>
              </a:rPr>
              <a:t>treaty</a:t>
            </a:r>
            <a:r>
              <a:rPr lang="uk-UA" dirty="0">
                <a:latin typeface="Times New Roman"/>
                <a:ea typeface="Calibri"/>
              </a:rPr>
              <a:t> </a:t>
            </a:r>
            <a:r>
              <a:rPr lang="uk-UA" dirty="0" err="1">
                <a:latin typeface="Times New Roman"/>
                <a:ea typeface="Calibri"/>
              </a:rPr>
              <a:t>obligations</a:t>
            </a:r>
            <a:r>
              <a:rPr lang="uk-UA" dirty="0">
                <a:latin typeface="Times New Roman"/>
                <a:ea typeface="Calibri"/>
              </a:rPr>
              <a:t>. </a:t>
            </a:r>
            <a:endParaRPr lang="en-US" dirty="0" smtClean="0">
              <a:latin typeface="Times New Roman"/>
              <a:ea typeface="Calibri"/>
            </a:endParaRPr>
          </a:p>
          <a:p>
            <a:pPr marL="0" indent="0" algn="just">
              <a:buNone/>
            </a:pPr>
            <a:r>
              <a:rPr lang="uk-UA" dirty="0" smtClean="0">
                <a:latin typeface="Times New Roman"/>
                <a:ea typeface="Calibri"/>
              </a:rPr>
              <a:t>NTM </a:t>
            </a:r>
            <a:r>
              <a:rPr lang="uk-UA" dirty="0" err="1">
                <a:latin typeface="Times New Roman"/>
                <a:ea typeface="Calibri"/>
              </a:rPr>
              <a:t>included</a:t>
            </a:r>
            <a:r>
              <a:rPr lang="uk-UA" dirty="0">
                <a:latin typeface="Times New Roman"/>
                <a:ea typeface="Calibri"/>
              </a:rPr>
              <a:t> </a:t>
            </a:r>
            <a:r>
              <a:rPr lang="uk-UA" dirty="0" err="1">
                <a:latin typeface="Times New Roman"/>
                <a:ea typeface="Calibri"/>
              </a:rPr>
              <a:t>electronic</a:t>
            </a:r>
            <a:r>
              <a:rPr lang="uk-UA" dirty="0">
                <a:latin typeface="Times New Roman"/>
                <a:ea typeface="Calibri"/>
              </a:rPr>
              <a:t> </a:t>
            </a:r>
            <a:r>
              <a:rPr lang="uk-UA" dirty="0" err="1">
                <a:latin typeface="Times New Roman"/>
                <a:ea typeface="Calibri"/>
              </a:rPr>
              <a:t>monitoring</a:t>
            </a:r>
            <a:r>
              <a:rPr lang="uk-UA" dirty="0">
                <a:latin typeface="Times New Roman"/>
                <a:ea typeface="Calibri"/>
              </a:rPr>
              <a:t> </a:t>
            </a:r>
            <a:r>
              <a:rPr lang="uk-UA" dirty="0" err="1">
                <a:latin typeface="Times New Roman"/>
                <a:ea typeface="Calibri"/>
              </a:rPr>
              <a:t>systems</a:t>
            </a:r>
            <a:r>
              <a:rPr lang="uk-UA" dirty="0">
                <a:latin typeface="Times New Roman"/>
                <a:ea typeface="Calibri"/>
              </a:rPr>
              <a:t>, </a:t>
            </a:r>
            <a:r>
              <a:rPr lang="uk-UA" dirty="0" err="1">
                <a:latin typeface="Times New Roman"/>
                <a:ea typeface="Calibri"/>
              </a:rPr>
              <a:t>seismometers</a:t>
            </a:r>
            <a:r>
              <a:rPr lang="uk-UA" dirty="0">
                <a:latin typeface="Times New Roman"/>
                <a:ea typeface="Calibri"/>
              </a:rPr>
              <a:t>, </a:t>
            </a:r>
            <a:r>
              <a:rPr lang="uk-UA" dirty="0" err="1">
                <a:latin typeface="Times New Roman"/>
                <a:ea typeface="Calibri"/>
              </a:rPr>
              <a:t>and</a:t>
            </a:r>
            <a:r>
              <a:rPr lang="uk-UA" dirty="0">
                <a:latin typeface="Times New Roman"/>
                <a:ea typeface="Calibri"/>
              </a:rPr>
              <a:t> </a:t>
            </a:r>
            <a:r>
              <a:rPr lang="uk-UA" dirty="0" err="1">
                <a:latin typeface="Times New Roman"/>
                <a:ea typeface="Calibri"/>
              </a:rPr>
              <a:t>radar</a:t>
            </a:r>
            <a:r>
              <a:rPr lang="uk-UA" dirty="0">
                <a:latin typeface="Times New Roman"/>
                <a:ea typeface="Calibri"/>
              </a:rPr>
              <a:t> </a:t>
            </a:r>
            <a:r>
              <a:rPr lang="uk-UA" dirty="0" err="1">
                <a:latin typeface="Times New Roman"/>
                <a:ea typeface="Calibri"/>
              </a:rPr>
              <a:t>networks</a:t>
            </a:r>
            <a:r>
              <a:rPr lang="uk-UA" dirty="0">
                <a:latin typeface="Times New Roman"/>
                <a:ea typeface="Calibri"/>
              </a:rPr>
              <a:t>, </a:t>
            </a:r>
            <a:r>
              <a:rPr lang="uk-UA" dirty="0" err="1">
                <a:latin typeface="Times New Roman"/>
                <a:ea typeface="Calibri"/>
              </a:rPr>
              <a:t>but</a:t>
            </a:r>
            <a:r>
              <a:rPr lang="uk-UA" dirty="0">
                <a:latin typeface="Times New Roman"/>
                <a:ea typeface="Calibri"/>
              </a:rPr>
              <a:t> </a:t>
            </a:r>
            <a:r>
              <a:rPr lang="uk-UA" dirty="0" err="1">
                <a:latin typeface="Times New Roman"/>
                <a:ea typeface="Calibri"/>
              </a:rPr>
              <a:t>relied</a:t>
            </a:r>
            <a:r>
              <a:rPr lang="uk-UA" dirty="0">
                <a:latin typeface="Times New Roman"/>
                <a:ea typeface="Calibri"/>
              </a:rPr>
              <a:t> </a:t>
            </a:r>
            <a:r>
              <a:rPr lang="uk-UA" dirty="0" err="1">
                <a:latin typeface="Times New Roman"/>
                <a:ea typeface="Calibri"/>
              </a:rPr>
              <a:t>most</a:t>
            </a:r>
            <a:r>
              <a:rPr lang="uk-UA" dirty="0">
                <a:latin typeface="Times New Roman"/>
                <a:ea typeface="Calibri"/>
              </a:rPr>
              <a:t> </a:t>
            </a:r>
            <a:r>
              <a:rPr lang="uk-UA" dirty="0" err="1">
                <a:latin typeface="Times New Roman"/>
                <a:ea typeface="Calibri"/>
              </a:rPr>
              <a:t>heavily</a:t>
            </a:r>
            <a:r>
              <a:rPr lang="uk-UA" dirty="0">
                <a:latin typeface="Times New Roman"/>
                <a:ea typeface="Calibri"/>
              </a:rPr>
              <a:t> </a:t>
            </a:r>
            <a:r>
              <a:rPr lang="uk-UA" dirty="0" err="1">
                <a:latin typeface="Times New Roman"/>
                <a:ea typeface="Calibri"/>
              </a:rPr>
              <a:t>on</a:t>
            </a:r>
            <a:r>
              <a:rPr lang="uk-UA" dirty="0">
                <a:latin typeface="Times New Roman"/>
                <a:ea typeface="Calibri"/>
              </a:rPr>
              <a:t> </a:t>
            </a:r>
            <a:r>
              <a:rPr lang="uk-UA" dirty="0" err="1">
                <a:latin typeface="Times New Roman"/>
                <a:ea typeface="Calibri"/>
              </a:rPr>
              <a:t>satellite</a:t>
            </a:r>
            <a:r>
              <a:rPr lang="uk-UA" dirty="0">
                <a:latin typeface="Times New Roman"/>
                <a:ea typeface="Calibri"/>
              </a:rPr>
              <a:t> </a:t>
            </a:r>
            <a:r>
              <a:rPr lang="uk-UA" dirty="0" err="1">
                <a:latin typeface="Times New Roman"/>
                <a:ea typeface="Calibri"/>
              </a:rPr>
              <a:t>observation</a:t>
            </a:r>
            <a:r>
              <a:rPr lang="en-US" dirty="0">
                <a:latin typeface="Times New Roman"/>
                <a:ea typeface="Calibri"/>
              </a:rPr>
              <a:t> which produced aerial </a:t>
            </a:r>
            <a:r>
              <a:rPr lang="en-US" dirty="0" smtClean="0">
                <a:latin typeface="Times New Roman"/>
                <a:ea typeface="Calibri"/>
              </a:rPr>
              <a:t>photographs</a:t>
            </a:r>
          </a:p>
          <a:p>
            <a:pPr marL="0" indent="0" algn="just">
              <a:buNone/>
            </a:pPr>
            <a:r>
              <a:rPr lang="en-US" b="1" dirty="0">
                <a:latin typeface="Times New Roman"/>
                <a:ea typeface="Calibri"/>
              </a:rPr>
              <a:t>C</a:t>
            </a:r>
            <a:r>
              <a:rPr lang="en-US" b="1" dirty="0" smtClean="0">
                <a:latin typeface="Times New Roman"/>
                <a:ea typeface="Calibri"/>
              </a:rPr>
              <a:t>omplexity </a:t>
            </a:r>
            <a:r>
              <a:rPr lang="en-US" b="1" dirty="0">
                <a:latin typeface="Times New Roman"/>
                <a:ea typeface="Calibri"/>
              </a:rPr>
              <a:t>of relationships on handling EM </a:t>
            </a:r>
            <a:r>
              <a:rPr lang="en-US" b="1" dirty="0" smtClean="0">
                <a:latin typeface="Times New Roman"/>
                <a:ea typeface="Calibri"/>
              </a:rPr>
              <a:t>data</a:t>
            </a:r>
            <a:r>
              <a:rPr lang="en-US" dirty="0" smtClean="0">
                <a:latin typeface="Times New Roman"/>
                <a:ea typeface="Calibri"/>
              </a:rPr>
              <a:t>: International </a:t>
            </a:r>
            <a:r>
              <a:rPr lang="en-US" dirty="0">
                <a:latin typeface="Times New Roman"/>
                <a:ea typeface="Calibri"/>
              </a:rPr>
              <a:t>Law </a:t>
            </a:r>
            <a:r>
              <a:rPr lang="en-US" dirty="0" smtClean="0">
                <a:latin typeface="Times New Roman"/>
                <a:ea typeface="Calibri"/>
              </a:rPr>
              <a:t>(security), </a:t>
            </a:r>
            <a:r>
              <a:rPr lang="en-US" dirty="0">
                <a:latin typeface="Times New Roman"/>
                <a:ea typeface="Calibri"/>
              </a:rPr>
              <a:t>Constitutional Law </a:t>
            </a:r>
            <a:r>
              <a:rPr lang="en-US" dirty="0" smtClean="0">
                <a:latin typeface="Times New Roman"/>
                <a:ea typeface="Calibri"/>
              </a:rPr>
              <a:t>(sovereignty), </a:t>
            </a:r>
            <a:r>
              <a:rPr lang="en-US" dirty="0">
                <a:latin typeface="Times New Roman"/>
                <a:ea typeface="Calibri"/>
              </a:rPr>
              <a:t>Administrative Law </a:t>
            </a:r>
            <a:r>
              <a:rPr lang="en-US" dirty="0" smtClean="0">
                <a:latin typeface="Times New Roman"/>
                <a:ea typeface="Calibri"/>
              </a:rPr>
              <a:t>(interaction </a:t>
            </a:r>
            <a:r>
              <a:rPr lang="en-US" dirty="0">
                <a:latin typeface="Times New Roman"/>
                <a:ea typeface="Calibri"/>
              </a:rPr>
              <a:t>between stakeholders and rules of handling the </a:t>
            </a:r>
            <a:r>
              <a:rPr lang="en-US" dirty="0" smtClean="0">
                <a:latin typeface="Times New Roman"/>
                <a:ea typeface="Calibri"/>
              </a:rPr>
              <a:t>data), </a:t>
            </a:r>
            <a:r>
              <a:rPr lang="en-US" dirty="0">
                <a:latin typeface="Times New Roman"/>
                <a:ea typeface="Calibri"/>
              </a:rPr>
              <a:t>Space Law </a:t>
            </a:r>
            <a:r>
              <a:rPr lang="en-US" dirty="0" smtClean="0">
                <a:latin typeface="Times New Roman"/>
                <a:ea typeface="Calibri"/>
              </a:rPr>
              <a:t>(satellite activity), </a:t>
            </a:r>
            <a:r>
              <a:rPr lang="en-US" dirty="0">
                <a:latin typeface="Times New Roman"/>
                <a:ea typeface="Calibri"/>
              </a:rPr>
              <a:t>Aviation Law </a:t>
            </a:r>
            <a:r>
              <a:rPr lang="en-US" dirty="0" smtClean="0">
                <a:latin typeface="Times New Roman"/>
                <a:ea typeface="Calibri"/>
              </a:rPr>
              <a:t>(conducting </a:t>
            </a:r>
            <a:r>
              <a:rPr lang="en-US" dirty="0">
                <a:latin typeface="Times New Roman"/>
                <a:ea typeface="Calibri"/>
              </a:rPr>
              <a:t>EM with help of </a:t>
            </a:r>
            <a:r>
              <a:rPr lang="en-US" dirty="0" smtClean="0">
                <a:latin typeface="Times New Roman"/>
                <a:ea typeface="Calibri"/>
              </a:rPr>
              <a:t>aircraft), </a:t>
            </a:r>
            <a:r>
              <a:rPr lang="en-US" dirty="0">
                <a:latin typeface="Times New Roman"/>
                <a:ea typeface="Calibri"/>
              </a:rPr>
              <a:t>Environmental Law </a:t>
            </a:r>
            <a:r>
              <a:rPr lang="en-US" dirty="0" smtClean="0">
                <a:latin typeface="Times New Roman"/>
                <a:ea typeface="Calibri"/>
              </a:rPr>
              <a:t>(access </a:t>
            </a:r>
            <a:r>
              <a:rPr lang="en-US" dirty="0">
                <a:latin typeface="Times New Roman"/>
                <a:ea typeface="Calibri"/>
              </a:rPr>
              <a:t>to environmental </a:t>
            </a:r>
            <a:r>
              <a:rPr lang="en-US" dirty="0" smtClean="0">
                <a:latin typeface="Times New Roman"/>
                <a:ea typeface="Calibri"/>
              </a:rPr>
              <a:t>information), </a:t>
            </a:r>
            <a:r>
              <a:rPr lang="en-US" dirty="0">
                <a:latin typeface="Times New Roman"/>
                <a:ea typeface="Calibri"/>
              </a:rPr>
              <a:t>Informational Technology Law </a:t>
            </a:r>
            <a:r>
              <a:rPr lang="en-US" dirty="0" smtClean="0">
                <a:latin typeface="Times New Roman"/>
                <a:ea typeface="Calibri"/>
              </a:rPr>
              <a:t>(digital </a:t>
            </a:r>
            <a:r>
              <a:rPr lang="en-US" dirty="0">
                <a:latin typeface="Times New Roman"/>
                <a:ea typeface="Calibri"/>
              </a:rPr>
              <a:t>data </a:t>
            </a:r>
            <a:r>
              <a:rPr lang="en-US" dirty="0" smtClean="0">
                <a:latin typeface="Times New Roman"/>
                <a:ea typeface="Calibri"/>
              </a:rPr>
              <a:t>management), </a:t>
            </a:r>
            <a:r>
              <a:rPr lang="en-US" dirty="0">
                <a:latin typeface="Times New Roman"/>
                <a:ea typeface="Calibri"/>
              </a:rPr>
              <a:t>Intellectual Property Law </a:t>
            </a:r>
            <a:r>
              <a:rPr lang="en-US" dirty="0" smtClean="0">
                <a:latin typeface="Times New Roman"/>
                <a:ea typeface="Calibri"/>
              </a:rPr>
              <a:t>(copyright </a:t>
            </a:r>
            <a:r>
              <a:rPr lang="en-US" dirty="0">
                <a:latin typeface="Times New Roman"/>
                <a:ea typeface="Calibri"/>
              </a:rPr>
              <a:t>protection of </a:t>
            </a:r>
            <a:r>
              <a:rPr lang="en-US" dirty="0" smtClean="0">
                <a:latin typeface="Times New Roman"/>
                <a:ea typeface="Calibri"/>
              </a:rPr>
              <a:t>images). </a:t>
            </a:r>
          </a:p>
          <a:p>
            <a:pPr marL="0" indent="0" algn="just">
              <a:buNone/>
            </a:pPr>
            <a:r>
              <a:rPr lang="en-US" dirty="0" smtClean="0">
                <a:latin typeface="Times New Roman"/>
                <a:ea typeface="Calibri"/>
              </a:rPr>
              <a:t>A </a:t>
            </a:r>
            <a:r>
              <a:rPr lang="uk-UA" dirty="0" err="1">
                <a:latin typeface="Times New Roman"/>
                <a:ea typeface="Calibri"/>
              </a:rPr>
              <a:t>unified</a:t>
            </a:r>
            <a:r>
              <a:rPr lang="uk-UA" dirty="0">
                <a:latin typeface="Times New Roman"/>
                <a:ea typeface="Calibri"/>
              </a:rPr>
              <a:t> </a:t>
            </a:r>
            <a:r>
              <a:rPr lang="uk-UA" dirty="0" err="1">
                <a:latin typeface="Times New Roman"/>
                <a:ea typeface="Calibri"/>
              </a:rPr>
              <a:t>law</a:t>
            </a:r>
            <a:r>
              <a:rPr lang="uk-UA" dirty="0">
                <a:latin typeface="Times New Roman"/>
                <a:ea typeface="Calibri"/>
              </a:rPr>
              <a:t> </a:t>
            </a:r>
            <a:r>
              <a:rPr lang="uk-UA" dirty="0" err="1">
                <a:latin typeface="Times New Roman"/>
                <a:ea typeface="Calibri"/>
              </a:rPr>
              <a:t>or</a:t>
            </a:r>
            <a:r>
              <a:rPr lang="uk-UA" dirty="0">
                <a:latin typeface="Times New Roman"/>
                <a:ea typeface="Calibri"/>
              </a:rPr>
              <a:t> </a:t>
            </a:r>
            <a:r>
              <a:rPr lang="uk-UA" dirty="0" err="1">
                <a:latin typeface="Times New Roman"/>
                <a:ea typeface="Calibri"/>
              </a:rPr>
              <a:t>regulation</a:t>
            </a:r>
            <a:r>
              <a:rPr lang="uk-UA" dirty="0">
                <a:latin typeface="Times New Roman"/>
                <a:ea typeface="Calibri"/>
              </a:rPr>
              <a:t> </a:t>
            </a:r>
            <a:r>
              <a:rPr lang="uk-UA" dirty="0" err="1">
                <a:latin typeface="Times New Roman"/>
                <a:ea typeface="Calibri"/>
              </a:rPr>
              <a:t>for</a:t>
            </a:r>
            <a:r>
              <a:rPr lang="uk-UA" dirty="0">
                <a:latin typeface="Times New Roman"/>
                <a:ea typeface="Calibri"/>
              </a:rPr>
              <a:t> </a:t>
            </a:r>
            <a:r>
              <a:rPr lang="uk-UA" dirty="0" err="1">
                <a:latin typeface="Times New Roman"/>
                <a:ea typeface="Calibri"/>
              </a:rPr>
              <a:t>remote</a:t>
            </a:r>
            <a:r>
              <a:rPr lang="uk-UA" dirty="0">
                <a:latin typeface="Times New Roman"/>
                <a:ea typeface="Calibri"/>
              </a:rPr>
              <a:t> </a:t>
            </a:r>
            <a:r>
              <a:rPr lang="uk-UA" dirty="0" err="1">
                <a:latin typeface="Times New Roman"/>
                <a:ea typeface="Calibri"/>
              </a:rPr>
              <a:t>sensing</a:t>
            </a:r>
            <a:r>
              <a:rPr lang="uk-UA" dirty="0">
                <a:latin typeface="Times New Roman"/>
                <a:ea typeface="Calibri"/>
              </a:rPr>
              <a:t> </a:t>
            </a:r>
            <a:r>
              <a:rPr lang="uk-UA" dirty="0" err="1">
                <a:latin typeface="Times New Roman"/>
                <a:ea typeface="Calibri"/>
              </a:rPr>
              <a:t>activities</a:t>
            </a:r>
            <a:r>
              <a:rPr lang="uk-UA" dirty="0">
                <a:latin typeface="Times New Roman"/>
                <a:ea typeface="Calibri"/>
              </a:rPr>
              <a:t> </a:t>
            </a:r>
            <a:r>
              <a:rPr lang="en-US" dirty="0">
                <a:latin typeface="Times New Roman"/>
                <a:ea typeface="Calibri"/>
              </a:rPr>
              <a:t>has not been developed neither on the international level nor domestically (except in the U.S.), though establishment of </a:t>
            </a:r>
            <a:r>
              <a:rPr lang="uk-UA" dirty="0" err="1">
                <a:latin typeface="Times New Roman"/>
                <a:ea typeface="Calibri"/>
              </a:rPr>
              <a:t>Remote</a:t>
            </a:r>
            <a:r>
              <a:rPr lang="uk-UA" dirty="0">
                <a:latin typeface="Times New Roman"/>
                <a:ea typeface="Calibri"/>
              </a:rPr>
              <a:t> </a:t>
            </a:r>
            <a:r>
              <a:rPr lang="en-US" dirty="0">
                <a:latin typeface="Times New Roman"/>
                <a:ea typeface="Calibri"/>
              </a:rPr>
              <a:t>S</a:t>
            </a:r>
            <a:r>
              <a:rPr lang="uk-UA" dirty="0" err="1">
                <a:latin typeface="Times New Roman"/>
                <a:ea typeface="Calibri"/>
              </a:rPr>
              <a:t>ensing</a:t>
            </a:r>
            <a:r>
              <a:rPr lang="uk-UA" dirty="0">
                <a:latin typeface="Times New Roman"/>
                <a:ea typeface="Calibri"/>
              </a:rPr>
              <a:t> </a:t>
            </a:r>
            <a:r>
              <a:rPr lang="en-US" dirty="0">
                <a:latin typeface="Times New Roman"/>
                <a:ea typeface="Calibri"/>
              </a:rPr>
              <a:t>L</a:t>
            </a:r>
            <a:r>
              <a:rPr lang="uk-UA" dirty="0" err="1">
                <a:latin typeface="Times New Roman"/>
                <a:ea typeface="Calibri"/>
              </a:rPr>
              <a:t>aw</a:t>
            </a:r>
            <a:r>
              <a:rPr lang="en-US" dirty="0">
                <a:latin typeface="Times New Roman"/>
                <a:ea typeface="Calibri"/>
              </a:rPr>
              <a:t>, as science, is discussed in the legal </a:t>
            </a:r>
            <a:r>
              <a:rPr lang="en-US" dirty="0" smtClean="0">
                <a:latin typeface="Times New Roman"/>
                <a:ea typeface="Calibri"/>
              </a:rPr>
              <a:t>literature.</a:t>
            </a:r>
            <a:endParaRPr lang="en-US" b="1" dirty="0" smtClean="0">
              <a:solidFill>
                <a:schemeClr val="tx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941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547464"/>
          </a:xfrm>
        </p:spPr>
        <p:txBody>
          <a:bodyPr/>
          <a:lstStyle/>
          <a:p>
            <a:pPr lvl="0">
              <a:lnSpc>
                <a:spcPct val="100000"/>
              </a:lnSpc>
              <a:spcBef>
                <a:spcPct val="20000"/>
              </a:spcBef>
            </a:pPr>
            <a:r>
              <a:rPr lang="en-US" sz="2000" dirty="0">
                <a:solidFill>
                  <a:prstClr val="black"/>
                </a:solidFill>
                <a:effectLst>
                  <a:outerShdw blurRad="38100" dist="38100" dir="2700000" algn="tl">
                    <a:srgbClr val="000000">
                      <a:alpha val="43137"/>
                    </a:srgbClr>
                  </a:outerShdw>
                </a:effectLst>
                <a:latin typeface="Century Gothic"/>
                <a:ea typeface="+mn-ea"/>
                <a:cs typeface="+mn-cs"/>
              </a:rPr>
              <a:t/>
            </a:r>
            <a:br>
              <a:rPr lang="en-US" sz="2000" dirty="0">
                <a:solidFill>
                  <a:prstClr val="black"/>
                </a:solidFill>
                <a:effectLst>
                  <a:outerShdw blurRad="38100" dist="38100" dir="2700000" algn="tl">
                    <a:srgbClr val="000000">
                      <a:alpha val="43137"/>
                    </a:srgbClr>
                  </a:outerShdw>
                </a:effectLst>
                <a:latin typeface="Century Gothic"/>
                <a:ea typeface="+mn-ea"/>
                <a:cs typeface="+mn-cs"/>
              </a:rPr>
            </a:br>
            <a:r>
              <a:rPr lang="en-US" sz="2800" b="1" dirty="0" smtClean="0">
                <a:effectLst>
                  <a:outerShdw blurRad="38100" dist="38100" dir="2700000" algn="tl">
                    <a:srgbClr val="000000">
                      <a:alpha val="43137"/>
                    </a:srgbClr>
                  </a:outerShdw>
                </a:effectLst>
                <a:latin typeface="Palatino Linotype" panose="02040502050505030304" pitchFamily="18" charset="0"/>
                <a:ea typeface="+mn-ea"/>
                <a:cs typeface="+mn-cs"/>
              </a:rPr>
              <a:t>1. </a:t>
            </a:r>
            <a:r>
              <a:rPr lang="en-US" sz="2800" b="1" dirty="0" smtClean="0">
                <a:effectLst>
                  <a:outerShdw blurRad="38100" dist="38100" dir="2700000" algn="tl">
                    <a:srgbClr val="000000">
                      <a:alpha val="43137"/>
                    </a:srgbClr>
                  </a:outerShdw>
                </a:effectLst>
                <a:latin typeface="Palatino Linotype" panose="02040502050505030304" pitchFamily="18" charset="0"/>
                <a:ea typeface="Calibri"/>
                <a:cs typeface="Times New Roman"/>
              </a:rPr>
              <a:t>EM </a:t>
            </a:r>
            <a:r>
              <a:rPr lang="en-US" sz="2800" b="1" dirty="0">
                <a:effectLst>
                  <a:outerShdw blurRad="38100" dist="38100" dir="2700000" algn="tl">
                    <a:srgbClr val="000000">
                      <a:alpha val="43137"/>
                    </a:srgbClr>
                  </a:outerShdw>
                </a:effectLst>
                <a:latin typeface="Palatino Linotype" panose="02040502050505030304" pitchFamily="18" charset="0"/>
                <a:ea typeface="Calibri"/>
                <a:cs typeface="Times New Roman"/>
              </a:rPr>
              <a:t>data in legal context</a:t>
            </a:r>
            <a:endParaRPr lang="ru-RU" sz="2800" b="1" dirty="0">
              <a:latin typeface="Palatino Linotype" panose="02040502050505030304" pitchFamily="18" charset="0"/>
            </a:endParaRPr>
          </a:p>
        </p:txBody>
      </p:sp>
      <p:sp>
        <p:nvSpPr>
          <p:cNvPr id="3" name="Объект 2"/>
          <p:cNvSpPr>
            <a:spLocks noGrp="1"/>
          </p:cNvSpPr>
          <p:nvPr>
            <p:ph idx="1"/>
          </p:nvPr>
        </p:nvSpPr>
        <p:spPr>
          <a:xfrm>
            <a:off x="457200" y="908720"/>
            <a:ext cx="8229600" cy="5688632"/>
          </a:xfrm>
        </p:spPr>
        <p:txBody>
          <a:bodyPr>
            <a:normAutofit fontScale="92500" lnSpcReduction="10000"/>
          </a:bodyPr>
          <a:lstStyle/>
          <a:p>
            <a:pPr lvl="0" algn="just">
              <a:lnSpc>
                <a:spcPct val="110000"/>
              </a:lnSpc>
            </a:pPr>
            <a:r>
              <a:rPr lang="en-US" b="1" dirty="0" smtClean="0">
                <a:solidFill>
                  <a:prstClr val="black">
                    <a:lumMod val="50000"/>
                    <a:lumOff val="50000"/>
                  </a:prstClr>
                </a:solidFill>
                <a:latin typeface="Times New Roman" panose="02020603050405020304" pitchFamily="18" charset="0"/>
                <a:ea typeface="Calibri"/>
                <a:cs typeface="Times New Roman" panose="02020603050405020304" pitchFamily="18" charset="0"/>
              </a:rPr>
              <a:t>EM </a:t>
            </a:r>
            <a:r>
              <a:rPr lang="en-US" b="1" dirty="0">
                <a:solidFill>
                  <a:prstClr val="black">
                    <a:lumMod val="50000"/>
                    <a:lumOff val="50000"/>
                  </a:prstClr>
                </a:solidFill>
                <a:latin typeface="Times New Roman" panose="02020603050405020304" pitchFamily="18" charset="0"/>
                <a:ea typeface="Calibri"/>
                <a:cs typeface="Times New Roman" panose="02020603050405020304" pitchFamily="18" charset="0"/>
              </a:rPr>
              <a:t>data </a:t>
            </a:r>
            <a:r>
              <a:rPr lang="en-US" dirty="0">
                <a:solidFill>
                  <a:prstClr val="black">
                    <a:lumMod val="50000"/>
                    <a:lumOff val="50000"/>
                  </a:prstClr>
                </a:solidFill>
                <a:latin typeface="Times New Roman" panose="02020603050405020304" pitchFamily="18" charset="0"/>
                <a:ea typeface="Calibri"/>
                <a:cs typeface="Times New Roman" panose="02020603050405020304" pitchFamily="18" charset="0"/>
              </a:rPr>
              <a:t>is digital information </a:t>
            </a:r>
            <a:r>
              <a:rPr lang="en-US" dirty="0">
                <a:solidFill>
                  <a:prstClr val="black">
                    <a:lumMod val="50000"/>
                    <a:lumOff val="50000"/>
                  </a:prstClr>
                </a:solidFill>
                <a:latin typeface="Times New Roman" panose="02020603050405020304" pitchFamily="18" charset="0"/>
                <a:ea typeface="Times New Roman"/>
                <a:cs typeface="Times New Roman" panose="02020603050405020304" pitchFamily="18" charset="0"/>
              </a:rPr>
              <a:t>(records on physical, chemical, and biological analyses and measurements)</a:t>
            </a:r>
            <a:r>
              <a:rPr lang="en-US" dirty="0">
                <a:solidFill>
                  <a:prstClr val="black">
                    <a:lumMod val="50000"/>
                    <a:lumOff val="50000"/>
                  </a:prstClr>
                </a:solidFill>
                <a:latin typeface="Times New Roman" panose="02020603050405020304" pitchFamily="18" charset="0"/>
                <a:ea typeface="Calibri"/>
                <a:cs typeface="Times New Roman" panose="02020603050405020304" pitchFamily="18" charset="0"/>
              </a:rPr>
              <a:t> about the state of natural resources and environment in whole, which allows making </a:t>
            </a:r>
            <a:r>
              <a:rPr lang="en-US" dirty="0" smtClean="0">
                <a:solidFill>
                  <a:prstClr val="black">
                    <a:lumMod val="50000"/>
                    <a:lumOff val="50000"/>
                  </a:prstClr>
                </a:solidFill>
                <a:latin typeface="Times New Roman" panose="02020603050405020304" pitchFamily="18" charset="0"/>
                <a:ea typeface="Calibri"/>
                <a:cs typeface="Times New Roman" panose="02020603050405020304" pitchFamily="18" charset="0"/>
              </a:rPr>
              <a:t>EIA for </a:t>
            </a:r>
            <a:r>
              <a:rPr lang="en-US" dirty="0">
                <a:solidFill>
                  <a:prstClr val="black">
                    <a:lumMod val="50000"/>
                    <a:lumOff val="50000"/>
                  </a:prstClr>
                </a:solidFill>
                <a:latin typeface="Times New Roman" panose="02020603050405020304" pitchFamily="18" charset="0"/>
                <a:ea typeface="Calibri"/>
                <a:cs typeface="Times New Roman" panose="02020603050405020304" pitchFamily="18" charset="0"/>
              </a:rPr>
              <a:t>decision-making. </a:t>
            </a:r>
            <a:r>
              <a:rPr lang="en-US" dirty="0" smtClean="0">
                <a:solidFill>
                  <a:prstClr val="black">
                    <a:lumMod val="50000"/>
                    <a:lumOff val="50000"/>
                  </a:prstClr>
                </a:solidFill>
                <a:latin typeface="Times New Roman" panose="02020603050405020304" pitchFamily="18" charset="0"/>
                <a:ea typeface="Calibri"/>
                <a:cs typeface="Times New Roman" panose="02020603050405020304" pitchFamily="18" charset="0"/>
              </a:rPr>
              <a:t>EM </a:t>
            </a:r>
            <a:r>
              <a:rPr lang="en-US" dirty="0">
                <a:solidFill>
                  <a:prstClr val="black">
                    <a:lumMod val="50000"/>
                    <a:lumOff val="50000"/>
                  </a:prstClr>
                </a:solidFill>
                <a:latin typeface="Times New Roman" panose="02020603050405020304" pitchFamily="18" charset="0"/>
                <a:ea typeface="Calibri"/>
                <a:cs typeface="Times New Roman" panose="02020603050405020304" pitchFamily="18" charset="0"/>
              </a:rPr>
              <a:t>data are stored in the database </a:t>
            </a:r>
            <a:r>
              <a:rPr lang="en-US" dirty="0">
                <a:solidFill>
                  <a:prstClr val="black">
                    <a:lumMod val="50000"/>
                    <a:lumOff val="50000"/>
                  </a:prstClr>
                </a:solidFill>
                <a:latin typeface="Times New Roman" panose="02020603050405020304" pitchFamily="18" charset="0"/>
                <a:ea typeface="Times New Roman"/>
                <a:cs typeface="Times New Roman" panose="02020603050405020304" pitchFamily="18" charset="0"/>
              </a:rPr>
              <a:t>of international organizations/state agency, the Geographic Information System (GIS) and private companies.</a:t>
            </a:r>
            <a:r>
              <a:rPr lang="en-US" baseline="30000" dirty="0">
                <a:solidFill>
                  <a:prstClr val="black">
                    <a:lumMod val="50000"/>
                    <a:lumOff val="50000"/>
                  </a:prstClr>
                </a:solidFill>
                <a:latin typeface="Times New Roman" panose="02020603050405020304" pitchFamily="18" charset="0"/>
                <a:ea typeface="Calibri"/>
                <a:cs typeface="Times New Roman" panose="02020603050405020304" pitchFamily="18" charset="0"/>
              </a:rPr>
              <a:t> </a:t>
            </a:r>
            <a:r>
              <a:rPr lang="en-US" b="1" dirty="0">
                <a:solidFill>
                  <a:prstClr val="black">
                    <a:lumMod val="50000"/>
                    <a:lumOff val="50000"/>
                  </a:prstClr>
                </a:solidFill>
                <a:latin typeface="Times New Roman" panose="02020603050405020304" pitchFamily="18" charset="0"/>
                <a:ea typeface="Times New Roman"/>
                <a:cs typeface="Times New Roman" panose="02020603050405020304" pitchFamily="18" charset="0"/>
              </a:rPr>
              <a:t>The main task of </a:t>
            </a:r>
            <a:r>
              <a:rPr lang="en-US" b="1" dirty="0" smtClean="0">
                <a:solidFill>
                  <a:prstClr val="black">
                    <a:lumMod val="50000"/>
                    <a:lumOff val="50000"/>
                  </a:prstClr>
                </a:solidFill>
                <a:latin typeface="Times New Roman" panose="02020603050405020304" pitchFamily="18" charset="0"/>
                <a:ea typeface="Times New Roman"/>
                <a:cs typeface="Times New Roman" panose="02020603050405020304" pitchFamily="18" charset="0"/>
              </a:rPr>
              <a:t>EM database </a:t>
            </a:r>
            <a:r>
              <a:rPr lang="en-US" dirty="0">
                <a:solidFill>
                  <a:prstClr val="black">
                    <a:lumMod val="50000"/>
                    <a:lumOff val="50000"/>
                  </a:prstClr>
                </a:solidFill>
                <a:latin typeface="Times New Roman" panose="02020603050405020304" pitchFamily="18" charset="0"/>
                <a:ea typeface="Times New Roman"/>
                <a:cs typeface="Times New Roman" panose="02020603050405020304" pitchFamily="18" charset="0"/>
              </a:rPr>
              <a:t>is to ensure quality of data and to provide timely access for its stakeholders. </a:t>
            </a:r>
            <a:endParaRPr lang="ru-RU" dirty="0">
              <a:solidFill>
                <a:prstClr val="black">
                  <a:lumMod val="50000"/>
                  <a:lumOff val="50000"/>
                </a:prstClr>
              </a:solidFill>
              <a:latin typeface="Times New Roman" panose="02020603050405020304" pitchFamily="18" charset="0"/>
              <a:ea typeface="Calibri"/>
              <a:cs typeface="Times New Roman" panose="02020603050405020304" pitchFamily="18" charset="0"/>
            </a:endParaRPr>
          </a:p>
          <a:p>
            <a:pPr lvl="0" algn="just">
              <a:lnSpc>
                <a:spcPct val="110000"/>
              </a:lnSpc>
            </a:pPr>
            <a:r>
              <a:rPr lang="en-US" dirty="0">
                <a:solidFill>
                  <a:prstClr val="black">
                    <a:lumMod val="50000"/>
                    <a:lumOff val="50000"/>
                  </a:prstClr>
                </a:solidFill>
                <a:latin typeface="Times New Roman" panose="02020603050405020304" pitchFamily="18" charset="0"/>
                <a:ea typeface="Calibri"/>
                <a:cs typeface="Times New Roman" panose="02020603050405020304" pitchFamily="18" charset="0"/>
              </a:rPr>
              <a:t> </a:t>
            </a:r>
            <a:r>
              <a:rPr lang="en-US" dirty="0">
                <a:solidFill>
                  <a:prstClr val="black">
                    <a:lumMod val="50000"/>
                    <a:lumOff val="50000"/>
                  </a:prstClr>
                </a:solidFill>
                <a:latin typeface="Times New Roman" panose="02020603050405020304" pitchFamily="18" charset="0"/>
                <a:ea typeface="Times New Roman"/>
                <a:cs typeface="Times New Roman" panose="02020603050405020304" pitchFamily="18" charset="0"/>
              </a:rPr>
              <a:t>The access to EM data is </a:t>
            </a:r>
            <a:r>
              <a:rPr lang="en-US" u="sng" dirty="0">
                <a:solidFill>
                  <a:prstClr val="black">
                    <a:lumMod val="50000"/>
                    <a:lumOff val="50000"/>
                  </a:prstClr>
                </a:solidFill>
                <a:latin typeface="Times New Roman" panose="02020603050405020304" pitchFamily="18" charset="0"/>
                <a:ea typeface="Times New Roman"/>
                <a:cs typeface="Times New Roman" panose="02020603050405020304" pitchFamily="18" charset="0"/>
              </a:rPr>
              <a:t>a source of conflict for stakeholders</a:t>
            </a:r>
            <a:r>
              <a:rPr lang="en-US" dirty="0">
                <a:solidFill>
                  <a:prstClr val="black">
                    <a:lumMod val="50000"/>
                    <a:lumOff val="50000"/>
                  </a:prstClr>
                </a:solidFill>
                <a:latin typeface="Times New Roman" panose="02020603050405020304" pitchFamily="18" charset="0"/>
                <a:ea typeface="Times New Roman"/>
                <a:cs typeface="Times New Roman" panose="02020603050405020304" pitchFamily="18" charset="0"/>
              </a:rPr>
              <a:t>. Value of the data depends on the functions performed by them for environment, people, and economy. Taking into account technical characteristics of EM data, their use as electronic evidence in environmental courts would ease litigation. Therefore, access to EM data should be ensured to every person and to be balanced with other kinds of interests.</a:t>
            </a:r>
            <a:r>
              <a:rPr lang="ru-RU" dirty="0">
                <a:solidFill>
                  <a:prstClr val="black">
                    <a:lumMod val="50000"/>
                    <a:lumOff val="50000"/>
                  </a:prstClr>
                </a:solidFill>
                <a:latin typeface="Times New Roman" panose="02020603050405020304" pitchFamily="18" charset="0"/>
                <a:cs typeface="Times New Roman" panose="02020603050405020304" pitchFamily="18" charset="0"/>
              </a:rPr>
              <a:t> </a:t>
            </a:r>
            <a:endParaRPr lang="ru-RU" dirty="0">
              <a:solidFill>
                <a:prstClr val="black">
                  <a:lumMod val="50000"/>
                  <a:lumOff val="50000"/>
                </a:prstClr>
              </a:solidFill>
              <a:latin typeface="Times New Roman" panose="02020603050405020304" pitchFamily="18" charset="0"/>
              <a:ea typeface="Calibri"/>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74448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763488"/>
          </a:xfrm>
        </p:spPr>
        <p:txBody>
          <a:bodyPr/>
          <a:lstStyle/>
          <a:p>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rPr>
              <a:t>1. </a:t>
            </a:r>
            <a:r>
              <a:rPr lang="en-US" sz="2800" b="1" dirty="0" smtClean="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EM </a:t>
            </a:r>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data in legal context</a:t>
            </a:r>
            <a:endParaRPr lang="ru-RU" b="1" dirty="0"/>
          </a:p>
        </p:txBody>
      </p:sp>
      <p:sp>
        <p:nvSpPr>
          <p:cNvPr id="3" name="Объект 2"/>
          <p:cNvSpPr>
            <a:spLocks noGrp="1"/>
          </p:cNvSpPr>
          <p:nvPr>
            <p:ph idx="1"/>
          </p:nvPr>
        </p:nvSpPr>
        <p:spPr>
          <a:xfrm>
            <a:off x="457200" y="980728"/>
            <a:ext cx="8229600" cy="5400600"/>
          </a:xfrm>
        </p:spPr>
        <p:txBody>
          <a:bodyPr>
            <a:normAutofit/>
          </a:bodyPr>
          <a:lstStyle/>
          <a:p>
            <a:pPr algn="just"/>
            <a:r>
              <a:rPr lang="en-US" dirty="0">
                <a:latin typeface="Times New Roman"/>
                <a:ea typeface="Calibri"/>
              </a:rPr>
              <a:t>Any </a:t>
            </a:r>
            <a:r>
              <a:rPr lang="en-US" b="1" dirty="0">
                <a:latin typeface="Times New Roman"/>
                <a:ea typeface="Calibri"/>
              </a:rPr>
              <a:t>data consists of</a:t>
            </a:r>
            <a:r>
              <a:rPr lang="en-US" dirty="0">
                <a:latin typeface="Times New Roman"/>
                <a:ea typeface="Calibri"/>
              </a:rPr>
              <a:t> content (what the data actually are) and context (where they are). </a:t>
            </a:r>
            <a:r>
              <a:rPr lang="en-US" b="1" i="1" dirty="0">
                <a:latin typeface="Times New Roman"/>
                <a:ea typeface="Calibri"/>
              </a:rPr>
              <a:t>Data content</a:t>
            </a:r>
            <a:r>
              <a:rPr lang="en-US" dirty="0">
                <a:latin typeface="Times New Roman"/>
                <a:ea typeface="Calibri"/>
              </a:rPr>
              <a:t> is concerned with the meaning of the data itself and deals with interpretation of stored data, based on the contents of files. </a:t>
            </a:r>
            <a:r>
              <a:rPr lang="en-US" dirty="0" smtClean="0">
                <a:latin typeface="Times New Roman"/>
                <a:ea typeface="Calibri"/>
              </a:rPr>
              <a:t>According </a:t>
            </a:r>
            <a:r>
              <a:rPr lang="en-US" dirty="0">
                <a:latin typeface="Times New Roman"/>
                <a:ea typeface="Calibri"/>
              </a:rPr>
              <a:t>to V. </a:t>
            </a:r>
            <a:r>
              <a:rPr lang="en-US" dirty="0" err="1">
                <a:latin typeface="Times New Roman"/>
                <a:ea typeface="Calibri"/>
              </a:rPr>
              <a:t>Basdeo</a:t>
            </a:r>
            <a:r>
              <a:rPr lang="en-US" dirty="0">
                <a:latin typeface="Times New Roman"/>
                <a:ea typeface="Calibri"/>
              </a:rPr>
              <a:t>, </a:t>
            </a:r>
            <a:r>
              <a:rPr lang="uk-UA" b="1" dirty="0" err="1">
                <a:latin typeface="Times New Roman"/>
                <a:ea typeface="Calibri"/>
              </a:rPr>
              <a:t>data</a:t>
            </a:r>
            <a:r>
              <a:rPr lang="uk-UA" dirty="0">
                <a:latin typeface="Times New Roman"/>
                <a:ea typeface="Calibri"/>
              </a:rPr>
              <a:t> </a:t>
            </a:r>
            <a:r>
              <a:rPr lang="uk-UA" dirty="0" err="1">
                <a:latin typeface="Times New Roman"/>
                <a:ea typeface="Calibri"/>
              </a:rPr>
              <a:t>is</a:t>
            </a:r>
            <a:r>
              <a:rPr lang="uk-UA" dirty="0">
                <a:latin typeface="Times New Roman"/>
                <a:ea typeface="Calibri"/>
              </a:rPr>
              <a:t> </a:t>
            </a:r>
            <a:r>
              <a:rPr lang="uk-UA" dirty="0" err="1">
                <a:latin typeface="Times New Roman"/>
                <a:ea typeface="Calibri"/>
              </a:rPr>
              <a:t>information</a:t>
            </a:r>
            <a:r>
              <a:rPr lang="uk-UA" dirty="0">
                <a:latin typeface="Times New Roman"/>
                <a:ea typeface="Calibri"/>
              </a:rPr>
              <a:t> </a:t>
            </a:r>
            <a:r>
              <a:rPr lang="uk-UA" dirty="0" err="1">
                <a:latin typeface="Times New Roman"/>
                <a:ea typeface="Calibri"/>
              </a:rPr>
              <a:t>converted</a:t>
            </a:r>
            <a:r>
              <a:rPr lang="uk-UA" dirty="0">
                <a:latin typeface="Times New Roman"/>
                <a:ea typeface="Calibri"/>
              </a:rPr>
              <a:t> </a:t>
            </a:r>
            <a:r>
              <a:rPr lang="uk-UA" dirty="0" err="1">
                <a:latin typeface="Times New Roman"/>
                <a:ea typeface="Calibri"/>
              </a:rPr>
              <a:t>into</a:t>
            </a:r>
            <a:r>
              <a:rPr lang="uk-UA" dirty="0">
                <a:latin typeface="Times New Roman"/>
                <a:ea typeface="Calibri"/>
              </a:rPr>
              <a:t> a </a:t>
            </a:r>
            <a:r>
              <a:rPr lang="uk-UA" dirty="0" err="1">
                <a:latin typeface="Times New Roman"/>
                <a:ea typeface="Calibri"/>
              </a:rPr>
              <a:t>form</a:t>
            </a:r>
            <a:r>
              <a:rPr lang="uk-UA" dirty="0">
                <a:latin typeface="Times New Roman"/>
                <a:ea typeface="Calibri"/>
              </a:rPr>
              <a:t> </a:t>
            </a:r>
            <a:r>
              <a:rPr lang="uk-UA" dirty="0" err="1">
                <a:latin typeface="Times New Roman"/>
                <a:ea typeface="Calibri"/>
              </a:rPr>
              <a:t>that</a:t>
            </a:r>
            <a:r>
              <a:rPr lang="uk-UA" dirty="0">
                <a:latin typeface="Times New Roman"/>
                <a:ea typeface="Calibri"/>
              </a:rPr>
              <a:t> </a:t>
            </a:r>
            <a:r>
              <a:rPr lang="uk-UA" dirty="0" err="1">
                <a:latin typeface="Times New Roman"/>
                <a:ea typeface="Calibri"/>
              </a:rPr>
              <a:t>is</a:t>
            </a:r>
            <a:r>
              <a:rPr lang="uk-UA" dirty="0">
                <a:latin typeface="Times New Roman"/>
                <a:ea typeface="Calibri"/>
              </a:rPr>
              <a:t> </a:t>
            </a:r>
            <a:r>
              <a:rPr lang="uk-UA" dirty="0" err="1">
                <a:latin typeface="Times New Roman"/>
                <a:ea typeface="Calibri"/>
              </a:rPr>
              <a:t>convenient</a:t>
            </a:r>
            <a:r>
              <a:rPr lang="uk-UA" dirty="0">
                <a:latin typeface="Times New Roman"/>
                <a:ea typeface="Calibri"/>
              </a:rPr>
              <a:t> </a:t>
            </a:r>
            <a:r>
              <a:rPr lang="uk-UA" dirty="0" err="1">
                <a:latin typeface="Times New Roman"/>
                <a:ea typeface="Calibri"/>
              </a:rPr>
              <a:t>to</a:t>
            </a:r>
            <a:r>
              <a:rPr lang="uk-UA" dirty="0">
                <a:latin typeface="Times New Roman"/>
                <a:ea typeface="Calibri"/>
              </a:rPr>
              <a:t> </a:t>
            </a:r>
            <a:r>
              <a:rPr lang="uk-UA" dirty="0" err="1">
                <a:latin typeface="Times New Roman"/>
                <a:ea typeface="Calibri"/>
              </a:rPr>
              <a:t>process</a:t>
            </a:r>
            <a:r>
              <a:rPr lang="en-US" dirty="0">
                <a:latin typeface="Times New Roman"/>
                <a:ea typeface="Calibri"/>
              </a:rPr>
              <a:t> (</a:t>
            </a:r>
            <a:r>
              <a:rPr lang="uk-UA" dirty="0">
                <a:latin typeface="Times New Roman"/>
                <a:ea typeface="Calibri"/>
              </a:rPr>
              <a:t>a </a:t>
            </a:r>
            <a:r>
              <a:rPr lang="uk-UA" dirty="0" err="1">
                <a:latin typeface="Times New Roman"/>
                <a:ea typeface="Calibri"/>
              </a:rPr>
              <a:t>digital</a:t>
            </a:r>
            <a:r>
              <a:rPr lang="uk-UA" dirty="0">
                <a:latin typeface="Times New Roman"/>
                <a:ea typeface="Calibri"/>
              </a:rPr>
              <a:t> </a:t>
            </a:r>
            <a:r>
              <a:rPr lang="uk-UA" dirty="0" err="1">
                <a:latin typeface="Times New Roman"/>
                <a:ea typeface="Calibri"/>
              </a:rPr>
              <a:t>form</a:t>
            </a:r>
            <a:r>
              <a:rPr lang="en-US" dirty="0">
                <a:latin typeface="Times New Roman"/>
                <a:ea typeface="Calibri"/>
              </a:rPr>
              <a:t>)</a:t>
            </a:r>
            <a:r>
              <a:rPr lang="uk-UA" dirty="0">
                <a:latin typeface="Times New Roman"/>
                <a:ea typeface="Calibri"/>
              </a:rPr>
              <a:t>. </a:t>
            </a:r>
            <a:endParaRPr lang="en-US" dirty="0" smtClean="0">
              <a:latin typeface="Times New Roman"/>
              <a:ea typeface="Calibri"/>
            </a:endParaRPr>
          </a:p>
          <a:p>
            <a:pPr algn="just"/>
            <a:r>
              <a:rPr lang="en-US" b="1" dirty="0" smtClean="0">
                <a:latin typeface="Times New Roman"/>
                <a:ea typeface="Calibri"/>
              </a:rPr>
              <a:t>C</a:t>
            </a:r>
            <a:r>
              <a:rPr lang="uk-UA" b="1" dirty="0" err="1" smtClean="0">
                <a:latin typeface="Times New Roman"/>
                <a:ea typeface="Calibri"/>
              </a:rPr>
              <a:t>omputer</a:t>
            </a:r>
            <a:r>
              <a:rPr lang="uk-UA" b="1" dirty="0" smtClean="0">
                <a:latin typeface="Times New Roman"/>
                <a:ea typeface="Calibri"/>
              </a:rPr>
              <a:t> </a:t>
            </a:r>
            <a:r>
              <a:rPr lang="uk-UA" b="1" dirty="0" err="1" smtClean="0">
                <a:latin typeface="Times New Roman"/>
                <a:ea typeface="Calibri"/>
              </a:rPr>
              <a:t>data</a:t>
            </a:r>
            <a:r>
              <a:rPr lang="uk-UA" dirty="0" smtClean="0">
                <a:latin typeface="Times New Roman"/>
                <a:ea typeface="Calibri"/>
              </a:rPr>
              <a:t> </a:t>
            </a:r>
            <a:r>
              <a:rPr lang="en-US" dirty="0">
                <a:latin typeface="Times New Roman"/>
                <a:ea typeface="Calibri"/>
              </a:rPr>
              <a:t>is</a:t>
            </a:r>
            <a:r>
              <a:rPr lang="uk-UA" dirty="0">
                <a:latin typeface="Times New Roman"/>
                <a:ea typeface="Calibri"/>
              </a:rPr>
              <a:t>: </a:t>
            </a:r>
            <a:r>
              <a:rPr lang="uk-UA" b="1" dirty="0">
                <a:latin typeface="Times New Roman"/>
                <a:ea typeface="Calibri"/>
              </a:rPr>
              <a:t>'... </a:t>
            </a:r>
            <a:r>
              <a:rPr lang="uk-UA" dirty="0" err="1">
                <a:latin typeface="Times New Roman"/>
                <a:ea typeface="Calibri"/>
              </a:rPr>
              <a:t>any</a:t>
            </a:r>
            <a:r>
              <a:rPr lang="uk-UA" dirty="0">
                <a:latin typeface="Times New Roman"/>
                <a:ea typeface="Calibri"/>
              </a:rPr>
              <a:t> </a:t>
            </a:r>
            <a:r>
              <a:rPr lang="uk-UA" dirty="0" err="1">
                <a:latin typeface="Times New Roman"/>
                <a:ea typeface="Calibri"/>
              </a:rPr>
              <a:t>representation</a:t>
            </a:r>
            <a:r>
              <a:rPr lang="uk-UA" dirty="0">
                <a:latin typeface="Times New Roman"/>
                <a:ea typeface="Calibri"/>
              </a:rPr>
              <a:t> </a:t>
            </a:r>
            <a:r>
              <a:rPr lang="uk-UA" dirty="0" err="1">
                <a:latin typeface="Times New Roman"/>
                <a:ea typeface="Calibri"/>
              </a:rPr>
              <a:t>of</a:t>
            </a:r>
            <a:r>
              <a:rPr lang="uk-UA" dirty="0">
                <a:latin typeface="Times New Roman"/>
                <a:ea typeface="Calibri"/>
              </a:rPr>
              <a:t> </a:t>
            </a:r>
            <a:r>
              <a:rPr lang="uk-UA" dirty="0" err="1">
                <a:latin typeface="Times New Roman"/>
                <a:ea typeface="Calibri"/>
              </a:rPr>
              <a:t>facts</a:t>
            </a:r>
            <a:r>
              <a:rPr lang="uk-UA" dirty="0">
                <a:latin typeface="Times New Roman"/>
                <a:ea typeface="Calibri"/>
              </a:rPr>
              <a:t>, </a:t>
            </a:r>
            <a:r>
              <a:rPr lang="uk-UA" dirty="0" err="1">
                <a:latin typeface="Times New Roman"/>
                <a:ea typeface="Calibri"/>
              </a:rPr>
              <a:t>information</a:t>
            </a:r>
            <a:r>
              <a:rPr lang="uk-UA" dirty="0">
                <a:latin typeface="Times New Roman"/>
                <a:ea typeface="Calibri"/>
              </a:rPr>
              <a:t> </a:t>
            </a:r>
            <a:r>
              <a:rPr lang="uk-UA" dirty="0" err="1">
                <a:latin typeface="Times New Roman"/>
                <a:ea typeface="Calibri"/>
              </a:rPr>
              <a:t>or</a:t>
            </a:r>
            <a:r>
              <a:rPr lang="uk-UA" dirty="0">
                <a:latin typeface="Times New Roman"/>
                <a:ea typeface="Calibri"/>
              </a:rPr>
              <a:t> </a:t>
            </a:r>
            <a:r>
              <a:rPr lang="uk-UA" dirty="0" err="1">
                <a:latin typeface="Times New Roman"/>
                <a:ea typeface="Calibri"/>
              </a:rPr>
              <a:t>concepts</a:t>
            </a:r>
            <a:r>
              <a:rPr lang="uk-UA" dirty="0">
                <a:latin typeface="Times New Roman"/>
                <a:ea typeface="Calibri"/>
              </a:rPr>
              <a:t> </a:t>
            </a:r>
            <a:r>
              <a:rPr lang="uk-UA" dirty="0" err="1">
                <a:latin typeface="Times New Roman"/>
                <a:ea typeface="Calibri"/>
              </a:rPr>
              <a:t>in</a:t>
            </a:r>
            <a:r>
              <a:rPr lang="uk-UA" dirty="0">
                <a:latin typeface="Times New Roman"/>
                <a:ea typeface="Calibri"/>
              </a:rPr>
              <a:t> a </a:t>
            </a:r>
            <a:r>
              <a:rPr lang="uk-UA" dirty="0" err="1">
                <a:latin typeface="Times New Roman"/>
                <a:ea typeface="Calibri"/>
              </a:rPr>
              <a:t>form</a:t>
            </a:r>
            <a:r>
              <a:rPr lang="uk-UA" dirty="0">
                <a:latin typeface="Times New Roman"/>
                <a:ea typeface="Calibri"/>
              </a:rPr>
              <a:t> </a:t>
            </a:r>
            <a:r>
              <a:rPr lang="uk-UA" dirty="0" err="1">
                <a:latin typeface="Times New Roman"/>
                <a:ea typeface="Calibri"/>
              </a:rPr>
              <a:t>suitable</a:t>
            </a:r>
            <a:r>
              <a:rPr lang="uk-UA" dirty="0">
                <a:latin typeface="Times New Roman"/>
                <a:ea typeface="Calibri"/>
              </a:rPr>
              <a:t> </a:t>
            </a:r>
            <a:r>
              <a:rPr lang="uk-UA" dirty="0" err="1">
                <a:latin typeface="Times New Roman"/>
                <a:ea typeface="Calibri"/>
              </a:rPr>
              <a:t>for</a:t>
            </a:r>
            <a:r>
              <a:rPr lang="uk-UA" dirty="0">
                <a:latin typeface="Times New Roman"/>
                <a:ea typeface="Calibri"/>
              </a:rPr>
              <a:t> </a:t>
            </a:r>
            <a:r>
              <a:rPr lang="uk-UA" dirty="0" err="1">
                <a:latin typeface="Times New Roman"/>
                <a:ea typeface="Calibri"/>
              </a:rPr>
              <a:t>processing</a:t>
            </a:r>
            <a:r>
              <a:rPr lang="uk-UA" dirty="0">
                <a:latin typeface="Times New Roman"/>
                <a:ea typeface="Calibri"/>
              </a:rPr>
              <a:t> </a:t>
            </a:r>
            <a:r>
              <a:rPr lang="en-US" dirty="0">
                <a:latin typeface="Times New Roman"/>
                <a:ea typeface="Calibri"/>
              </a:rPr>
              <a:t>in </a:t>
            </a:r>
            <a:r>
              <a:rPr lang="uk-UA" dirty="0">
                <a:latin typeface="Times New Roman"/>
                <a:ea typeface="Calibri"/>
              </a:rPr>
              <a:t>a </a:t>
            </a:r>
            <a:r>
              <a:rPr lang="uk-UA" dirty="0" err="1">
                <a:latin typeface="Times New Roman"/>
                <a:ea typeface="Calibri"/>
              </a:rPr>
              <a:t>computer</a:t>
            </a:r>
            <a:r>
              <a:rPr lang="uk-UA" dirty="0">
                <a:latin typeface="Times New Roman"/>
                <a:ea typeface="Calibri"/>
              </a:rPr>
              <a:t> </a:t>
            </a:r>
            <a:r>
              <a:rPr lang="uk-UA" dirty="0" err="1">
                <a:latin typeface="Times New Roman"/>
                <a:ea typeface="Calibri"/>
              </a:rPr>
              <a:t>system</a:t>
            </a:r>
            <a:r>
              <a:rPr lang="uk-UA" dirty="0">
                <a:latin typeface="Times New Roman"/>
                <a:ea typeface="Calibri"/>
              </a:rPr>
              <a:t>, </a:t>
            </a:r>
            <a:r>
              <a:rPr lang="uk-UA" dirty="0" err="1">
                <a:latin typeface="Times New Roman"/>
                <a:ea typeface="Calibri"/>
              </a:rPr>
              <a:t>including</a:t>
            </a:r>
            <a:r>
              <a:rPr lang="uk-UA" dirty="0">
                <a:latin typeface="Times New Roman"/>
                <a:ea typeface="Calibri"/>
              </a:rPr>
              <a:t> a </a:t>
            </a:r>
            <a:r>
              <a:rPr lang="uk-UA" dirty="0" err="1">
                <a:latin typeface="Times New Roman"/>
                <a:ea typeface="Calibri"/>
              </a:rPr>
              <a:t>program</a:t>
            </a:r>
            <a:r>
              <a:rPr lang="uk-UA" dirty="0">
                <a:latin typeface="Times New Roman"/>
                <a:ea typeface="Calibri"/>
              </a:rPr>
              <a:t> </a:t>
            </a:r>
            <a:r>
              <a:rPr lang="uk-UA" dirty="0" err="1">
                <a:latin typeface="Times New Roman"/>
                <a:ea typeface="Calibri"/>
              </a:rPr>
              <a:t>suitable</a:t>
            </a:r>
            <a:r>
              <a:rPr lang="uk-UA" dirty="0">
                <a:latin typeface="Times New Roman"/>
                <a:ea typeface="Calibri"/>
              </a:rPr>
              <a:t> </a:t>
            </a:r>
            <a:r>
              <a:rPr lang="uk-UA" dirty="0" err="1">
                <a:latin typeface="Times New Roman"/>
                <a:ea typeface="Calibri"/>
              </a:rPr>
              <a:t>to</a:t>
            </a:r>
            <a:r>
              <a:rPr lang="uk-UA" dirty="0">
                <a:latin typeface="Times New Roman"/>
                <a:ea typeface="Calibri"/>
              </a:rPr>
              <a:t> </a:t>
            </a:r>
            <a:r>
              <a:rPr lang="uk-UA" dirty="0" err="1">
                <a:latin typeface="Times New Roman"/>
                <a:ea typeface="Calibri"/>
              </a:rPr>
              <a:t>cause</a:t>
            </a:r>
            <a:r>
              <a:rPr lang="uk-UA" dirty="0">
                <a:latin typeface="Times New Roman"/>
                <a:ea typeface="Calibri"/>
              </a:rPr>
              <a:t> a </a:t>
            </a:r>
            <a:r>
              <a:rPr lang="uk-UA" dirty="0" err="1">
                <a:latin typeface="Times New Roman"/>
                <a:ea typeface="Calibri"/>
              </a:rPr>
              <a:t>computer</a:t>
            </a:r>
            <a:r>
              <a:rPr lang="uk-UA" dirty="0">
                <a:latin typeface="Times New Roman"/>
                <a:ea typeface="Calibri"/>
              </a:rPr>
              <a:t> </a:t>
            </a:r>
            <a:r>
              <a:rPr lang="uk-UA" dirty="0" err="1">
                <a:latin typeface="Times New Roman"/>
                <a:ea typeface="Calibri"/>
              </a:rPr>
              <a:t>system</a:t>
            </a:r>
            <a:r>
              <a:rPr lang="uk-UA" dirty="0">
                <a:latin typeface="Times New Roman"/>
                <a:ea typeface="Calibri"/>
              </a:rPr>
              <a:t> </a:t>
            </a:r>
            <a:r>
              <a:rPr lang="uk-UA" dirty="0" err="1">
                <a:latin typeface="Times New Roman"/>
                <a:ea typeface="Calibri"/>
              </a:rPr>
              <a:t>to</a:t>
            </a:r>
            <a:r>
              <a:rPr lang="uk-UA" dirty="0">
                <a:latin typeface="Times New Roman"/>
                <a:ea typeface="Calibri"/>
              </a:rPr>
              <a:t> </a:t>
            </a:r>
            <a:r>
              <a:rPr lang="uk-UA" dirty="0" err="1">
                <a:latin typeface="Times New Roman"/>
                <a:ea typeface="Calibri"/>
              </a:rPr>
              <a:t>perform</a:t>
            </a:r>
            <a:r>
              <a:rPr lang="uk-UA" dirty="0">
                <a:latin typeface="Times New Roman"/>
                <a:ea typeface="Calibri"/>
              </a:rPr>
              <a:t> a </a:t>
            </a:r>
            <a:r>
              <a:rPr lang="uk-UA" dirty="0" err="1">
                <a:latin typeface="Times New Roman"/>
                <a:ea typeface="Calibri"/>
              </a:rPr>
              <a:t>function</a:t>
            </a:r>
            <a:r>
              <a:rPr lang="uk-UA" dirty="0">
                <a:latin typeface="Times New Roman"/>
                <a:ea typeface="Calibri"/>
              </a:rPr>
              <a:t>.'</a:t>
            </a:r>
            <a:r>
              <a:rPr lang="en-US" dirty="0">
                <a:latin typeface="Times New Roman"/>
                <a:ea typeface="Calibri"/>
              </a:rPr>
              <a:t> (</a:t>
            </a:r>
            <a:r>
              <a:rPr lang="uk-UA" dirty="0" err="1">
                <a:latin typeface="Times New Roman"/>
                <a:ea typeface="Calibri"/>
              </a:rPr>
              <a:t>Art</a:t>
            </a:r>
            <a:r>
              <a:rPr lang="en-US" dirty="0">
                <a:latin typeface="Times New Roman"/>
                <a:ea typeface="Calibri"/>
              </a:rPr>
              <a:t>. </a:t>
            </a:r>
            <a:r>
              <a:rPr lang="uk-UA" dirty="0">
                <a:latin typeface="Times New Roman"/>
                <a:ea typeface="Calibri"/>
              </a:rPr>
              <a:t>1(b) </a:t>
            </a:r>
            <a:r>
              <a:rPr lang="uk-UA" dirty="0" err="1">
                <a:latin typeface="Times New Roman"/>
                <a:ea typeface="Calibri"/>
              </a:rPr>
              <a:t>of</a:t>
            </a:r>
            <a:r>
              <a:rPr lang="uk-UA" dirty="0">
                <a:latin typeface="Times New Roman"/>
                <a:ea typeface="Calibri"/>
              </a:rPr>
              <a:t> </a:t>
            </a:r>
            <a:r>
              <a:rPr lang="uk-UA" dirty="0" err="1">
                <a:latin typeface="Times New Roman"/>
                <a:ea typeface="Calibri"/>
              </a:rPr>
              <a:t>the</a:t>
            </a:r>
            <a:r>
              <a:rPr lang="uk-UA" dirty="0">
                <a:latin typeface="Times New Roman"/>
                <a:ea typeface="Calibri"/>
              </a:rPr>
              <a:t> </a:t>
            </a:r>
            <a:r>
              <a:rPr lang="uk-UA" dirty="0" err="1">
                <a:latin typeface="Times New Roman"/>
                <a:ea typeface="Calibri"/>
              </a:rPr>
              <a:t>Cybercrime</a:t>
            </a:r>
            <a:r>
              <a:rPr lang="uk-UA" dirty="0">
                <a:latin typeface="Times New Roman"/>
                <a:ea typeface="Calibri"/>
              </a:rPr>
              <a:t> </a:t>
            </a:r>
            <a:r>
              <a:rPr lang="uk-UA" dirty="0" err="1">
                <a:latin typeface="Times New Roman"/>
                <a:ea typeface="Calibri"/>
              </a:rPr>
              <a:t>Convention</a:t>
            </a:r>
            <a:r>
              <a:rPr lang="en-US" dirty="0">
                <a:latin typeface="Times New Roman"/>
                <a:ea typeface="Calibri"/>
              </a:rPr>
              <a:t>). </a:t>
            </a:r>
            <a:endParaRPr lang="en-US" dirty="0" smtClean="0">
              <a:latin typeface="Times New Roman"/>
              <a:ea typeface="Calibri"/>
            </a:endParaRPr>
          </a:p>
          <a:p>
            <a:pPr algn="just"/>
            <a:r>
              <a:rPr lang="en-US" dirty="0" smtClean="0">
                <a:latin typeface="Times New Roman"/>
                <a:ea typeface="Calibri"/>
              </a:rPr>
              <a:t>Thus, </a:t>
            </a:r>
            <a:r>
              <a:rPr lang="en-US" dirty="0">
                <a:latin typeface="Times New Roman"/>
                <a:ea typeface="Calibri"/>
              </a:rPr>
              <a:t>data is a wider concept than information. While information consists of the raw variables, data consists of the processed information, which is ready to be used.</a:t>
            </a:r>
            <a:endParaRPr lang="ru-RU" dirty="0"/>
          </a:p>
        </p:txBody>
      </p:sp>
    </p:spTree>
    <p:extLst>
      <p:ext uri="{BB962C8B-B14F-4D97-AF65-F5344CB8AC3E}">
        <p14:creationId xmlns:p14="http://schemas.microsoft.com/office/powerpoint/2010/main" val="4264115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619472"/>
          </a:xfrm>
        </p:spPr>
        <p:txBody>
          <a:bodyPr/>
          <a:lstStyle/>
          <a:p>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rPr>
              <a:t>1. </a:t>
            </a:r>
            <a:r>
              <a:rPr lang="en-US" sz="2800" b="1" dirty="0" smtClean="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EM </a:t>
            </a:r>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data in legal context</a:t>
            </a:r>
            <a:endParaRPr lang="ru-RU" b="1" dirty="0"/>
          </a:p>
        </p:txBody>
      </p:sp>
      <p:sp>
        <p:nvSpPr>
          <p:cNvPr id="3" name="Объект 2"/>
          <p:cNvSpPr>
            <a:spLocks noGrp="1"/>
          </p:cNvSpPr>
          <p:nvPr>
            <p:ph idx="1"/>
          </p:nvPr>
        </p:nvSpPr>
        <p:spPr>
          <a:xfrm>
            <a:off x="457200" y="764704"/>
            <a:ext cx="8229600" cy="5688632"/>
          </a:xfrm>
        </p:spPr>
        <p:txBody>
          <a:bodyPr>
            <a:normAutofit lnSpcReduction="10000"/>
          </a:bodyPr>
          <a:lstStyle/>
          <a:p>
            <a:pPr marL="0" indent="0" algn="just">
              <a:buNone/>
            </a:pPr>
            <a:r>
              <a:rPr lang="en-US" b="1" dirty="0">
                <a:latin typeface="Times New Roman" panose="02020603050405020304" pitchFamily="18" charset="0"/>
                <a:ea typeface="Times New Roman"/>
                <a:cs typeface="Times New Roman" panose="02020603050405020304" pitchFamily="18" charset="0"/>
              </a:rPr>
              <a:t>Admission/exclusion of EM data as e-evidence</a:t>
            </a:r>
            <a:r>
              <a:rPr lang="en-US" dirty="0">
                <a:latin typeface="Times New Roman" panose="02020603050405020304" pitchFamily="18" charset="0"/>
                <a:ea typeface="Times New Roman"/>
                <a:cs typeface="Times New Roman" panose="02020603050405020304" pitchFamily="18" charset="0"/>
              </a:rPr>
              <a:t> is identified based on requirements to authentication, hearsay, and the best evidence rule. </a:t>
            </a:r>
            <a:endParaRPr lang="en-US" dirty="0" smtClean="0">
              <a:latin typeface="Times New Roman" panose="02020603050405020304" pitchFamily="18" charset="0"/>
              <a:ea typeface="Times New Roman"/>
              <a:cs typeface="Times New Roman" panose="02020603050405020304" pitchFamily="18" charset="0"/>
            </a:endParaRPr>
          </a:p>
          <a:p>
            <a:pPr marL="0" indent="0" algn="just">
              <a:buNone/>
            </a:pPr>
            <a:r>
              <a:rPr lang="en-US" dirty="0" smtClean="0">
                <a:latin typeface="Times New Roman" panose="02020603050405020304" pitchFamily="18" charset="0"/>
                <a:ea typeface="Times New Roman"/>
                <a:cs typeface="Times New Roman" panose="02020603050405020304" pitchFamily="18" charset="0"/>
              </a:rPr>
              <a:t>There </a:t>
            </a:r>
            <a:r>
              <a:rPr lang="en-US" dirty="0">
                <a:latin typeface="Times New Roman" panose="02020603050405020304" pitchFamily="18" charset="0"/>
                <a:ea typeface="Times New Roman"/>
                <a:cs typeface="Times New Roman" panose="02020603050405020304" pitchFamily="18" charset="0"/>
              </a:rPr>
              <a:t>are distinguished </a:t>
            </a:r>
            <a:r>
              <a:rPr lang="en-US" b="1" dirty="0">
                <a:latin typeface="Times New Roman" panose="02020603050405020304" pitchFamily="18" charset="0"/>
                <a:ea typeface="Times New Roman"/>
                <a:cs typeface="Times New Roman" panose="02020603050405020304" pitchFamily="18" charset="0"/>
              </a:rPr>
              <a:t>three forms of authentication of printouts from website</a:t>
            </a:r>
            <a:r>
              <a:rPr lang="en-US" dirty="0">
                <a:latin typeface="Times New Roman" panose="02020603050405020304" pitchFamily="18" charset="0"/>
                <a:ea typeface="Times New Roman"/>
                <a:cs typeface="Times New Roman" panose="02020603050405020304" pitchFamily="18" charset="0"/>
              </a:rPr>
              <a:t> that can be used by users of the national EM system/NASA’s database. </a:t>
            </a:r>
            <a:endParaRPr lang="ru-RU" dirty="0">
              <a:latin typeface="Times New Roman" panose="02020603050405020304" pitchFamily="18" charset="0"/>
              <a:cs typeface="Times New Roman" panose="02020603050405020304" pitchFamily="18" charset="0"/>
            </a:endParaRPr>
          </a:p>
          <a:p>
            <a:pPr lvl="0" algn="just">
              <a:buFont typeface="+mj-lt"/>
              <a:buAutoNum type="arabicParenR"/>
            </a:pPr>
            <a:r>
              <a:rPr lang="en-US" dirty="0">
                <a:latin typeface="Times New Roman" panose="02020603050405020304" pitchFamily="18" charset="0"/>
                <a:ea typeface="Times New Roman"/>
                <a:cs typeface="Times New Roman" panose="02020603050405020304" pitchFamily="18" charset="0"/>
              </a:rPr>
              <a:t>For example, according to the first type of authentication </a:t>
            </a:r>
            <a:r>
              <a:rPr lang="en-US" dirty="0" smtClean="0">
                <a:latin typeface="Times New Roman" panose="02020603050405020304" pitchFamily="18" charset="0"/>
                <a:ea typeface="Times New Roman"/>
                <a:cs typeface="Times New Roman" panose="02020603050405020304" pitchFamily="18" charset="0"/>
              </a:rPr>
              <a:t>(</a:t>
            </a:r>
            <a:r>
              <a:rPr lang="en-US" b="1" dirty="0" smtClean="0">
                <a:latin typeface="Times New Roman" panose="02020603050405020304" pitchFamily="18" charset="0"/>
                <a:ea typeface="Times New Roman"/>
                <a:cs typeface="Times New Roman" panose="02020603050405020304" pitchFamily="18" charset="0"/>
              </a:rPr>
              <a:t>direct </a:t>
            </a:r>
            <a:r>
              <a:rPr lang="en-US" b="1" dirty="0">
                <a:latin typeface="Times New Roman" panose="02020603050405020304" pitchFamily="18" charset="0"/>
                <a:ea typeface="Times New Roman"/>
                <a:cs typeface="Times New Roman" panose="02020603050405020304" pitchFamily="18" charset="0"/>
              </a:rPr>
              <a:t>authentication</a:t>
            </a:r>
            <a:r>
              <a:rPr lang="en-US" dirty="0">
                <a:latin typeface="Times New Roman" panose="02020603050405020304" pitchFamily="18" charset="0"/>
                <a:ea typeface="Times New Roman"/>
                <a:cs typeface="Times New Roman" panose="02020603050405020304" pitchFamily="18" charset="0"/>
              </a:rPr>
              <a:t>) having an original and not-altered photo on the official NASA’s web-site implicitly attests that it is genuine. </a:t>
            </a:r>
            <a:endParaRPr lang="ru-RU" dirty="0">
              <a:latin typeface="Times New Roman" panose="02020603050405020304" pitchFamily="18" charset="0"/>
              <a:cs typeface="Times New Roman" panose="02020603050405020304" pitchFamily="18" charset="0"/>
            </a:endParaRPr>
          </a:p>
          <a:p>
            <a:pPr lvl="0" algn="just">
              <a:buFont typeface="+mj-lt"/>
              <a:buAutoNum type="arabicParenR"/>
            </a:pPr>
            <a:r>
              <a:rPr lang="en-US" dirty="0">
                <a:latin typeface="Times New Roman" panose="02020603050405020304" pitchFamily="18" charset="0"/>
                <a:ea typeface="Times New Roman"/>
                <a:cs typeface="Times New Roman" panose="02020603050405020304" pitchFamily="18" charset="0"/>
              </a:rPr>
              <a:t>The second type of authentication (</a:t>
            </a:r>
            <a:r>
              <a:rPr lang="en-US" b="1" dirty="0">
                <a:latin typeface="Times New Roman" panose="02020603050405020304" pitchFamily="18" charset="0"/>
                <a:ea typeface="Times New Roman"/>
                <a:cs typeface="Times New Roman" panose="02020603050405020304" pitchFamily="18" charset="0"/>
              </a:rPr>
              <a:t>scientific authentication</a:t>
            </a:r>
            <a:r>
              <a:rPr lang="en-US" dirty="0">
                <a:latin typeface="Times New Roman" panose="02020603050405020304" pitchFamily="18" charset="0"/>
                <a:ea typeface="Times New Roman"/>
                <a:cs typeface="Times New Roman" panose="02020603050405020304" pitchFamily="18" charset="0"/>
              </a:rPr>
              <a:t>) might involve comparing the quality and craftsmanship of a photo/video to genuine articles.</a:t>
            </a:r>
            <a:endParaRPr lang="ru-RU"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ea typeface="Times New Roman"/>
                <a:cs typeface="Times New Roman" panose="02020603050405020304" pitchFamily="18" charset="0"/>
              </a:rPr>
              <a:t>3) The </a:t>
            </a:r>
            <a:r>
              <a:rPr lang="en-US" dirty="0">
                <a:latin typeface="Times New Roman" panose="02020603050405020304" pitchFamily="18" charset="0"/>
                <a:ea typeface="Times New Roman"/>
                <a:cs typeface="Times New Roman" panose="02020603050405020304" pitchFamily="18" charset="0"/>
              </a:rPr>
              <a:t>third type of authentication (</a:t>
            </a:r>
            <a:r>
              <a:rPr lang="en-US" b="1" dirty="0">
                <a:latin typeface="Times New Roman" panose="02020603050405020304" pitchFamily="18" charset="0"/>
                <a:ea typeface="Times New Roman"/>
                <a:cs typeface="Times New Roman" panose="02020603050405020304" pitchFamily="18" charset="0"/>
              </a:rPr>
              <a:t>documentary authentication</a:t>
            </a:r>
            <a:r>
              <a:rPr lang="en-US" dirty="0">
                <a:latin typeface="Times New Roman" panose="02020603050405020304" pitchFamily="18" charset="0"/>
                <a:ea typeface="Times New Roman"/>
                <a:cs typeface="Times New Roman" panose="02020603050405020304" pitchFamily="18" charset="0"/>
              </a:rPr>
              <a:t>) considers the presence of NASA’s copyright or any other identifying feature (e.g., holograms) on the imaginary.</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88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88640"/>
            <a:ext cx="8229600" cy="691480"/>
          </a:xfrm>
        </p:spPr>
        <p:txBody>
          <a:bodyPr/>
          <a:lstStyle/>
          <a:p>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rPr>
              <a:t>1. </a:t>
            </a:r>
            <a:r>
              <a:rPr lang="en-US" sz="2800" b="1" dirty="0" smtClean="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EM </a:t>
            </a:r>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data in legal context</a:t>
            </a:r>
            <a:endParaRPr lang="ru-RU" b="1" dirty="0"/>
          </a:p>
        </p:txBody>
      </p:sp>
      <p:sp>
        <p:nvSpPr>
          <p:cNvPr id="3" name="Объект 2"/>
          <p:cNvSpPr>
            <a:spLocks noGrp="1"/>
          </p:cNvSpPr>
          <p:nvPr>
            <p:ph idx="1"/>
          </p:nvPr>
        </p:nvSpPr>
        <p:spPr>
          <a:xfrm>
            <a:off x="457200" y="908720"/>
            <a:ext cx="8229600" cy="5544616"/>
          </a:xfrm>
        </p:spPr>
        <p:txBody>
          <a:bodyPr>
            <a:noAutofit/>
          </a:bodyPr>
          <a:lstStyle/>
          <a:p>
            <a:pPr marL="90170" algn="just">
              <a:lnSpc>
                <a:spcPct val="110000"/>
              </a:lnSpc>
            </a:pPr>
            <a:r>
              <a:rPr lang="en-US" sz="2050" dirty="0">
                <a:latin typeface="Times New Roman" panose="02020603050405020304" pitchFamily="18" charset="0"/>
                <a:ea typeface="Times New Roman"/>
                <a:cs typeface="Times New Roman" panose="02020603050405020304" pitchFamily="18" charset="0"/>
              </a:rPr>
              <a:t>Authenticated EM data which were mechanically taken from the Internet do not create </a:t>
            </a:r>
            <a:r>
              <a:rPr lang="en-US" sz="2050" b="1" dirty="0">
                <a:latin typeface="Times New Roman" panose="02020603050405020304" pitchFamily="18" charset="0"/>
                <a:ea typeface="Times New Roman"/>
                <a:cs typeface="Times New Roman" panose="02020603050405020304" pitchFamily="18" charset="0"/>
              </a:rPr>
              <a:t>hearsay problems</a:t>
            </a:r>
            <a:r>
              <a:rPr lang="en-US" sz="2050" dirty="0">
                <a:latin typeface="Times New Roman" panose="02020603050405020304" pitchFamily="18" charset="0"/>
                <a:ea typeface="Times New Roman"/>
                <a:cs typeface="Times New Roman" panose="02020603050405020304" pitchFamily="18" charset="0"/>
              </a:rPr>
              <a:t>. Overall, hearsay exceptions apply to EM’s records as both regularly conducted activity and public records/reports. </a:t>
            </a:r>
            <a:r>
              <a:rPr lang="en-US" sz="2050" dirty="0" smtClean="0">
                <a:latin typeface="Times New Roman" panose="02020603050405020304" pitchFamily="18" charset="0"/>
                <a:ea typeface="Times New Roman"/>
                <a:cs typeface="Times New Roman" panose="02020603050405020304" pitchFamily="18" charset="0"/>
              </a:rPr>
              <a:t>Pages </a:t>
            </a:r>
            <a:r>
              <a:rPr lang="en-US" sz="2050" dirty="0">
                <a:latin typeface="Times New Roman" panose="02020603050405020304" pitchFamily="18" charset="0"/>
                <a:ea typeface="Times New Roman"/>
                <a:cs typeface="Times New Roman" panose="02020603050405020304" pitchFamily="18" charset="0"/>
              </a:rPr>
              <a:t>from website which are not public records (particularly, annual environmental reports of private companies) could not be admissible under public records exception to hearsay rule. Thus, the source of EM data plays a significant role in the establishment of hearsay </a:t>
            </a:r>
            <a:r>
              <a:rPr lang="en-US" sz="2050" dirty="0" smtClean="0">
                <a:latin typeface="Times New Roman" panose="02020603050405020304" pitchFamily="18" charset="0"/>
                <a:ea typeface="Times New Roman"/>
                <a:cs typeface="Times New Roman" panose="02020603050405020304" pitchFamily="18" charset="0"/>
              </a:rPr>
              <a:t>exceptions.</a:t>
            </a:r>
          </a:p>
          <a:p>
            <a:pPr marL="90170" algn="just">
              <a:lnSpc>
                <a:spcPct val="110000"/>
              </a:lnSpc>
            </a:pPr>
            <a:r>
              <a:rPr lang="en-US" sz="2050" dirty="0" smtClean="0">
                <a:latin typeface="Times New Roman" panose="02020603050405020304" pitchFamily="18" charset="0"/>
                <a:ea typeface="Times New Roman"/>
                <a:cs typeface="Times New Roman" panose="02020603050405020304" pitchFamily="18" charset="0"/>
              </a:rPr>
              <a:t>According </a:t>
            </a:r>
            <a:r>
              <a:rPr lang="en-US" sz="2050" dirty="0">
                <a:latin typeface="Times New Roman" panose="02020603050405020304" pitchFamily="18" charset="0"/>
                <a:ea typeface="Times New Roman"/>
                <a:cs typeface="Times New Roman" panose="02020603050405020304" pitchFamily="18" charset="0"/>
              </a:rPr>
              <a:t>to </a:t>
            </a:r>
            <a:r>
              <a:rPr lang="en-US" sz="2050" b="1" dirty="0">
                <a:latin typeface="Times New Roman" panose="02020603050405020304" pitchFamily="18" charset="0"/>
                <a:ea typeface="Times New Roman"/>
                <a:cs typeface="Times New Roman" panose="02020603050405020304" pitchFamily="18" charset="0"/>
              </a:rPr>
              <a:t>the best evidence rule</a:t>
            </a:r>
            <a:r>
              <a:rPr lang="en-US" sz="2050" dirty="0">
                <a:latin typeface="Times New Roman" panose="02020603050405020304" pitchFamily="18" charset="0"/>
                <a:ea typeface="Times New Roman"/>
                <a:cs typeface="Times New Roman" panose="02020603050405020304" pitchFamily="18" charset="0"/>
              </a:rPr>
              <a:t>, EM data could be considered not as a copy of digital document but as </a:t>
            </a:r>
            <a:r>
              <a:rPr lang="en-US" sz="2050" u="sng" dirty="0">
                <a:latin typeface="Times New Roman" panose="02020603050405020304" pitchFamily="18" charset="0"/>
                <a:ea typeface="Times New Roman"/>
                <a:cs typeface="Times New Roman" panose="02020603050405020304" pitchFamily="18" charset="0"/>
              </a:rPr>
              <a:t>an original copy</a:t>
            </a:r>
            <a:r>
              <a:rPr lang="en-US" sz="2050" dirty="0">
                <a:latin typeface="Times New Roman" panose="02020603050405020304" pitchFamily="18" charset="0"/>
                <a:ea typeface="Times New Roman"/>
                <a:cs typeface="Times New Roman" panose="02020603050405020304" pitchFamily="18" charset="0"/>
              </a:rPr>
              <a:t> because it exists in digital format from the beginning. Every printout of EM database represents a complete document that is also in line with the best evidence rule. </a:t>
            </a:r>
            <a:endParaRPr lang="en-US" sz="2050" dirty="0" smtClean="0">
              <a:latin typeface="Times New Roman" panose="02020603050405020304" pitchFamily="18" charset="0"/>
              <a:ea typeface="Times New Roman"/>
              <a:cs typeface="Times New Roman" panose="02020603050405020304" pitchFamily="18" charset="0"/>
            </a:endParaRPr>
          </a:p>
          <a:p>
            <a:pPr marL="90170" algn="just">
              <a:lnSpc>
                <a:spcPct val="110000"/>
              </a:lnSpc>
            </a:pPr>
            <a:r>
              <a:rPr lang="en-US" sz="2050" dirty="0" smtClean="0">
                <a:latin typeface="Times New Roman" panose="02020603050405020304" pitchFamily="18" charset="0"/>
                <a:ea typeface="Times New Roman"/>
                <a:cs typeface="Times New Roman" panose="02020603050405020304" pitchFamily="18" charset="0"/>
              </a:rPr>
              <a:t>Taking </a:t>
            </a:r>
            <a:r>
              <a:rPr lang="en-US" sz="2050" dirty="0">
                <a:latin typeface="Times New Roman" panose="02020603050405020304" pitchFamily="18" charset="0"/>
                <a:ea typeface="Times New Roman"/>
                <a:cs typeface="Times New Roman" panose="02020603050405020304" pitchFamily="18" charset="0"/>
              </a:rPr>
              <a:t>into account the characteristics of EM data management, EM data could be identified as </a:t>
            </a:r>
            <a:r>
              <a:rPr lang="en-US" sz="2050" i="1" dirty="0">
                <a:latin typeface="Times New Roman" panose="02020603050405020304" pitchFamily="18" charset="0"/>
                <a:ea typeface="Times New Roman"/>
                <a:cs typeface="Times New Roman" panose="02020603050405020304" pitchFamily="18" charset="0"/>
              </a:rPr>
              <a:t>a duplicate</a:t>
            </a:r>
            <a:r>
              <a:rPr lang="en-US" sz="2050" dirty="0">
                <a:latin typeface="Times New Roman" panose="02020603050405020304" pitchFamily="18" charset="0"/>
                <a:ea typeface="Times New Roman"/>
                <a:cs typeface="Times New Roman" panose="02020603050405020304" pitchFamily="18" charset="0"/>
              </a:rPr>
              <a:t> which is considered as original of </a:t>
            </a:r>
            <a:r>
              <a:rPr lang="en-US" sz="2050" dirty="0" smtClean="0">
                <a:latin typeface="Times New Roman" panose="02020603050405020304" pitchFamily="18" charset="0"/>
                <a:ea typeface="Times New Roman"/>
                <a:cs typeface="Times New Roman" panose="02020603050405020304" pitchFamily="18" charset="0"/>
              </a:rPr>
              <a:t>EI </a:t>
            </a:r>
            <a:r>
              <a:rPr lang="en-US" sz="2050" dirty="0">
                <a:latin typeface="Times New Roman" panose="02020603050405020304" pitchFamily="18" charset="0"/>
                <a:ea typeface="Times New Roman"/>
                <a:cs typeface="Times New Roman" panose="02020603050405020304" pitchFamily="18" charset="0"/>
              </a:rPr>
              <a:t>from </a:t>
            </a:r>
            <a:r>
              <a:rPr lang="en-US" sz="2050" dirty="0" smtClean="0">
                <a:latin typeface="Times New Roman" panose="02020603050405020304" pitchFamily="18" charset="0"/>
                <a:ea typeface="Times New Roman"/>
                <a:cs typeface="Times New Roman" panose="02020603050405020304" pitchFamily="18" charset="0"/>
              </a:rPr>
              <a:t>RS.</a:t>
            </a:r>
            <a:endParaRPr lang="ru-RU" sz="2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9799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691480"/>
          </a:xfrm>
        </p:spPr>
        <p:txBody>
          <a:bodyPr/>
          <a:lstStyle/>
          <a:p>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rPr>
              <a:t>1. </a:t>
            </a:r>
            <a:r>
              <a:rPr lang="en-US" sz="2800" b="1" dirty="0" smtClean="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EM </a:t>
            </a:r>
            <a:r>
              <a:rPr lang="en-US" sz="2800" b="1" dirty="0">
                <a:solidFill>
                  <a:srgbClr val="2F5897"/>
                </a:solidFill>
                <a:effectLst>
                  <a:outerShdw blurRad="38100" dist="38100" dir="2700000" algn="tl">
                    <a:srgbClr val="000000">
                      <a:alpha val="43137"/>
                    </a:srgbClr>
                  </a:outerShdw>
                </a:effectLst>
                <a:latin typeface="Palatino Linotype" panose="02040502050505030304" pitchFamily="18" charset="0"/>
                <a:ea typeface="Calibri"/>
                <a:cs typeface="Times New Roman"/>
              </a:rPr>
              <a:t>data in legal context</a:t>
            </a:r>
            <a:endParaRPr lang="ru-RU" b="1" dirty="0"/>
          </a:p>
        </p:txBody>
      </p:sp>
      <p:sp>
        <p:nvSpPr>
          <p:cNvPr id="3" name="Объект 2"/>
          <p:cNvSpPr>
            <a:spLocks noGrp="1"/>
          </p:cNvSpPr>
          <p:nvPr>
            <p:ph idx="1"/>
          </p:nvPr>
        </p:nvSpPr>
        <p:spPr>
          <a:xfrm>
            <a:off x="457200" y="908720"/>
            <a:ext cx="8229600" cy="5217443"/>
          </a:xfrm>
        </p:spPr>
        <p:txBody>
          <a:bodyPr>
            <a:normAutofit/>
          </a:bodyPr>
          <a:lstStyle/>
          <a:p>
            <a:pPr lvl="0" algn="just"/>
            <a:r>
              <a:rPr lang="en-US" b="1" dirty="0">
                <a:solidFill>
                  <a:prstClr val="black">
                    <a:lumMod val="50000"/>
                    <a:lumOff val="50000"/>
                  </a:prstClr>
                </a:solidFill>
                <a:latin typeface="Times New Roman" panose="02020603050405020304" pitchFamily="18" charset="0"/>
                <a:ea typeface="Calibri"/>
                <a:cs typeface="Times New Roman" panose="02020603050405020304" pitchFamily="18" charset="0"/>
              </a:rPr>
              <a:t>Legal regime of EI </a:t>
            </a:r>
            <a:r>
              <a:rPr lang="en-US" dirty="0">
                <a:solidFill>
                  <a:prstClr val="black">
                    <a:lumMod val="50000"/>
                    <a:lumOff val="50000"/>
                  </a:prstClr>
                </a:solidFill>
                <a:latin typeface="Times New Roman" panose="02020603050405020304" pitchFamily="18" charset="0"/>
                <a:ea typeface="Calibri"/>
                <a:cs typeface="Times New Roman" panose="02020603050405020304" pitchFamily="18" charset="0"/>
              </a:rPr>
              <a:t>depends on the source of information – agencies, citizens (organizations or private companies). The latter influences the content of information and accessibility to it</a:t>
            </a:r>
            <a:r>
              <a:rPr lang="en-US" dirty="0" smtClean="0">
                <a:solidFill>
                  <a:prstClr val="black">
                    <a:lumMod val="50000"/>
                    <a:lumOff val="50000"/>
                  </a:prstClr>
                </a:solidFill>
                <a:latin typeface="Times New Roman" panose="02020603050405020304" pitchFamily="18" charset="0"/>
                <a:ea typeface="Calibri"/>
                <a:cs typeface="Times New Roman" panose="02020603050405020304" pitchFamily="18" charset="0"/>
              </a:rPr>
              <a:t>.</a:t>
            </a:r>
          </a:p>
          <a:p>
            <a:pPr marL="90170" algn="just"/>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lack of unified standards and procedures. Environmental data, such as e-evidence, is regulated on the common </a:t>
            </a:r>
            <a:r>
              <a:rPr lang="en-US" dirty="0" smtClean="0">
                <a:latin typeface="Times New Roman" panose="02020603050405020304" pitchFamily="18" charset="0"/>
                <a:cs typeface="Times New Roman" panose="02020603050405020304" pitchFamily="18" charset="0"/>
              </a:rPr>
              <a:t>basis, </a:t>
            </a:r>
            <a:r>
              <a:rPr lang="en-US" dirty="0">
                <a:latin typeface="Times New Roman" panose="02020603050405020304" pitchFamily="18" charset="0"/>
                <a:cs typeface="Times New Roman" panose="02020603050405020304" pitchFamily="18" charset="0"/>
              </a:rPr>
              <a:t>taking into account peculiarities of </a:t>
            </a:r>
            <a:r>
              <a:rPr lang="en-US" dirty="0" smtClean="0">
                <a:latin typeface="Times New Roman" panose="02020603050405020304" pitchFamily="18" charset="0"/>
                <a:cs typeface="Times New Roman" panose="02020603050405020304" pitchFamily="18" charset="0"/>
              </a:rPr>
              <a:t>EI </a:t>
            </a:r>
            <a:r>
              <a:rPr lang="en-US" dirty="0">
                <a:latin typeface="Times New Roman" panose="02020603050405020304" pitchFamily="18" charset="0"/>
                <a:cs typeface="Times New Roman" panose="02020603050405020304" pitchFamily="18" charset="0"/>
              </a:rPr>
              <a:t>and environmental </a:t>
            </a:r>
            <a:r>
              <a:rPr lang="en-US" dirty="0" smtClean="0">
                <a:latin typeface="Times New Roman" panose="02020603050405020304" pitchFamily="18" charset="0"/>
                <a:cs typeface="Times New Roman" panose="02020603050405020304" pitchFamily="18" charset="0"/>
              </a:rPr>
              <a:t>litigation + </a:t>
            </a:r>
            <a:r>
              <a:rPr lang="en-US" dirty="0" smtClean="0">
                <a:latin typeface="Times New Roman"/>
                <a:ea typeface="Calibri"/>
              </a:rPr>
              <a:t>the </a:t>
            </a:r>
            <a:r>
              <a:rPr lang="en-US" dirty="0">
                <a:latin typeface="Times New Roman"/>
                <a:ea typeface="Calibri"/>
              </a:rPr>
              <a:t>rules vary depending upon whether the venue is a </a:t>
            </a:r>
            <a:r>
              <a:rPr lang="en-US" dirty="0" smtClean="0">
                <a:latin typeface="Times New Roman"/>
                <a:ea typeface="Calibri"/>
              </a:rPr>
              <a:t>criminal / civil / </a:t>
            </a:r>
            <a:r>
              <a:rPr lang="en-US" dirty="0">
                <a:latin typeface="Times New Roman"/>
                <a:ea typeface="Calibri"/>
              </a:rPr>
              <a:t>administrative </a:t>
            </a:r>
            <a:r>
              <a:rPr lang="en-US" dirty="0" smtClean="0">
                <a:latin typeface="Times New Roman"/>
                <a:ea typeface="Calibri"/>
              </a:rPr>
              <a:t>court.</a:t>
            </a:r>
            <a:endParaRPr lang="en-US" dirty="0" smtClean="0">
              <a:latin typeface="Times New Roman" panose="02020603050405020304" pitchFamily="18" charset="0"/>
              <a:cs typeface="Times New Roman" panose="02020603050405020304" pitchFamily="18" charset="0"/>
            </a:endParaRPr>
          </a:p>
          <a:p>
            <a:pPr marL="90170" algn="just"/>
            <a:r>
              <a:rPr lang="en-US" dirty="0" smtClean="0">
                <a:latin typeface="Times New Roman" panose="02020603050405020304" pitchFamily="18" charset="0"/>
                <a:cs typeface="Times New Roman" panose="02020603050405020304" pitchFamily="18" charset="0"/>
              </a:rPr>
              <a:t>Most </a:t>
            </a:r>
            <a:r>
              <a:rPr lang="en-US" dirty="0">
                <a:latin typeface="Times New Roman" panose="02020603050405020304" pitchFamily="18" charset="0"/>
                <a:cs typeface="Times New Roman" panose="02020603050405020304" pitchFamily="18" charset="0"/>
              </a:rPr>
              <a:t>countries have their own rules on the preservation and disclosure of </a:t>
            </a:r>
            <a:r>
              <a:rPr lang="en-US" dirty="0" smtClean="0">
                <a:latin typeface="Times New Roman" panose="02020603050405020304" pitchFamily="18" charset="0"/>
                <a:cs typeface="Times New Roman" panose="02020603050405020304" pitchFamily="18" charset="0"/>
              </a:rPr>
              <a:t>e-evidence. </a:t>
            </a:r>
            <a:r>
              <a:rPr lang="en-US" dirty="0">
                <a:latin typeface="Times New Roman" panose="02020603050405020304" pitchFamily="18" charset="0"/>
                <a:cs typeface="Times New Roman" panose="02020603050405020304" pitchFamily="18" charset="0"/>
              </a:rPr>
              <a:t>E.g.,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Canada Evidence Act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(1893).</a:t>
            </a:r>
            <a:endParaRPr lang="ru-RU" dirty="0">
              <a:latin typeface="Times New Roman" panose="02020603050405020304" pitchFamily="18" charset="0"/>
              <a:cs typeface="Times New Roman" panose="02020603050405020304" pitchFamily="18" charset="0"/>
            </a:endParaRPr>
          </a:p>
          <a:p>
            <a:pPr lvl="0" algn="just"/>
            <a:endParaRPr lang="en-US" dirty="0">
              <a:solidFill>
                <a:prstClr val="black">
                  <a:lumMod val="50000"/>
                  <a:lumOff val="50000"/>
                </a:prstClr>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604250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979512"/>
          </a:xfrm>
        </p:spPr>
        <p:txBody>
          <a:bodyPr/>
          <a:lstStyle/>
          <a:p>
            <a:pPr marL="342900" lvl="0" indent="-342900">
              <a:lnSpc>
                <a:spcPct val="100000"/>
              </a:lnSpc>
              <a:spcBef>
                <a:spcPct val="20000"/>
              </a:spcBef>
            </a:pPr>
            <a:r>
              <a:rPr lang="en-US" sz="2800" b="1" dirty="0" smtClean="0">
                <a:solidFill>
                  <a:srgbClr val="2F5897"/>
                </a:solidFill>
              </a:rPr>
              <a:t>2. </a:t>
            </a:r>
            <a:r>
              <a:rPr lang="en-US" sz="2800" b="1" dirty="0" smtClean="0">
                <a:effectLst>
                  <a:outerShdw blurRad="38100" dist="38100" dir="2700000" algn="tl">
                    <a:srgbClr val="000000">
                      <a:alpha val="43137"/>
                    </a:srgbClr>
                  </a:outerShdw>
                </a:effectLst>
                <a:latin typeface="Century Gothic"/>
                <a:ea typeface="TimesNewRomanPSMT"/>
                <a:cs typeface="Times New Roman"/>
              </a:rPr>
              <a:t>Drawbacks and advantages </a:t>
            </a:r>
            <a:r>
              <a:rPr lang="en-US" sz="2800" b="1" dirty="0">
                <a:effectLst>
                  <a:outerShdw blurRad="38100" dist="38100" dir="2700000" algn="tl">
                    <a:srgbClr val="000000">
                      <a:alpha val="43137"/>
                    </a:srgbClr>
                  </a:outerShdw>
                </a:effectLst>
                <a:latin typeface="Century Gothic"/>
                <a:ea typeface="TimesNewRomanPSMT"/>
                <a:cs typeface="Times New Roman"/>
              </a:rPr>
              <a:t>of </a:t>
            </a:r>
            <a:r>
              <a:rPr lang="en-US" sz="2800" b="1" dirty="0" smtClean="0">
                <a:effectLst>
                  <a:outerShdw blurRad="38100" dist="38100" dir="2700000" algn="tl">
                    <a:srgbClr val="000000">
                      <a:alpha val="43137"/>
                    </a:srgbClr>
                  </a:outerShdw>
                </a:effectLst>
                <a:latin typeface="Century Gothic"/>
                <a:ea typeface="TimesNewRomanPSMT"/>
                <a:cs typeface="Times New Roman"/>
              </a:rPr>
              <a:t>using EM data as e-evidence</a:t>
            </a:r>
            <a:endParaRPr lang="ru-RU" sz="2800" b="1" dirty="0"/>
          </a:p>
        </p:txBody>
      </p:sp>
      <p:sp>
        <p:nvSpPr>
          <p:cNvPr id="3" name="Объект 2"/>
          <p:cNvSpPr>
            <a:spLocks noGrp="1"/>
          </p:cNvSpPr>
          <p:nvPr>
            <p:ph idx="1"/>
          </p:nvPr>
        </p:nvSpPr>
        <p:spPr>
          <a:xfrm>
            <a:off x="457200" y="1196752"/>
            <a:ext cx="8229600" cy="5400600"/>
          </a:xfrm>
        </p:spPr>
        <p:txBody>
          <a:bodyPr>
            <a:noAutofit/>
          </a:bodyPr>
          <a:lstStyle/>
          <a:p>
            <a:pPr marL="0" lvl="0" indent="0" algn="just">
              <a:spcAft>
                <a:spcPts val="1000"/>
              </a:spcAft>
              <a:buNone/>
            </a:pPr>
            <a:r>
              <a:rPr lang="en-US" sz="2200" b="1" dirty="0">
                <a:latin typeface="Times New Roman" panose="02020603050405020304" pitchFamily="18" charset="0"/>
                <a:ea typeface="Calibri"/>
                <a:cs typeface="Times New Roman" panose="02020603050405020304" pitchFamily="18" charset="0"/>
              </a:rPr>
              <a:t>The drawbacks </a:t>
            </a:r>
            <a:r>
              <a:rPr lang="en-US" sz="2200" dirty="0">
                <a:latin typeface="Times New Roman" panose="02020603050405020304" pitchFamily="18" charset="0"/>
                <a:ea typeface="Calibri"/>
                <a:cs typeface="Times New Roman" panose="02020603050405020304" pitchFamily="18" charset="0"/>
              </a:rPr>
              <a:t>reflect the same issues that are intrinsic for environmental litigation on the whole. </a:t>
            </a:r>
            <a:endParaRPr lang="ru-RU" sz="2200" dirty="0">
              <a:latin typeface="Times New Roman" panose="02020603050405020304" pitchFamily="18" charset="0"/>
              <a:ea typeface="Calibri"/>
              <a:cs typeface="Times New Roman" panose="02020603050405020304" pitchFamily="18" charset="0"/>
            </a:endParaRPr>
          </a:p>
          <a:p>
            <a:pPr lvl="0" algn="just">
              <a:spcAft>
                <a:spcPts val="1000"/>
              </a:spcAft>
              <a:buFont typeface="+mj-lt"/>
              <a:buAutoNum type="arabicParenR"/>
            </a:pPr>
            <a:r>
              <a:rPr lang="en-US" sz="2200" b="1" i="1" dirty="0">
                <a:latin typeface="Times New Roman" panose="02020603050405020304" pitchFamily="18" charset="0"/>
                <a:cs typeface="Times New Roman" panose="02020603050405020304" pitchFamily="18" charset="0"/>
              </a:rPr>
              <a:t>Corruption</a:t>
            </a:r>
            <a:r>
              <a:rPr lang="en-US" sz="2200" dirty="0">
                <a:latin typeface="Times New Roman" panose="02020603050405020304" pitchFamily="18" charset="0"/>
                <a:cs typeface="Times New Roman" panose="02020603050405020304" pitchFamily="18" charset="0"/>
              </a:rPr>
              <a:t> as an obstacle to a</a:t>
            </a:r>
            <a:r>
              <a:rPr lang="en-GB" sz="2200" dirty="0">
                <a:latin typeface="Times New Roman" panose="02020603050405020304" pitchFamily="18" charset="0"/>
                <a:cs typeface="Times New Roman" panose="02020603050405020304" pitchFamily="18" charset="0"/>
              </a:rPr>
              <a:t> judiciary</a:t>
            </a:r>
            <a:r>
              <a:rPr lang="en-AU" sz="2200" dirty="0">
                <a:latin typeface="Times New Roman" panose="02020603050405020304" pitchFamily="18" charset="0"/>
                <a:cs typeface="Times New Roman" panose="02020603050405020304" pitchFamily="18" charset="0"/>
              </a:rPr>
              <a:t> that</a:t>
            </a:r>
            <a:r>
              <a:rPr lang="en-BZ" sz="2200" dirty="0">
                <a:latin typeface="Times New Roman" panose="02020603050405020304" pitchFamily="18" charset="0"/>
                <a:cs typeface="Times New Roman" panose="02020603050405020304" pitchFamily="18" charset="0"/>
              </a:rPr>
              <a:t> is</a:t>
            </a:r>
            <a:r>
              <a:rPr lang="en-GB" sz="2200" dirty="0">
                <a:latin typeface="Times New Roman" panose="02020603050405020304" pitchFamily="18" charset="0"/>
                <a:cs typeface="Times New Roman" panose="02020603050405020304" pitchFamily="18" charset="0"/>
              </a:rPr>
              <a:t> both</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impartial</a:t>
            </a:r>
            <a:r>
              <a:rPr lang="en-GB" sz="2200" dirty="0">
                <a:latin typeface="Times New Roman" panose="02020603050405020304" pitchFamily="18" charset="0"/>
                <a:cs typeface="Times New Roman" panose="02020603050405020304" pitchFamily="18" charset="0"/>
              </a:rPr>
              <a:t> and</a:t>
            </a:r>
            <a:r>
              <a:rPr lang="en-AU" sz="2200" dirty="0">
                <a:latin typeface="Times New Roman" panose="02020603050405020304" pitchFamily="18" charset="0"/>
                <a:cs typeface="Times New Roman" panose="02020603050405020304" pitchFamily="18" charset="0"/>
              </a:rPr>
              <a:t> independent</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from</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executive</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influence</a:t>
            </a:r>
            <a:r>
              <a:rPr lang="en-US"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a:p>
            <a:pPr lvl="0" algn="just">
              <a:spcAft>
                <a:spcPts val="1000"/>
              </a:spcAft>
              <a:buFont typeface="+mj-lt"/>
              <a:buAutoNum type="arabicParenR"/>
            </a:pPr>
            <a:r>
              <a:rPr lang="en-US" sz="2200" b="1" i="1" dirty="0">
                <a:latin typeface="Times New Roman" panose="02020603050405020304" pitchFamily="18" charset="0"/>
                <a:cs typeface="Times New Roman" panose="02020603050405020304" pitchFamily="18" charset="0"/>
              </a:rPr>
              <a:t>Lack of knowledge</a:t>
            </a:r>
            <a:r>
              <a:rPr lang="en-US" sz="2200" dirty="0">
                <a:latin typeface="Times New Roman" panose="02020603050405020304" pitchFamily="18" charset="0"/>
                <a:cs typeface="Times New Roman" panose="02020603050405020304" pitchFamily="18" charset="0"/>
              </a:rPr>
              <a:t> about application both of Environmental Law and Information Technology Law in order to find solution for particular environmental issue. </a:t>
            </a:r>
            <a:endParaRPr lang="ru-RU" sz="2200" dirty="0">
              <a:latin typeface="Times New Roman" panose="02020603050405020304" pitchFamily="18" charset="0"/>
              <a:cs typeface="Times New Roman" panose="02020603050405020304" pitchFamily="18" charset="0"/>
            </a:endParaRPr>
          </a:p>
          <a:p>
            <a:pPr lvl="0" algn="just">
              <a:spcAft>
                <a:spcPts val="1000"/>
              </a:spcAft>
              <a:buFont typeface="+mj-lt"/>
              <a:buAutoNum type="arabicParenR"/>
            </a:pPr>
            <a:r>
              <a:rPr lang="en-US" sz="2200" b="1" i="1" dirty="0">
                <a:latin typeface="Times New Roman" panose="02020603050405020304" pitchFamily="18" charset="0"/>
                <a:cs typeface="Times New Roman" panose="02020603050405020304" pitchFamily="18" charset="0"/>
              </a:rPr>
              <a:t>Impossibility to apply </a:t>
            </a:r>
            <a:r>
              <a:rPr lang="uk-UA" sz="2200" b="1" i="1" dirty="0" err="1">
                <a:latin typeface="Times New Roman" panose="02020603050405020304" pitchFamily="18" charset="0"/>
                <a:cs typeface="Times New Roman" panose="02020603050405020304" pitchFamily="18" charset="0"/>
              </a:rPr>
              <a:t>corporate</a:t>
            </a:r>
            <a:r>
              <a:rPr lang="uk-UA" sz="2200" b="1" i="1" dirty="0">
                <a:latin typeface="Times New Roman" panose="02020603050405020304" pitchFamily="18" charset="0"/>
                <a:cs typeface="Times New Roman" panose="02020603050405020304" pitchFamily="18" charset="0"/>
              </a:rPr>
              <a:t> </a:t>
            </a:r>
            <a:r>
              <a:rPr lang="uk-UA" sz="2200" b="1" i="1" dirty="0" err="1">
                <a:latin typeface="Times New Roman" panose="02020603050405020304" pitchFamily="18" charset="0"/>
                <a:cs typeface="Times New Roman" panose="02020603050405020304" pitchFamily="18" charset="0"/>
              </a:rPr>
              <a:t>liability</a:t>
            </a:r>
            <a:r>
              <a:rPr lang="en-US" sz="2200" dirty="0">
                <a:latin typeface="Times New Roman" panose="02020603050405020304" pitchFamily="18" charset="0"/>
                <a:cs typeface="Times New Roman" panose="02020603050405020304" pitchFamily="18" charset="0"/>
              </a:rPr>
              <a:t> though most of the defendants are industrial companies. </a:t>
            </a:r>
            <a:endParaRPr lang="ru-RU" sz="2200" dirty="0">
              <a:latin typeface="Times New Roman" panose="02020603050405020304" pitchFamily="18" charset="0"/>
              <a:cs typeface="Times New Roman" panose="02020603050405020304" pitchFamily="18" charset="0"/>
            </a:endParaRPr>
          </a:p>
          <a:p>
            <a:pPr lvl="0" algn="just">
              <a:spcAft>
                <a:spcPts val="1000"/>
              </a:spcAft>
              <a:buFont typeface="+mj-lt"/>
              <a:buAutoNum type="arabicParenR"/>
            </a:pPr>
            <a:r>
              <a:rPr lang="en-US" sz="2200" b="1" i="1" dirty="0">
                <a:latin typeface="Times New Roman" panose="02020603050405020304" pitchFamily="18" charset="0"/>
                <a:cs typeface="Times New Roman" panose="02020603050405020304" pitchFamily="18" charset="0"/>
              </a:rPr>
              <a:t>Expensiveness and time consuming </a:t>
            </a:r>
            <a:r>
              <a:rPr lang="uk-UA" sz="2200" b="1" i="1" dirty="0" err="1">
                <a:latin typeface="Times New Roman" panose="02020603050405020304" pitchFamily="18" charset="0"/>
                <a:cs typeface="Times New Roman" panose="02020603050405020304" pitchFamily="18" charset="0"/>
              </a:rPr>
              <a:t>of</a:t>
            </a:r>
            <a:r>
              <a:rPr lang="uk-UA" sz="2200" b="1" i="1" dirty="0">
                <a:latin typeface="Times New Roman" panose="02020603050405020304" pitchFamily="18" charset="0"/>
                <a:cs typeface="Times New Roman" panose="02020603050405020304" pitchFamily="18" charset="0"/>
              </a:rPr>
              <a:t> </a:t>
            </a:r>
            <a:r>
              <a:rPr lang="en-US" sz="2200" b="1" i="1" dirty="0">
                <a:latin typeface="Times New Roman" panose="02020603050405020304" pitchFamily="18" charset="0"/>
                <a:cs typeface="Times New Roman" panose="02020603050405020304" pitchFamily="18" charset="0"/>
              </a:rPr>
              <a:t>discovery and </a:t>
            </a:r>
            <a:r>
              <a:rPr lang="uk-UA" sz="2200" b="1" i="1" dirty="0" err="1">
                <a:latin typeface="Times New Roman" panose="02020603050405020304" pitchFamily="18" charset="0"/>
                <a:cs typeface="Times New Roman" panose="02020603050405020304" pitchFamily="18" charset="0"/>
              </a:rPr>
              <a:t>lawsuit</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As </a:t>
            </a:r>
            <a:r>
              <a:rPr lang="en-US" sz="2200" dirty="0">
                <a:latin typeface="Times New Roman" panose="02020603050405020304" pitchFamily="18" charset="0"/>
                <a:cs typeface="Times New Roman" panose="02020603050405020304" pitchFamily="18" charset="0"/>
              </a:rPr>
              <a:t>a solution, </a:t>
            </a:r>
            <a:r>
              <a:rPr lang="uk-UA" sz="2200" i="1" dirty="0">
                <a:latin typeface="Times New Roman" panose="02020603050405020304" pitchFamily="18" charset="0"/>
                <a:cs typeface="Times New Roman" panose="02020603050405020304" pitchFamily="18" charset="0"/>
              </a:rPr>
              <a:t>a </a:t>
            </a:r>
            <a:r>
              <a:rPr lang="en-US" sz="2200" i="1" dirty="0">
                <a:latin typeface="Times New Roman" panose="02020603050405020304" pitchFamily="18" charset="0"/>
                <a:cs typeface="Times New Roman" panose="02020603050405020304" pitchFamily="18" charset="0"/>
              </a:rPr>
              <a:t>mass torts</a:t>
            </a:r>
            <a:r>
              <a:rPr lang="en-US" sz="2200" dirty="0">
                <a:latin typeface="Times New Roman" panose="02020603050405020304" pitchFamily="18" charset="0"/>
                <a:cs typeface="Times New Roman" panose="02020603050405020304" pitchFamily="18" charset="0"/>
              </a:rPr>
              <a:t> could be </a:t>
            </a:r>
            <a:r>
              <a:rPr lang="en-US" sz="2200" dirty="0" smtClean="0">
                <a:latin typeface="Times New Roman" panose="02020603050405020304" pitchFamily="18" charset="0"/>
                <a:cs typeface="Times New Roman" panose="02020603050405020304" pitchFamily="18" charset="0"/>
              </a:rPr>
              <a:t>used</a:t>
            </a:r>
            <a:r>
              <a:rPr lang="en-US" sz="2000" dirty="0">
                <a:latin typeface="Times New Roman"/>
                <a:ea typeface="Calibri"/>
              </a:rPr>
              <a:t> taking into account the </a:t>
            </a:r>
            <a:r>
              <a:rPr lang="uk-UA" sz="2000" dirty="0" err="1">
                <a:latin typeface="Times New Roman"/>
                <a:ea typeface="Calibri"/>
              </a:rPr>
              <a:t>aggregate</a:t>
            </a:r>
            <a:r>
              <a:rPr lang="uk-UA" sz="2000" dirty="0">
                <a:latin typeface="Times New Roman"/>
                <a:ea typeface="Calibri"/>
              </a:rPr>
              <a:t> </a:t>
            </a:r>
            <a:r>
              <a:rPr lang="uk-UA" sz="2000" dirty="0" err="1">
                <a:latin typeface="Times New Roman"/>
                <a:ea typeface="Calibri"/>
              </a:rPr>
              <a:t>total</a:t>
            </a:r>
            <a:r>
              <a:rPr lang="uk-UA" sz="2000" dirty="0">
                <a:latin typeface="Times New Roman"/>
                <a:ea typeface="Calibri"/>
              </a:rPr>
              <a:t> </a:t>
            </a:r>
            <a:r>
              <a:rPr lang="uk-UA" sz="2000" dirty="0" err="1">
                <a:latin typeface="Times New Roman"/>
                <a:ea typeface="Calibri"/>
              </a:rPr>
              <a:t>of</a:t>
            </a:r>
            <a:r>
              <a:rPr lang="uk-UA" sz="2000" dirty="0">
                <a:latin typeface="Times New Roman"/>
                <a:ea typeface="Calibri"/>
              </a:rPr>
              <a:t> </a:t>
            </a:r>
            <a:r>
              <a:rPr lang="uk-UA" sz="2000" dirty="0" err="1">
                <a:latin typeface="Times New Roman"/>
                <a:ea typeface="Calibri"/>
              </a:rPr>
              <a:t>damages</a:t>
            </a:r>
            <a:r>
              <a:rPr lang="uk-UA" sz="2000" dirty="0">
                <a:latin typeface="Times New Roman"/>
                <a:ea typeface="Calibri"/>
              </a:rPr>
              <a:t> </a:t>
            </a:r>
            <a:r>
              <a:rPr lang="uk-UA" sz="2000" dirty="0" err="1">
                <a:latin typeface="Times New Roman"/>
                <a:ea typeface="Calibri"/>
              </a:rPr>
              <a:t>for</a:t>
            </a:r>
            <a:r>
              <a:rPr lang="uk-UA" sz="2000" dirty="0">
                <a:latin typeface="Times New Roman"/>
                <a:ea typeface="Calibri"/>
              </a:rPr>
              <a:t> </a:t>
            </a:r>
            <a:r>
              <a:rPr lang="uk-UA" sz="2000" dirty="0" err="1">
                <a:latin typeface="Times New Roman"/>
                <a:ea typeface="Calibri"/>
              </a:rPr>
              <a:t>the</a:t>
            </a:r>
            <a:r>
              <a:rPr lang="uk-UA" sz="2000" dirty="0">
                <a:latin typeface="Times New Roman"/>
                <a:ea typeface="Calibri"/>
              </a:rPr>
              <a:t> </a:t>
            </a:r>
            <a:r>
              <a:rPr lang="uk-UA" sz="2000" dirty="0" err="1" smtClean="0">
                <a:latin typeface="Times New Roman"/>
                <a:ea typeface="Calibri"/>
              </a:rPr>
              <a:t>class</a:t>
            </a:r>
            <a:r>
              <a:rPr lang="en-US" sz="2000" dirty="0" smtClean="0">
                <a:latin typeface="Times New Roman"/>
                <a:ea typeface="Calibri"/>
              </a:rPr>
              <a:t>.</a:t>
            </a:r>
            <a:endParaRPr lang="en-US" sz="2200" dirty="0" smtClean="0">
              <a:highlight>
                <a:srgbClr val="C0C0C0"/>
              </a:highlight>
              <a:latin typeface="Times New Roman" panose="02020603050405020304" pitchFamily="18" charset="0"/>
              <a:cs typeface="Times New Roman" panose="02020603050405020304" pitchFamily="18" charset="0"/>
            </a:endParaRPr>
          </a:p>
          <a:p>
            <a:pPr lvl="0" algn="just">
              <a:spcAft>
                <a:spcPts val="1000"/>
              </a:spcAft>
              <a:buFont typeface="+mj-lt"/>
              <a:buAutoNum type="arabicParenR"/>
            </a:pPr>
            <a:r>
              <a:rPr lang="en-US" sz="2200" b="1" i="1" dirty="0" smtClean="0">
                <a:latin typeface="Times New Roman" panose="02020603050405020304" pitchFamily="18" charset="0"/>
                <a:ea typeface="Calibri"/>
                <a:cs typeface="Times New Roman" panose="02020603050405020304" pitchFamily="18" charset="0"/>
              </a:rPr>
              <a:t>Inequality </a:t>
            </a:r>
            <a:r>
              <a:rPr lang="en-US" sz="2200" b="1" i="1" dirty="0">
                <a:latin typeface="Times New Roman" panose="02020603050405020304" pitchFamily="18" charset="0"/>
                <a:ea typeface="Calibri"/>
                <a:cs typeface="Times New Roman" panose="02020603050405020304" pitchFamily="18" charset="0"/>
              </a:rPr>
              <a:t>of litigants in </a:t>
            </a:r>
            <a:r>
              <a:rPr lang="uk-UA" sz="2200" b="1" i="1" dirty="0" err="1">
                <a:latin typeface="Times New Roman" panose="02020603050405020304" pitchFamily="18" charset="0"/>
                <a:ea typeface="Calibri"/>
                <a:cs typeface="Times New Roman" panose="02020603050405020304" pitchFamily="18" charset="0"/>
              </a:rPr>
              <a:t>access</a:t>
            </a:r>
            <a:r>
              <a:rPr lang="uk-UA" sz="2200" b="1" i="1" dirty="0">
                <a:latin typeface="Times New Roman" panose="02020603050405020304" pitchFamily="18" charset="0"/>
                <a:ea typeface="Calibri"/>
                <a:cs typeface="Times New Roman" panose="02020603050405020304" pitchFamily="18" charset="0"/>
              </a:rPr>
              <a:t> </a:t>
            </a:r>
            <a:r>
              <a:rPr lang="uk-UA" sz="2200" b="1" i="1" dirty="0" err="1">
                <a:latin typeface="Times New Roman" panose="02020603050405020304" pitchFamily="18" charset="0"/>
                <a:ea typeface="Calibri"/>
                <a:cs typeface="Times New Roman" panose="02020603050405020304" pitchFamily="18" charset="0"/>
              </a:rPr>
              <a:t>to</a:t>
            </a:r>
            <a:r>
              <a:rPr lang="uk-UA" sz="2200" b="1" i="1" dirty="0">
                <a:latin typeface="Times New Roman" panose="02020603050405020304" pitchFamily="18" charset="0"/>
                <a:ea typeface="Calibri"/>
                <a:cs typeface="Times New Roman" panose="02020603050405020304" pitchFamily="18" charset="0"/>
              </a:rPr>
              <a:t> </a:t>
            </a:r>
            <a:r>
              <a:rPr lang="uk-UA" sz="2200" b="1" i="1" dirty="0" err="1">
                <a:latin typeface="Times New Roman" panose="02020603050405020304" pitchFamily="18" charset="0"/>
                <a:ea typeface="Calibri"/>
                <a:cs typeface="Times New Roman" panose="02020603050405020304" pitchFamily="18" charset="0"/>
              </a:rPr>
              <a:t>the</a:t>
            </a:r>
            <a:r>
              <a:rPr lang="uk-UA" sz="2200" b="1" i="1" dirty="0">
                <a:latin typeface="Times New Roman" panose="02020603050405020304" pitchFamily="18" charset="0"/>
                <a:ea typeface="Calibri"/>
                <a:cs typeface="Times New Roman" panose="02020603050405020304" pitchFamily="18" charset="0"/>
              </a:rPr>
              <a:t> </a:t>
            </a:r>
            <a:r>
              <a:rPr lang="uk-UA" sz="2200" b="1" i="1" dirty="0" err="1">
                <a:latin typeface="Times New Roman" panose="02020603050405020304" pitchFamily="18" charset="0"/>
                <a:ea typeface="Calibri"/>
                <a:cs typeface="Times New Roman" panose="02020603050405020304" pitchFamily="18" charset="0"/>
              </a:rPr>
              <a:t>best</a:t>
            </a:r>
            <a:r>
              <a:rPr lang="uk-UA" sz="2200" b="1" i="1" dirty="0">
                <a:latin typeface="Times New Roman" panose="02020603050405020304" pitchFamily="18" charset="0"/>
                <a:ea typeface="Calibri"/>
                <a:cs typeface="Times New Roman" panose="02020603050405020304" pitchFamily="18" charset="0"/>
              </a:rPr>
              <a:t> </a:t>
            </a:r>
            <a:r>
              <a:rPr lang="uk-UA" sz="2200" b="1" i="1" dirty="0" err="1">
                <a:latin typeface="Times New Roman" panose="02020603050405020304" pitchFamily="18" charset="0"/>
                <a:ea typeface="Calibri"/>
                <a:cs typeface="Times New Roman" panose="02020603050405020304" pitchFamily="18" charset="0"/>
              </a:rPr>
              <a:t>technical</a:t>
            </a:r>
            <a:r>
              <a:rPr lang="uk-UA" sz="2200" b="1" i="1" dirty="0">
                <a:latin typeface="Times New Roman" panose="02020603050405020304" pitchFamily="18" charset="0"/>
                <a:ea typeface="Calibri"/>
                <a:cs typeface="Times New Roman" panose="02020603050405020304" pitchFamily="18" charset="0"/>
              </a:rPr>
              <a:t> </a:t>
            </a:r>
            <a:r>
              <a:rPr lang="uk-UA" sz="2200" b="1" i="1" dirty="0" err="1">
                <a:latin typeface="Times New Roman" panose="02020603050405020304" pitchFamily="18" charset="0"/>
                <a:ea typeface="Calibri"/>
                <a:cs typeface="Times New Roman" panose="02020603050405020304" pitchFamily="18" charset="0"/>
              </a:rPr>
              <a:t>assistance</a:t>
            </a:r>
            <a:r>
              <a:rPr lang="en-US" sz="2200" dirty="0">
                <a:latin typeface="Times New Roman" panose="02020603050405020304" pitchFamily="18" charset="0"/>
                <a:ea typeface="Calibri"/>
                <a:cs typeface="Times New Roman" panose="02020603050405020304" pitchFamily="18" charset="0"/>
              </a:rPr>
              <a:t>. </a:t>
            </a:r>
            <a:endParaRPr lang="ru-RU" sz="22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973774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2334</TotalTime>
  <Words>1706</Words>
  <Application>Microsoft Office PowerPoint</Application>
  <PresentationFormat>Экран (4:3)</PresentationFormat>
  <Paragraphs>81</Paragraphs>
  <Slides>15</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Исполнительная</vt:lpstr>
      <vt:lpstr>Annual EELF Conference 2016 Procedural Environmental Rights: Principle X in Theory and Practice 16 September 2016   Environmental Monitoring Data as Electronic Evidence in Court   </vt:lpstr>
      <vt:lpstr>Table of contents</vt:lpstr>
      <vt:lpstr>Introduction</vt:lpstr>
      <vt:lpstr> 1. EM data in legal context</vt:lpstr>
      <vt:lpstr>1. EM data in legal context</vt:lpstr>
      <vt:lpstr>1. EM data in legal context</vt:lpstr>
      <vt:lpstr>1. EM data in legal context</vt:lpstr>
      <vt:lpstr>1. EM data in legal context</vt:lpstr>
      <vt:lpstr>2. Drawbacks and advantages of using EM data as e-evidence</vt:lpstr>
      <vt:lpstr>2. Drawbacks and advantages of using EM  data as e-evidence</vt:lpstr>
      <vt:lpstr>3. The obstacles for use of EM data in court</vt:lpstr>
      <vt:lpstr>3. The obstacles for use of EM data in court</vt:lpstr>
      <vt:lpstr>3. The obstacles for use of EM data in court</vt:lpstr>
      <vt:lpstr>Conclusion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Protection of Environmental Rights in Courts of Russia, Kazakhstan  and Ukraine</dc:title>
  <dc:creator>User</dc:creator>
  <cp:lastModifiedBy>Aleksandra</cp:lastModifiedBy>
  <cp:revision>647</cp:revision>
  <dcterms:created xsi:type="dcterms:W3CDTF">2016-06-05T21:06:39Z</dcterms:created>
  <dcterms:modified xsi:type="dcterms:W3CDTF">2016-09-16T00:45:37Z</dcterms:modified>
</cp:coreProperties>
</file>