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4" r:id="rId3"/>
    <p:sldId id="281" r:id="rId4"/>
    <p:sldId id="283" r:id="rId5"/>
    <p:sldId id="276" r:id="rId6"/>
    <p:sldId id="277" r:id="rId7"/>
    <p:sldId id="284" r:id="rId8"/>
    <p:sldId id="261" r:id="rId9"/>
    <p:sldId id="285" r:id="rId10"/>
    <p:sldId id="286" r:id="rId11"/>
    <p:sldId id="287" r:id="rId12"/>
    <p:sldId id="280"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p:scale>
          <a:sx n="91" d="100"/>
          <a:sy n="91" d="100"/>
        </p:scale>
        <p:origin x="-1133" y="-5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Click to edit Master subtitle style</a:t>
            </a:r>
            <a:endParaRPr kumimoji="0" lang="en-US"/>
          </a:p>
        </p:txBody>
      </p:sp>
      <p:sp>
        <p:nvSpPr>
          <p:cNvPr id="28" name="Date Placeholder 27"/>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9/12/2016</a:t>
            </a:fld>
            <a:endParaRPr lang="en-US"/>
          </a:p>
        </p:txBody>
      </p:sp>
      <p:sp>
        <p:nvSpPr>
          <p:cNvPr id="17" name="Footer Placeholder 16"/>
          <p:cNvSpPr>
            <a:spLocks noGrp="1"/>
          </p:cNvSpPr>
          <p:nvPr>
            <p:ph type="ftr" sz="quarter" idx="11"/>
          </p:nvPr>
        </p:nvSpPr>
        <p:spPr/>
        <p:txBody>
          <a:bodyPr/>
          <a:lstStyle/>
          <a:p>
            <a:endParaRPr kumimoji="0"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2C6B1FF6-39B9-40F5-8B67-33C6354A3D4F}" type="slidenum">
              <a:rPr kumimoji="0" lang="en-US" smtClean="0"/>
              <a:pPr eaLnBrk="1" latinLnBrk="0" hangingPunct="1"/>
              <a:t>‹#›</a:t>
            </a:fld>
            <a:endParaRPr kumimoji="0" lang="en-US" dirty="0">
              <a:solidFill>
                <a:schemeClr val="accent3">
                  <a:shade val="75000"/>
                </a:schemeClr>
              </a:solidFill>
            </a:endParaRPr>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it-IT"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it-IT"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it-IT" smtClean="0"/>
              <a:t>Click to edit Master text styles</a:t>
            </a:r>
          </a:p>
          <a:p>
            <a:pPr lvl="1" eaLnBrk="1" latinLnBrk="0" hangingPunct="1"/>
            <a:r>
              <a:rPr lang="it-IT" smtClean="0"/>
              <a:t>Second level</a:t>
            </a:r>
          </a:p>
          <a:p>
            <a:pPr lvl="2" eaLnBrk="1" latinLnBrk="0" hangingPunct="1"/>
            <a:r>
              <a:rPr lang="it-IT" smtClean="0"/>
              <a:t>Third level</a:t>
            </a:r>
          </a:p>
          <a:p>
            <a:pPr lvl="3" eaLnBrk="1" latinLnBrk="0" hangingPunct="1"/>
            <a:r>
              <a:rPr lang="it-IT" smtClean="0"/>
              <a:t>Fourth level</a:t>
            </a:r>
          </a:p>
          <a:p>
            <a:pPr lvl="4" eaLnBrk="1" latinLnBrk="0" hangingPunct="1"/>
            <a:r>
              <a:rPr lang="it-IT"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9/12/2016</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C6B1FF6-39B9-40F5-8B67-33C6354A3D4F}" type="slidenum">
              <a:rPr kumimoji="0" lang="en-US" smtClean="0"/>
              <a:pPr eaLnBrk="1" latinLnBrk="0" hangingPunct="1"/>
              <a:t>‹#›</a:t>
            </a:fld>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2C6B1FF6-39B9-40F5-8B67-33C6354A3D4F}" type="slidenum">
              <a:rPr kumimoji="0" lang="en-US" smtClean="0"/>
              <a:pPr eaLnBrk="1" latinLnBrk="0" hangingPunct="1"/>
              <a:t>‹#›</a:t>
            </a:fld>
            <a:endParaRPr kumimoji="0" lang="en-US" dirty="0"/>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it-IT" smtClean="0"/>
              <a:t>Click to edit Master text styles</a:t>
            </a:r>
          </a:p>
          <a:p>
            <a:pPr lvl="1" eaLnBrk="1" latinLnBrk="0" hangingPunct="1"/>
            <a:r>
              <a:rPr lang="it-IT" smtClean="0"/>
              <a:t>Second level</a:t>
            </a:r>
          </a:p>
          <a:p>
            <a:pPr lvl="2" eaLnBrk="1" latinLnBrk="0" hangingPunct="1"/>
            <a:r>
              <a:rPr lang="it-IT" smtClean="0"/>
              <a:t>Third level</a:t>
            </a:r>
          </a:p>
          <a:p>
            <a:pPr lvl="3" eaLnBrk="1" latinLnBrk="0" hangingPunct="1"/>
            <a:r>
              <a:rPr lang="it-IT" smtClean="0"/>
              <a:t>Fourth level</a:t>
            </a:r>
          </a:p>
          <a:p>
            <a:pPr lvl="4" eaLnBrk="1" latinLnBrk="0" hangingPunct="1"/>
            <a:r>
              <a:rPr lang="it-IT"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9/12/2016</a:t>
            </a:fld>
            <a:endParaRPr lang="en-US"/>
          </a:p>
        </p:txBody>
      </p:sp>
      <p:sp>
        <p:nvSpPr>
          <p:cNvPr id="5" name="Footer Placeholder 4"/>
          <p:cNvSpPr>
            <a:spLocks noGrp="1"/>
          </p:cNvSpPr>
          <p:nvPr>
            <p:ph type="ftr" sz="quarter" idx="11"/>
          </p:nvPr>
        </p:nvSpPr>
        <p:spPr/>
        <p:txBody>
          <a:bodyPr/>
          <a:lstStyle/>
          <a:p>
            <a:endParaRPr kumimoji="0"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it-IT"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it-IT" smtClean="0"/>
              <a:t>Click to edit Master title style</a:t>
            </a:r>
            <a:endParaRPr kumimoji="0" lang="en-US"/>
          </a:p>
        </p:txBody>
      </p:sp>
      <p:sp>
        <p:nvSpPr>
          <p:cNvPr id="4" name="Date Placeholder 3"/>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9/12/2016</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a:xfrm>
            <a:off x="4361688" y="1026372"/>
            <a:ext cx="457200" cy="441325"/>
          </a:xfrm>
        </p:spPr>
        <p:txBody>
          <a:bodyPr/>
          <a:lstStyle/>
          <a:p>
            <a:fld id="{2C6B1FF6-39B9-40F5-8B67-33C6354A3D4F}" type="slidenum">
              <a:rPr kumimoji="0" lang="en-US" smtClean="0"/>
              <a:pPr eaLnBrk="1" latinLnBrk="0" hangingPunct="1"/>
              <a:t>‹#›</a:t>
            </a:fld>
            <a:endParaRPr kumimoji="0" lang="en-US" dirty="0"/>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it-IT" smtClean="0"/>
              <a:t>Click to edit Master text styles</a:t>
            </a:r>
          </a:p>
          <a:p>
            <a:pPr lvl="1" eaLnBrk="1" latinLnBrk="0" hangingPunct="1"/>
            <a:r>
              <a:rPr lang="it-IT" smtClean="0"/>
              <a:t>Second level</a:t>
            </a:r>
          </a:p>
          <a:p>
            <a:pPr lvl="2" eaLnBrk="1" latinLnBrk="0" hangingPunct="1"/>
            <a:r>
              <a:rPr lang="it-IT" smtClean="0"/>
              <a:t>Third level</a:t>
            </a:r>
          </a:p>
          <a:p>
            <a:pPr lvl="3" eaLnBrk="1" latinLnBrk="0" hangingPunct="1"/>
            <a:r>
              <a:rPr lang="it-IT" smtClean="0"/>
              <a:t>Fourth level</a:t>
            </a:r>
          </a:p>
          <a:p>
            <a:pPr lvl="4" eaLnBrk="1" latinLnBrk="0" hangingPunct="1"/>
            <a:r>
              <a:rPr lang="it-IT"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kumimoji="0" lang="en-US"/>
          </a:p>
        </p:txBody>
      </p:sp>
      <p:sp>
        <p:nvSpPr>
          <p:cNvPr id="4" name="Date Placeholder 3"/>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9/12/2016</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2C6B1FF6-39B9-40F5-8B67-33C6354A3D4F}" type="slidenum">
              <a:rPr kumimoji="0" lang="en-US" smtClean="0"/>
              <a:pPr eaLnBrk="1" latinLnBrk="0" hangingPunct="1"/>
              <a:t>‹#›</a:t>
            </a:fld>
            <a:endParaRPr kumimoji="0" lang="en-US" dirty="0">
              <a:solidFill>
                <a:schemeClr val="accent3">
                  <a:shade val="75000"/>
                </a:schemeClr>
              </a:solidFill>
            </a:endParaRPr>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it-IT"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it-IT"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pPr eaLnBrk="1" latinLnBrk="0" hangingPunct="1"/>
            <a:fld id="{9D21D778-B565-4D7E-94D7-64010A445B68}" type="datetimeFigureOut">
              <a:rPr lang="en-US" smtClean="0"/>
              <a:pPr eaLnBrk="1" latinLnBrk="0" hangingPunct="1"/>
              <a:t>9/12/2016</a:t>
            </a:fld>
            <a:endParaRPr lang="en-US"/>
          </a:p>
        </p:txBody>
      </p:sp>
      <p:sp>
        <p:nvSpPr>
          <p:cNvPr id="6" name="Footer Placeholder 5"/>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p:txBody>
          <a:bodyPr/>
          <a:lstStyle/>
          <a:p>
            <a:fld id="{2C6B1FF6-39B9-40F5-8B67-33C6354A3D4F}" type="slidenum">
              <a:rPr kumimoji="0" lang="en-US" smtClean="0"/>
              <a:pPr eaLnBrk="1" latinLnBrk="0" hangingPunct="1"/>
              <a:t>‹#›</a:t>
            </a:fld>
            <a:endParaRPr kumimoji="0"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it-IT" smtClean="0"/>
              <a:t>Click to edit Master text styles</a:t>
            </a:r>
          </a:p>
          <a:p>
            <a:pPr lvl="1" eaLnBrk="1" latinLnBrk="0" hangingPunct="1"/>
            <a:r>
              <a:rPr lang="it-IT" smtClean="0"/>
              <a:t>Second level</a:t>
            </a:r>
          </a:p>
          <a:p>
            <a:pPr lvl="2" eaLnBrk="1" latinLnBrk="0" hangingPunct="1"/>
            <a:r>
              <a:rPr lang="it-IT" smtClean="0"/>
              <a:t>Third level</a:t>
            </a:r>
          </a:p>
          <a:p>
            <a:pPr lvl="3" eaLnBrk="1" latinLnBrk="0" hangingPunct="1"/>
            <a:r>
              <a:rPr lang="it-IT" smtClean="0"/>
              <a:t>Fourth level</a:t>
            </a:r>
          </a:p>
          <a:p>
            <a:pPr lvl="4" eaLnBrk="1" latinLnBrk="0" hangingPunct="1"/>
            <a:r>
              <a:rPr lang="it-IT"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it-IT" smtClean="0"/>
              <a:t>Click to edit Master text styles</a:t>
            </a:r>
          </a:p>
          <a:p>
            <a:pPr lvl="1" eaLnBrk="1" latinLnBrk="0" hangingPunct="1"/>
            <a:r>
              <a:rPr lang="it-IT" smtClean="0"/>
              <a:t>Second level</a:t>
            </a:r>
          </a:p>
          <a:p>
            <a:pPr lvl="2" eaLnBrk="1" latinLnBrk="0" hangingPunct="1"/>
            <a:r>
              <a:rPr lang="it-IT" smtClean="0"/>
              <a:t>Third level</a:t>
            </a:r>
          </a:p>
          <a:p>
            <a:pPr lvl="3" eaLnBrk="1" latinLnBrk="0" hangingPunct="1"/>
            <a:r>
              <a:rPr lang="it-IT" smtClean="0"/>
              <a:t>Fourth level</a:t>
            </a:r>
          </a:p>
          <a:p>
            <a:pPr lvl="4" eaLnBrk="1" latinLnBrk="0" hangingPunct="1"/>
            <a:r>
              <a:rPr lang="it-IT"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Click to edit Master text styles</a:t>
            </a:r>
          </a:p>
        </p:txBody>
      </p:sp>
      <p:sp>
        <p:nvSpPr>
          <p:cNvPr id="7" name="Date Placeholder 6"/>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9/12/2016</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kumimoji="0"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it-IT" smtClean="0"/>
              <a:t>Click to edit Master text styles</a:t>
            </a:r>
          </a:p>
          <a:p>
            <a:pPr lvl="1" eaLnBrk="1" latinLnBrk="0" hangingPunct="1"/>
            <a:r>
              <a:rPr lang="it-IT" smtClean="0"/>
              <a:t>Second level</a:t>
            </a:r>
          </a:p>
          <a:p>
            <a:pPr lvl="2" eaLnBrk="1" latinLnBrk="0" hangingPunct="1"/>
            <a:r>
              <a:rPr lang="it-IT" smtClean="0"/>
              <a:t>Third level</a:t>
            </a:r>
          </a:p>
          <a:p>
            <a:pPr lvl="3" eaLnBrk="1" latinLnBrk="0" hangingPunct="1"/>
            <a:r>
              <a:rPr lang="it-IT" smtClean="0"/>
              <a:t>Fourth level</a:t>
            </a:r>
          </a:p>
          <a:p>
            <a:pPr lvl="4" eaLnBrk="1" latinLnBrk="0" hangingPunct="1"/>
            <a:r>
              <a:rPr lang="it-IT"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it-IT" smtClean="0"/>
              <a:t>Click to edit Master text styles</a:t>
            </a:r>
          </a:p>
          <a:p>
            <a:pPr lvl="1" eaLnBrk="1" latinLnBrk="0" hangingPunct="1"/>
            <a:r>
              <a:rPr lang="it-IT" smtClean="0"/>
              <a:t>Second level</a:t>
            </a:r>
          </a:p>
          <a:p>
            <a:pPr lvl="2" eaLnBrk="1" latinLnBrk="0" hangingPunct="1"/>
            <a:r>
              <a:rPr lang="it-IT" smtClean="0"/>
              <a:t>Third level</a:t>
            </a:r>
          </a:p>
          <a:p>
            <a:pPr lvl="3" eaLnBrk="1" latinLnBrk="0" hangingPunct="1"/>
            <a:r>
              <a:rPr lang="it-IT" smtClean="0"/>
              <a:t>Fourth level</a:t>
            </a:r>
          </a:p>
          <a:p>
            <a:pPr lvl="4" eaLnBrk="1" latinLnBrk="0" hangingPunct="1"/>
            <a:r>
              <a:rPr lang="it-IT"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pPr algn="ctr" eaLnBrk="1" latinLnBrk="0" hangingPunct="1"/>
            <a:fld id="{2C6B1FF6-39B9-40F5-8B67-33C6354A3D4F}" type="slidenum">
              <a:rPr kumimoji="0" lang="en-US" smtClean="0"/>
              <a:pPr algn="ctr" eaLnBrk="1" latinLnBrk="0" hangingPunct="1"/>
              <a:t>‹#›</a:t>
            </a:fld>
            <a:endParaRPr kumimoji="0" lang="en-US" dirty="0"/>
          </a:p>
        </p:txBody>
      </p:sp>
      <p:sp>
        <p:nvSpPr>
          <p:cNvPr id="23" name="Title 22"/>
          <p:cNvSpPr>
            <a:spLocks noGrp="1"/>
          </p:cNvSpPr>
          <p:nvPr>
            <p:ph type="title"/>
          </p:nvPr>
        </p:nvSpPr>
        <p:spPr/>
        <p:txBody>
          <a:bodyPr rtlCol="0" anchor="b" anchorCtr="0"/>
          <a:lstStyle/>
          <a:p>
            <a:r>
              <a:rPr kumimoji="0" lang="it-IT"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it-IT" smtClean="0"/>
              <a:t>Click to edit Master title style</a:t>
            </a:r>
            <a:endParaRPr kumimoji="0" lang="en-US"/>
          </a:p>
        </p:txBody>
      </p:sp>
      <p:sp>
        <p:nvSpPr>
          <p:cNvPr id="3" name="Date Placeholder 2"/>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9/12/2016</a:t>
            </a:fld>
            <a:endParaRPr lang="en-US"/>
          </a:p>
        </p:txBody>
      </p:sp>
      <p:sp>
        <p:nvSpPr>
          <p:cNvPr id="4" name="Footer Placeholder 3"/>
          <p:cNvSpPr>
            <a:spLocks noGrp="1"/>
          </p:cNvSpPr>
          <p:nvPr>
            <p:ph type="ftr" sz="quarter" idx="11"/>
          </p:nvPr>
        </p:nvSpPr>
        <p:spPr/>
        <p:txBody>
          <a:bodyPr/>
          <a:lstStyle/>
          <a:p>
            <a:endParaRPr kumimoji="0" lang="en-US" dirty="0"/>
          </a:p>
        </p:txBody>
      </p:sp>
      <p:sp>
        <p:nvSpPr>
          <p:cNvPr id="5" name="Slide Number Placeholder 4"/>
          <p:cNvSpPr>
            <a:spLocks noGrp="1"/>
          </p:cNvSpPr>
          <p:nvPr>
            <p:ph type="sldNum" sz="quarter" idx="12"/>
          </p:nvPr>
        </p:nvSpPr>
        <p:spPr>
          <a:xfrm>
            <a:off x="4343400" y="1036020"/>
            <a:ext cx="457200" cy="441325"/>
          </a:xfrm>
        </p:spPr>
        <p:txBody>
          <a:bodyPr/>
          <a:lstStyle/>
          <a:p>
            <a:fld id="{2C6B1FF6-39B9-40F5-8B67-33C6354A3D4F}" type="slidenum">
              <a:rPr kumimoji="0" lang="en-US" smtClean="0"/>
              <a:pPr eaLnBrk="1" latinLnBrk="0" hangingPunct="1"/>
              <a:t>‹#›</a:t>
            </a:fld>
            <a:endParaRPr kumimoji="0"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9/12/2016</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2C6B1FF6-39B9-40F5-8B67-33C6354A3D4F}" type="slidenum">
              <a:rPr kumimoji="0" lang="en-US" smtClean="0"/>
              <a:pPr eaLnBrk="1" latinLnBrk="0" hangingPunct="1"/>
              <a:t>‹#›</a:t>
            </a:fld>
            <a:endParaRPr kumimoji="0" lang="en-US" dirty="0">
              <a:solidFill>
                <a:srgbClr val="FFFFFF"/>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it-IT"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it-IT"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it-IT" smtClean="0"/>
              <a:t>Click to edit Master text styles</a:t>
            </a:r>
          </a:p>
          <a:p>
            <a:pPr lvl="1" eaLnBrk="1" latinLnBrk="0" hangingPunct="1"/>
            <a:r>
              <a:rPr lang="it-IT" smtClean="0"/>
              <a:t>Second level</a:t>
            </a:r>
          </a:p>
          <a:p>
            <a:pPr lvl="2" eaLnBrk="1" latinLnBrk="0" hangingPunct="1"/>
            <a:r>
              <a:rPr lang="it-IT" smtClean="0"/>
              <a:t>Third level</a:t>
            </a:r>
          </a:p>
          <a:p>
            <a:pPr lvl="3" eaLnBrk="1" latinLnBrk="0" hangingPunct="1"/>
            <a:r>
              <a:rPr lang="it-IT" smtClean="0"/>
              <a:t>Fourth level</a:t>
            </a:r>
          </a:p>
          <a:p>
            <a:pPr lvl="4" eaLnBrk="1" latinLnBrk="0" hangingPunct="1"/>
            <a:r>
              <a:rPr lang="it-IT"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2C6B1FF6-39B9-40F5-8B67-33C6354A3D4F}" type="slidenum">
              <a:rPr kumimoji="0" lang="en-US" smtClean="0"/>
              <a:pPr eaLnBrk="1" latinLnBrk="0" hangingPunct="1"/>
              <a:t>‹#›</a:t>
            </a:fld>
            <a:endParaRPr kumimoji="0" lang="en-US" dirty="0">
              <a:solidFill>
                <a:schemeClr val="accent3">
                  <a:shade val="75000"/>
                </a:schemeClr>
              </a:solidFill>
            </a:endParaRPr>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9/12/2016</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2C6B1FF6-39B9-40F5-8B67-33C6354A3D4F}" type="slidenum">
              <a:rPr kumimoji="0" lang="en-US" smtClean="0"/>
              <a:pPr eaLnBrk="1" latinLnBrk="0" hangingPunct="1"/>
              <a:t>‹#›</a:t>
            </a:fld>
            <a:endParaRPr kumimoji="0" lang="en-US" dirty="0"/>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it-IT"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it-IT" smtClean="0"/>
              <a:t>Drag picture to placeholder or click icon to add</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it-IT"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pPr eaLnBrk="1" latinLnBrk="0" hangingPunct="1"/>
            <a:fld id="{9D21D778-B565-4D7E-94D7-64010A445B68}" type="datetimeFigureOut">
              <a:rPr lang="en-US" smtClean="0"/>
              <a:pPr eaLnBrk="1" latinLnBrk="0" hangingPunct="1"/>
              <a:t>9/12/2016</a:t>
            </a:fld>
            <a:endParaRPr lang="en-US" dirty="0"/>
          </a:p>
        </p:txBody>
      </p:sp>
      <p:sp>
        <p:nvSpPr>
          <p:cNvPr id="6" name="Footer Placeholder 5"/>
          <p:cNvSpPr>
            <a:spLocks noGrp="1"/>
          </p:cNvSpPr>
          <p:nvPr>
            <p:ph type="ftr" sz="quarter" idx="11"/>
          </p:nvPr>
        </p:nvSpPr>
        <p:spPr>
          <a:xfrm>
            <a:off x="301752" y="6410848"/>
            <a:ext cx="3584448" cy="365760"/>
          </a:xfrm>
        </p:spPr>
        <p:txBody>
          <a:bodyPr/>
          <a:lstStyle/>
          <a:p>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pPr algn="r" eaLnBrk="1" latinLnBrk="0" hangingPunct="1"/>
            <a:fld id="{9D21D778-B565-4D7E-94D7-64010A445B68}" type="datetimeFigureOut">
              <a:rPr lang="en-US" smtClean="0"/>
              <a:pPr algn="r" eaLnBrk="1" latinLnBrk="0" hangingPunct="1"/>
              <a:t>9/12/2016</a:t>
            </a:fld>
            <a:endParaRPr lang="en-US" sz="1400" dirty="0">
              <a:solidFill>
                <a:srgbClr val="FFFFFF"/>
              </a:solidFill>
            </a:endParaRPr>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pPr algn="l" eaLnBrk="1" latinLnBrk="0" hangingPunct="1"/>
            <a:endParaRPr kumimoji="0" lang="en-US" dirty="0">
              <a:solidFill>
                <a:srgbClr val="FFFFFF"/>
              </a:solidFill>
            </a:endParaRPr>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pPr algn="ctr" eaLnBrk="1" latinLnBrk="0" hangingPunct="1"/>
            <a:fld id="{2C6B1FF6-39B9-40F5-8B67-33C6354A3D4F}" type="slidenum">
              <a:rPr kumimoji="0" lang="en-US" smtClean="0"/>
              <a:pPr algn="ctr" eaLnBrk="1" latinLnBrk="0" hangingPunct="1"/>
              <a:t>‹#›</a:t>
            </a:fld>
            <a:endParaRPr kumimoji="0" lang="en-US" sz="1600" dirty="0">
              <a:solidFill>
                <a:schemeClr val="accent3">
                  <a:shade val="75000"/>
                </a:schemeClr>
              </a:solidFill>
            </a:endParaRPr>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it-IT"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it-IT" smtClean="0"/>
              <a:t>Click to edit Master text styles</a:t>
            </a:r>
          </a:p>
          <a:p>
            <a:pPr lvl="1" eaLnBrk="1" latinLnBrk="0" hangingPunct="1"/>
            <a:r>
              <a:rPr kumimoji="0" lang="it-IT" smtClean="0"/>
              <a:t>Second level</a:t>
            </a:r>
          </a:p>
          <a:p>
            <a:pPr lvl="2" eaLnBrk="1" latinLnBrk="0" hangingPunct="1"/>
            <a:r>
              <a:rPr kumimoji="0" lang="it-IT" smtClean="0"/>
              <a:t>Third level</a:t>
            </a:r>
          </a:p>
          <a:p>
            <a:pPr lvl="3" eaLnBrk="1" latinLnBrk="0" hangingPunct="1"/>
            <a:r>
              <a:rPr kumimoji="0" lang="it-IT" smtClean="0"/>
              <a:t>Fourth level</a:t>
            </a:r>
          </a:p>
          <a:p>
            <a:pPr lvl="4" eaLnBrk="1" latinLnBrk="0" hangingPunct="1"/>
            <a:r>
              <a:rPr kumimoji="0" lang="it-IT"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a:bodyPr>
          <a:lstStyle/>
          <a:p>
            <a:r>
              <a:rPr lang="en-US" dirty="0" smtClean="0"/>
              <a:t>Esmeralda Colombo</a:t>
            </a:r>
          </a:p>
          <a:p>
            <a:r>
              <a:rPr lang="en-US" sz="1200" dirty="0" smtClean="0"/>
              <a:t>University OF BERGEN</a:t>
            </a:r>
          </a:p>
          <a:p>
            <a:endParaRPr lang="en-US" dirty="0"/>
          </a:p>
          <a:p>
            <a:r>
              <a:rPr lang="it-IT" dirty="0"/>
              <a:t>Annual EELF </a:t>
            </a:r>
            <a:r>
              <a:rPr lang="it-IT" dirty="0" smtClean="0"/>
              <a:t>Conference</a:t>
            </a:r>
          </a:p>
          <a:p>
            <a:r>
              <a:rPr lang="it-IT" dirty="0"/>
              <a:t>Wrocław</a:t>
            </a:r>
            <a:endParaRPr lang="it-IT" dirty="0" smtClean="0"/>
          </a:p>
          <a:p>
            <a:r>
              <a:rPr lang="en-US" dirty="0" smtClean="0"/>
              <a:t>SEPTEMBER 15, 2016</a:t>
            </a:r>
            <a:endParaRPr lang="en-US" dirty="0"/>
          </a:p>
        </p:txBody>
      </p:sp>
      <p:sp>
        <p:nvSpPr>
          <p:cNvPr id="3" name="Title 2"/>
          <p:cNvSpPr>
            <a:spLocks noGrp="1"/>
          </p:cNvSpPr>
          <p:nvPr>
            <p:ph type="ctrTitle"/>
          </p:nvPr>
        </p:nvSpPr>
        <p:spPr/>
        <p:txBody>
          <a:bodyPr>
            <a:normAutofit/>
          </a:bodyPr>
          <a:lstStyle/>
          <a:p>
            <a:r>
              <a:rPr lang="en-US" sz="2800" dirty="0" smtClean="0"/>
              <a:t>International </a:t>
            </a:r>
            <a:r>
              <a:rPr lang="en-US" sz="2800" dirty="0"/>
              <a:t>Climate Change </a:t>
            </a:r>
            <a:r>
              <a:rPr lang="en-US" sz="2800" dirty="0" smtClean="0"/>
              <a:t>Law</a:t>
            </a:r>
            <a:br>
              <a:rPr lang="en-US" sz="2800" dirty="0" smtClean="0"/>
            </a:br>
            <a:r>
              <a:rPr lang="en-US" sz="2800" dirty="0" smtClean="0"/>
              <a:t>in </a:t>
            </a:r>
            <a:r>
              <a:rPr lang="en-US" sz="2800" dirty="0"/>
              <a:t>Domestic </a:t>
            </a:r>
            <a:r>
              <a:rPr lang="en-US" sz="2800" dirty="0" smtClean="0"/>
              <a:t>Courts.</a:t>
            </a:r>
            <a:r>
              <a:rPr lang="en-US" sz="3600" dirty="0" smtClean="0"/>
              <a:t/>
            </a:r>
            <a:br>
              <a:rPr lang="en-US" sz="3600" dirty="0" smtClean="0"/>
            </a:br>
            <a:r>
              <a:rPr lang="en-US" sz="1800" dirty="0" smtClean="0"/>
              <a:t>A </a:t>
            </a:r>
            <a:r>
              <a:rPr lang="en-US" sz="1800" dirty="0"/>
              <a:t>New Trend of Cases for Boosting Principle 10 of the Rio Declaration?</a:t>
            </a:r>
          </a:p>
        </p:txBody>
      </p:sp>
    </p:spTree>
    <p:extLst>
      <p:ext uri="{BB962C8B-B14F-4D97-AF65-F5344CB8AC3E}">
        <p14:creationId xmlns:p14="http://schemas.microsoft.com/office/powerpoint/2010/main" val="1961843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nb-NO" dirty="0" err="1" smtClean="0"/>
              <a:t>Criticism</a:t>
            </a:r>
            <a:endParaRPr lang="it-IT" dirty="0"/>
          </a:p>
        </p:txBody>
      </p:sp>
      <p:sp>
        <p:nvSpPr>
          <p:cNvPr id="3" name="Title 2"/>
          <p:cNvSpPr>
            <a:spLocks noGrp="1"/>
          </p:cNvSpPr>
          <p:nvPr>
            <p:ph type="ctrTitle"/>
          </p:nvPr>
        </p:nvSpPr>
        <p:spPr/>
        <p:txBody>
          <a:bodyPr/>
          <a:lstStyle/>
          <a:p>
            <a:r>
              <a:rPr lang="nb-NO" dirty="0" smtClean="0"/>
              <a:t>3. </a:t>
            </a:r>
            <a:r>
              <a:rPr lang="nb-NO" dirty="0" err="1" smtClean="0"/>
              <a:t>Impact</a:t>
            </a:r>
            <a:r>
              <a:rPr lang="nb-NO" dirty="0" smtClean="0"/>
              <a:t> </a:t>
            </a:r>
            <a:r>
              <a:rPr lang="nb-NO" dirty="0" err="1" smtClean="0"/>
              <a:t>on</a:t>
            </a:r>
            <a:r>
              <a:rPr lang="nb-NO" dirty="0" smtClean="0"/>
              <a:t> Policy</a:t>
            </a:r>
            <a:endParaRPr lang="it-IT" dirty="0"/>
          </a:p>
        </p:txBody>
      </p:sp>
    </p:spTree>
    <p:extLst>
      <p:ext uri="{BB962C8B-B14F-4D97-AF65-F5344CB8AC3E}">
        <p14:creationId xmlns:p14="http://schemas.microsoft.com/office/powerpoint/2010/main" val="7901023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dirty="0" smtClean="0"/>
              <a:t>3. </a:t>
            </a:r>
            <a:r>
              <a:rPr lang="nb-NO" dirty="0" err="1" smtClean="0"/>
              <a:t>Criticism</a:t>
            </a:r>
            <a:endParaRPr lang="it-IT" dirty="0"/>
          </a:p>
        </p:txBody>
      </p:sp>
      <p:sp>
        <p:nvSpPr>
          <p:cNvPr id="3" name="Content Placeholder 2"/>
          <p:cNvSpPr>
            <a:spLocks noGrp="1"/>
          </p:cNvSpPr>
          <p:nvPr>
            <p:ph sz="quarter" idx="1"/>
          </p:nvPr>
        </p:nvSpPr>
        <p:spPr/>
        <p:txBody>
          <a:bodyPr/>
          <a:lstStyle/>
          <a:p>
            <a:r>
              <a:rPr lang="nb-NO" dirty="0" err="1" smtClean="0"/>
              <a:t>Skeptic</a:t>
            </a:r>
            <a:r>
              <a:rPr lang="nb-NO" dirty="0" smtClean="0"/>
              <a:t> </a:t>
            </a:r>
            <a:r>
              <a:rPr lang="nb-NO" dirty="0" err="1" smtClean="0"/>
              <a:t>views</a:t>
            </a:r>
            <a:r>
              <a:rPr lang="nb-NO" dirty="0" smtClean="0"/>
              <a:t> </a:t>
            </a:r>
            <a:r>
              <a:rPr lang="nb-NO" dirty="0" smtClean="0"/>
              <a:t>from </a:t>
            </a:r>
            <a:r>
              <a:rPr lang="nb-NO" dirty="0" err="1" smtClean="0"/>
              <a:t>governments</a:t>
            </a:r>
            <a:r>
              <a:rPr lang="nb-NO" dirty="0" smtClean="0"/>
              <a:t>, </a:t>
            </a:r>
            <a:r>
              <a:rPr lang="nb-NO" dirty="0" err="1" smtClean="0"/>
              <a:t>also</a:t>
            </a:r>
            <a:r>
              <a:rPr lang="nb-NO" dirty="0" smtClean="0"/>
              <a:t> </a:t>
            </a:r>
            <a:r>
              <a:rPr lang="nb-NO" dirty="0" err="1" smtClean="0"/>
              <a:t>supreme</a:t>
            </a:r>
            <a:r>
              <a:rPr lang="nb-NO" dirty="0" smtClean="0"/>
              <a:t> </a:t>
            </a:r>
            <a:r>
              <a:rPr lang="nb-NO" dirty="0" err="1" smtClean="0"/>
              <a:t>courts</a:t>
            </a:r>
            <a:r>
              <a:rPr lang="nb-NO" dirty="0" smtClean="0"/>
              <a:t>?</a:t>
            </a:r>
          </a:p>
          <a:p>
            <a:r>
              <a:rPr lang="nb-NO" dirty="0" smtClean="0"/>
              <a:t>Risk </a:t>
            </a:r>
            <a:r>
              <a:rPr lang="nb-NO" dirty="0" err="1" smtClean="0"/>
              <a:t>of</a:t>
            </a:r>
            <a:r>
              <a:rPr lang="nb-NO" dirty="0" smtClean="0"/>
              <a:t> a b</a:t>
            </a:r>
            <a:r>
              <a:rPr lang="nb-NO" dirty="0" smtClean="0"/>
              <a:t>acklash </a:t>
            </a:r>
            <a:r>
              <a:rPr lang="nb-NO" dirty="0" err="1" smtClean="0"/>
              <a:t>on</a:t>
            </a:r>
            <a:r>
              <a:rPr lang="nb-NO" dirty="0" smtClean="0"/>
              <a:t> </a:t>
            </a:r>
            <a:r>
              <a:rPr lang="nb-NO" dirty="0" err="1" smtClean="0"/>
              <a:t>climate</a:t>
            </a:r>
            <a:r>
              <a:rPr lang="nb-NO" dirty="0" smtClean="0"/>
              <a:t> </a:t>
            </a:r>
            <a:r>
              <a:rPr lang="nb-NO" dirty="0" err="1" smtClean="0"/>
              <a:t>change</a:t>
            </a:r>
            <a:r>
              <a:rPr lang="nb-NO" dirty="0" smtClean="0"/>
              <a:t> policy and </a:t>
            </a:r>
            <a:r>
              <a:rPr lang="nb-NO" dirty="0" err="1" smtClean="0"/>
              <a:t>the</a:t>
            </a:r>
            <a:r>
              <a:rPr lang="nb-NO" dirty="0" smtClean="0"/>
              <a:t> </a:t>
            </a:r>
            <a:r>
              <a:rPr lang="nb-NO" dirty="0" err="1" smtClean="0"/>
              <a:t>implementation</a:t>
            </a:r>
            <a:r>
              <a:rPr lang="nb-NO" dirty="0" smtClean="0"/>
              <a:t> </a:t>
            </a:r>
            <a:r>
              <a:rPr lang="nb-NO" dirty="0" err="1" smtClean="0"/>
              <a:t>of</a:t>
            </a:r>
            <a:r>
              <a:rPr lang="nb-NO" dirty="0" smtClean="0"/>
              <a:t> </a:t>
            </a:r>
            <a:r>
              <a:rPr lang="nb-NO" dirty="0" err="1" smtClean="0"/>
              <a:t>the</a:t>
            </a:r>
            <a:r>
              <a:rPr lang="nb-NO" dirty="0" smtClean="0"/>
              <a:t> Paris </a:t>
            </a:r>
            <a:r>
              <a:rPr lang="nb-NO" dirty="0"/>
              <a:t>A</a:t>
            </a:r>
            <a:r>
              <a:rPr lang="nb-NO" dirty="0" smtClean="0"/>
              <a:t>greement at </a:t>
            </a:r>
            <a:r>
              <a:rPr lang="nb-NO" dirty="0" err="1" smtClean="0"/>
              <a:t>governmental</a:t>
            </a:r>
            <a:r>
              <a:rPr lang="nb-NO" dirty="0" smtClean="0"/>
              <a:t> </a:t>
            </a:r>
            <a:r>
              <a:rPr lang="nb-NO" dirty="0" err="1" smtClean="0"/>
              <a:t>level</a:t>
            </a:r>
            <a:r>
              <a:rPr lang="nb-NO" dirty="0" smtClean="0"/>
              <a:t>.</a:t>
            </a:r>
            <a:endParaRPr lang="it-IT" dirty="0"/>
          </a:p>
        </p:txBody>
      </p:sp>
    </p:spTree>
    <p:extLst>
      <p:ext uri="{BB962C8B-B14F-4D97-AF65-F5344CB8AC3E}">
        <p14:creationId xmlns:p14="http://schemas.microsoft.com/office/powerpoint/2010/main" val="40284076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9391" y="2936147"/>
            <a:ext cx="8758106" cy="646331"/>
          </a:xfrm>
          <a:prstGeom prst="rect">
            <a:avLst/>
          </a:prstGeom>
          <a:noFill/>
        </p:spPr>
        <p:txBody>
          <a:bodyPr wrap="square" rtlCol="0">
            <a:spAutoFit/>
          </a:bodyPr>
          <a:lstStyle/>
          <a:p>
            <a:pPr algn="ctr"/>
            <a:r>
              <a:rPr lang="nb-NO" sz="3600" dirty="0" err="1" smtClean="0"/>
              <a:t>Thank</a:t>
            </a:r>
            <a:r>
              <a:rPr lang="nb-NO" sz="3600" dirty="0" smtClean="0"/>
              <a:t> </a:t>
            </a:r>
            <a:r>
              <a:rPr lang="nb-NO" sz="3600" dirty="0" err="1" smtClean="0"/>
              <a:t>you</a:t>
            </a:r>
            <a:r>
              <a:rPr lang="nb-NO" sz="3600" dirty="0" smtClean="0"/>
              <a:t>!</a:t>
            </a:r>
            <a:endParaRPr lang="it-IT" sz="3600" dirty="0"/>
          </a:p>
        </p:txBody>
      </p:sp>
    </p:spTree>
    <p:extLst>
      <p:ext uri="{BB962C8B-B14F-4D97-AF65-F5344CB8AC3E}">
        <p14:creationId xmlns:p14="http://schemas.microsoft.com/office/powerpoint/2010/main" val="23066576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dirty="0" smtClean="0"/>
              <a:t>Research </a:t>
            </a:r>
            <a:r>
              <a:rPr lang="nb-NO" dirty="0" err="1" smtClean="0"/>
              <a:t>Question</a:t>
            </a:r>
            <a:endParaRPr lang="it-IT" dirty="0"/>
          </a:p>
        </p:txBody>
      </p:sp>
      <p:sp>
        <p:nvSpPr>
          <p:cNvPr id="3" name="Content Placeholder 2"/>
          <p:cNvSpPr>
            <a:spLocks noGrp="1"/>
          </p:cNvSpPr>
          <p:nvPr>
            <p:ph sz="quarter" idx="1"/>
          </p:nvPr>
        </p:nvSpPr>
        <p:spPr/>
        <p:txBody>
          <a:bodyPr/>
          <a:lstStyle/>
          <a:p>
            <a:pPr marL="0" indent="0">
              <a:buNone/>
            </a:pPr>
            <a:endParaRPr lang="en-US" dirty="0" smtClean="0"/>
          </a:p>
          <a:p>
            <a:pPr marL="0" indent="0">
              <a:buNone/>
            </a:pPr>
            <a:endParaRPr lang="en-US" dirty="0" smtClean="0"/>
          </a:p>
          <a:p>
            <a:pPr marL="0" indent="0">
              <a:buNone/>
            </a:pPr>
            <a:endParaRPr lang="en-US" dirty="0"/>
          </a:p>
          <a:p>
            <a:pPr marL="0" indent="0" algn="ctr">
              <a:buNone/>
            </a:pPr>
            <a:r>
              <a:rPr lang="en-US" dirty="0" smtClean="0"/>
              <a:t>What is </a:t>
            </a:r>
            <a:r>
              <a:rPr lang="en-US" dirty="0"/>
              <a:t>the role of domestic courts </a:t>
            </a:r>
            <a:r>
              <a:rPr lang="en-US" dirty="0" smtClean="0"/>
              <a:t>in enforcing Principle 10-originated environmental rights?</a:t>
            </a:r>
          </a:p>
        </p:txBody>
      </p:sp>
    </p:spTree>
    <p:extLst>
      <p:ext uri="{BB962C8B-B14F-4D97-AF65-F5344CB8AC3E}">
        <p14:creationId xmlns:p14="http://schemas.microsoft.com/office/powerpoint/2010/main" val="12149861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dirty="0" err="1" smtClean="0"/>
              <a:t>Looking</a:t>
            </a:r>
            <a:r>
              <a:rPr lang="nb-NO" dirty="0" smtClean="0"/>
              <a:t> Glass</a:t>
            </a:r>
            <a:endParaRPr lang="it-IT" dirty="0"/>
          </a:p>
        </p:txBody>
      </p:sp>
      <p:sp>
        <p:nvSpPr>
          <p:cNvPr id="3" name="Content Placeholder 2"/>
          <p:cNvSpPr>
            <a:spLocks noGrp="1"/>
          </p:cNvSpPr>
          <p:nvPr>
            <p:ph sz="quarter" idx="1"/>
          </p:nvPr>
        </p:nvSpPr>
        <p:spPr/>
        <p:txBody>
          <a:bodyPr/>
          <a:lstStyle/>
          <a:p>
            <a:pPr marL="0" indent="0">
              <a:buNone/>
            </a:pPr>
            <a:endParaRPr lang="en-US" dirty="0" smtClean="0"/>
          </a:p>
          <a:p>
            <a:pPr marL="0" indent="0">
              <a:buNone/>
            </a:pPr>
            <a:r>
              <a:rPr lang="en-US" dirty="0" err="1" smtClean="0"/>
              <a:t>i</a:t>
            </a:r>
            <a:r>
              <a:rPr lang="en-US" dirty="0" smtClean="0"/>
              <a:t>) Principle </a:t>
            </a:r>
            <a:r>
              <a:rPr lang="en-US" dirty="0"/>
              <a:t>10 Rio </a:t>
            </a:r>
            <a:r>
              <a:rPr lang="en-US" dirty="0" smtClean="0"/>
              <a:t>Declaration:</a:t>
            </a:r>
          </a:p>
          <a:p>
            <a:pPr marL="0" indent="0">
              <a:buNone/>
            </a:pPr>
            <a:r>
              <a:rPr lang="en-US" dirty="0" smtClean="0"/>
              <a:t>Access </a:t>
            </a:r>
            <a:r>
              <a:rPr lang="en-US" dirty="0"/>
              <a:t>to </a:t>
            </a:r>
            <a:r>
              <a:rPr lang="en-US" dirty="0" smtClean="0"/>
              <a:t>justice </a:t>
            </a:r>
            <a:r>
              <a:rPr lang="en-US" dirty="0"/>
              <a:t>in c</a:t>
            </a:r>
            <a:r>
              <a:rPr lang="en-US" dirty="0" smtClean="0"/>
              <a:t>limate matters</a:t>
            </a:r>
          </a:p>
          <a:p>
            <a:pPr marL="0" indent="0">
              <a:buNone/>
            </a:pPr>
            <a:r>
              <a:rPr lang="en-US" dirty="0" smtClean="0"/>
              <a:t>ii) Domestic Courts as Enforcers of International Law:</a:t>
            </a:r>
          </a:p>
          <a:p>
            <a:pPr marL="0" indent="0">
              <a:buNone/>
            </a:pPr>
            <a:r>
              <a:rPr lang="en-US" dirty="0" smtClean="0"/>
              <a:t>National judges’ double role</a:t>
            </a:r>
          </a:p>
          <a:p>
            <a:pPr marL="0" indent="0">
              <a:buNone/>
            </a:pPr>
            <a:r>
              <a:rPr lang="en-US" dirty="0" smtClean="0"/>
              <a:t>iii) Impact on Enforcement and Policy</a:t>
            </a:r>
            <a:endParaRPr lang="en-US" dirty="0"/>
          </a:p>
          <a:p>
            <a:pPr marL="0" indent="0">
              <a:buNone/>
            </a:pPr>
            <a:endParaRPr lang="it-IT" dirty="0"/>
          </a:p>
        </p:txBody>
      </p:sp>
    </p:spTree>
    <p:extLst>
      <p:ext uri="{BB962C8B-B14F-4D97-AF65-F5344CB8AC3E}">
        <p14:creationId xmlns:p14="http://schemas.microsoft.com/office/powerpoint/2010/main" val="13212519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endParaRPr lang="nb-NO" dirty="0" smtClean="0"/>
          </a:p>
          <a:p>
            <a:r>
              <a:rPr lang="nb-NO" i="1" dirty="0" err="1" smtClean="0"/>
              <a:t>Urgenda</a:t>
            </a:r>
            <a:endParaRPr lang="nb-NO" i="1" dirty="0" smtClean="0"/>
          </a:p>
          <a:p>
            <a:r>
              <a:rPr lang="nb-NO" sz="1200" dirty="0" smtClean="0"/>
              <a:t>And</a:t>
            </a:r>
            <a:endParaRPr lang="nb-NO" dirty="0" smtClean="0"/>
          </a:p>
          <a:p>
            <a:r>
              <a:rPr lang="nb-NO" i="1" dirty="0" smtClean="0"/>
              <a:t>LEGHARI</a:t>
            </a:r>
            <a:endParaRPr lang="it-IT" i="1" dirty="0"/>
          </a:p>
        </p:txBody>
      </p:sp>
      <p:sp>
        <p:nvSpPr>
          <p:cNvPr id="3" name="Title 2"/>
          <p:cNvSpPr>
            <a:spLocks noGrp="1"/>
          </p:cNvSpPr>
          <p:nvPr>
            <p:ph type="ctrTitle"/>
          </p:nvPr>
        </p:nvSpPr>
        <p:spPr/>
        <p:txBody>
          <a:bodyPr/>
          <a:lstStyle/>
          <a:p>
            <a:r>
              <a:rPr lang="nb-NO" dirty="0" smtClean="0"/>
              <a:t>1) </a:t>
            </a:r>
            <a:r>
              <a:rPr lang="nb-NO" dirty="0" err="1" smtClean="0"/>
              <a:t>Boosting</a:t>
            </a:r>
            <a:r>
              <a:rPr lang="nb-NO" dirty="0" smtClean="0"/>
              <a:t> </a:t>
            </a:r>
            <a:r>
              <a:rPr lang="nb-NO" dirty="0" err="1" smtClean="0"/>
              <a:t>Principle</a:t>
            </a:r>
            <a:r>
              <a:rPr lang="nb-NO" dirty="0" smtClean="0"/>
              <a:t> 10 by </a:t>
            </a:r>
            <a:r>
              <a:rPr lang="nb-NO" dirty="0" err="1" smtClean="0"/>
              <a:t>Indirect</a:t>
            </a:r>
            <a:r>
              <a:rPr lang="nb-NO" dirty="0" smtClean="0"/>
              <a:t> Application</a:t>
            </a:r>
            <a:endParaRPr lang="it-IT" dirty="0"/>
          </a:p>
        </p:txBody>
      </p:sp>
    </p:spTree>
    <p:extLst>
      <p:ext uri="{BB962C8B-B14F-4D97-AF65-F5344CB8AC3E}">
        <p14:creationId xmlns:p14="http://schemas.microsoft.com/office/powerpoint/2010/main" val="33940493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b-NO" dirty="0" smtClean="0"/>
              <a:t>1.A) </a:t>
            </a:r>
            <a:r>
              <a:rPr lang="nb-NO" i="1" dirty="0" err="1" smtClean="0"/>
              <a:t>Urgenda</a:t>
            </a:r>
            <a:r>
              <a:rPr lang="nb-NO" dirty="0"/>
              <a:t> (</a:t>
            </a:r>
            <a:r>
              <a:rPr lang="nb-NO" dirty="0" err="1"/>
              <a:t>the</a:t>
            </a:r>
            <a:r>
              <a:rPr lang="nb-NO" dirty="0"/>
              <a:t> </a:t>
            </a:r>
            <a:r>
              <a:rPr lang="nb-NO" dirty="0" err="1"/>
              <a:t>Netherlands</a:t>
            </a:r>
            <a:r>
              <a:rPr lang="nb-NO" dirty="0" smtClean="0"/>
              <a:t>)</a:t>
            </a:r>
            <a:endParaRPr lang="it-IT" dirty="0"/>
          </a:p>
        </p:txBody>
      </p:sp>
      <p:sp>
        <p:nvSpPr>
          <p:cNvPr id="3" name="Content Placeholder 2"/>
          <p:cNvSpPr>
            <a:spLocks noGrp="1"/>
          </p:cNvSpPr>
          <p:nvPr>
            <p:ph sz="quarter" idx="1"/>
          </p:nvPr>
        </p:nvSpPr>
        <p:spPr/>
        <p:txBody>
          <a:bodyPr>
            <a:normAutofit/>
          </a:bodyPr>
          <a:lstStyle/>
          <a:p>
            <a:r>
              <a:rPr lang="nb-NO" sz="2500" dirty="0" err="1"/>
              <a:t>Standing</a:t>
            </a:r>
            <a:r>
              <a:rPr lang="nb-NO" sz="2500" dirty="0"/>
              <a:t>:</a:t>
            </a:r>
          </a:p>
          <a:p>
            <a:pPr>
              <a:buFontTx/>
              <a:buChar char="-"/>
            </a:pPr>
            <a:r>
              <a:rPr lang="nb-NO" sz="2500" dirty="0" err="1"/>
              <a:t>Sustainable</a:t>
            </a:r>
            <a:r>
              <a:rPr lang="nb-NO" sz="2500" dirty="0"/>
              <a:t> </a:t>
            </a:r>
            <a:r>
              <a:rPr lang="nb-NO" sz="2500" dirty="0" err="1"/>
              <a:t>development</a:t>
            </a:r>
            <a:r>
              <a:rPr lang="nb-NO" sz="2500" dirty="0"/>
              <a:t>;</a:t>
            </a:r>
          </a:p>
          <a:p>
            <a:pPr>
              <a:buFontTx/>
              <a:buChar char="-"/>
            </a:pPr>
            <a:r>
              <a:rPr lang="nb-NO" sz="2500" dirty="0" err="1"/>
              <a:t>Intergenerational</a:t>
            </a:r>
            <a:r>
              <a:rPr lang="nb-NO" sz="2500" dirty="0"/>
              <a:t> </a:t>
            </a:r>
            <a:r>
              <a:rPr lang="nb-NO" sz="2500" dirty="0" err="1"/>
              <a:t>equity</a:t>
            </a:r>
            <a:r>
              <a:rPr lang="nb-NO" dirty="0"/>
              <a:t>.</a:t>
            </a:r>
            <a:endParaRPr lang="nb-NO" dirty="0" smtClean="0"/>
          </a:p>
          <a:p>
            <a:pPr marL="0" indent="0">
              <a:buNone/>
            </a:pPr>
            <a:endParaRPr lang="nb-NO" dirty="0"/>
          </a:p>
          <a:p>
            <a:r>
              <a:rPr lang="nb-NO" sz="2500" dirty="0" err="1" smtClean="0"/>
              <a:t>Ruling</a:t>
            </a:r>
            <a:r>
              <a:rPr lang="nb-NO" sz="2500" dirty="0" smtClean="0"/>
              <a:t>:</a:t>
            </a:r>
            <a:endParaRPr lang="nb-NO" sz="2500" dirty="0"/>
          </a:p>
          <a:p>
            <a:pPr>
              <a:buFontTx/>
              <a:buChar char="-"/>
            </a:pPr>
            <a:r>
              <a:rPr lang="nb-NO" sz="2500" dirty="0"/>
              <a:t>Tort </a:t>
            </a:r>
            <a:r>
              <a:rPr lang="nb-NO" sz="2500" dirty="0" err="1"/>
              <a:t>law</a:t>
            </a:r>
            <a:r>
              <a:rPr lang="nb-NO" sz="2500" dirty="0"/>
              <a:t> and </a:t>
            </a:r>
            <a:r>
              <a:rPr lang="nb-NO" sz="2500" dirty="0" err="1"/>
              <a:t>the</a:t>
            </a:r>
            <a:r>
              <a:rPr lang="nb-NO" sz="2500" dirty="0"/>
              <a:t> Dutch </a:t>
            </a:r>
            <a:r>
              <a:rPr lang="nb-NO" sz="2500" dirty="0" err="1"/>
              <a:t>Constitution</a:t>
            </a:r>
            <a:r>
              <a:rPr lang="nb-NO" sz="2500" dirty="0"/>
              <a:t>;</a:t>
            </a:r>
          </a:p>
          <a:p>
            <a:pPr>
              <a:buFontTx/>
              <a:buChar char="-"/>
            </a:pPr>
            <a:r>
              <a:rPr lang="en-US" sz="2500" dirty="0"/>
              <a:t>no harm principle, intergenerational equity (“fairness”), the precautionary principle, the principle of sustainable development, and Art. 191(1) TFEU;</a:t>
            </a:r>
          </a:p>
          <a:p>
            <a:pPr>
              <a:buFontTx/>
              <a:buChar char="-"/>
            </a:pPr>
            <a:r>
              <a:rPr lang="en-US" sz="2500" dirty="0"/>
              <a:t>Arts. 2 and 3 UNFCCC, IPCC science and high risk.</a:t>
            </a:r>
            <a:endParaRPr lang="it-IT" sz="2500" dirty="0"/>
          </a:p>
        </p:txBody>
      </p:sp>
    </p:spTree>
    <p:extLst>
      <p:ext uri="{BB962C8B-B14F-4D97-AF65-F5344CB8AC3E}">
        <p14:creationId xmlns:p14="http://schemas.microsoft.com/office/powerpoint/2010/main" val="28248628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1.B</a:t>
            </a:r>
            <a:r>
              <a:rPr lang="en-US" sz="3200" dirty="0"/>
              <a:t>) </a:t>
            </a:r>
            <a:r>
              <a:rPr lang="en-US" sz="3200" i="1" dirty="0" err="1"/>
              <a:t>Leghari</a:t>
            </a:r>
            <a:r>
              <a:rPr lang="en-US" sz="3200" dirty="0"/>
              <a:t> (Pakistan</a:t>
            </a:r>
            <a:r>
              <a:rPr lang="en-US" sz="3200" dirty="0" smtClean="0"/>
              <a:t>)</a:t>
            </a:r>
            <a:endParaRPr lang="it-IT" sz="3200" dirty="0"/>
          </a:p>
        </p:txBody>
      </p:sp>
      <p:sp>
        <p:nvSpPr>
          <p:cNvPr id="3" name="Content Placeholder 2"/>
          <p:cNvSpPr>
            <a:spLocks noGrp="1"/>
          </p:cNvSpPr>
          <p:nvPr>
            <p:ph sz="quarter" idx="1"/>
          </p:nvPr>
        </p:nvSpPr>
        <p:spPr/>
        <p:txBody>
          <a:bodyPr>
            <a:normAutofit fontScale="85000" lnSpcReduction="20000"/>
          </a:bodyPr>
          <a:lstStyle/>
          <a:p>
            <a:r>
              <a:rPr lang="nb-NO" dirty="0" err="1" smtClean="0"/>
              <a:t>Jurisdiction</a:t>
            </a:r>
            <a:r>
              <a:rPr lang="nb-NO" dirty="0" smtClean="0"/>
              <a:t>:</a:t>
            </a:r>
          </a:p>
          <a:p>
            <a:pPr>
              <a:buFontTx/>
              <a:buChar char="-"/>
            </a:pPr>
            <a:r>
              <a:rPr lang="nb-NO" dirty="0" smtClean="0"/>
              <a:t>No </a:t>
            </a:r>
            <a:r>
              <a:rPr lang="nb-NO" dirty="0" err="1"/>
              <a:t>analysis</a:t>
            </a:r>
            <a:r>
              <a:rPr lang="nb-NO" dirty="0"/>
              <a:t> </a:t>
            </a:r>
            <a:r>
              <a:rPr lang="nb-NO" dirty="0" err="1"/>
              <a:t>because</a:t>
            </a:r>
            <a:r>
              <a:rPr lang="nb-NO" dirty="0"/>
              <a:t> </a:t>
            </a:r>
            <a:r>
              <a:rPr lang="en-US" dirty="0"/>
              <a:t>human rights litigation worth of constitutional </a:t>
            </a:r>
            <a:r>
              <a:rPr lang="en-US" dirty="0" smtClean="0"/>
              <a:t>jurisdiction</a:t>
            </a:r>
            <a:r>
              <a:rPr lang="en-US" dirty="0"/>
              <a:t>.</a:t>
            </a:r>
            <a:endParaRPr lang="en-US" dirty="0" smtClean="0"/>
          </a:p>
          <a:p>
            <a:pPr marL="0" indent="0">
              <a:buNone/>
            </a:pPr>
            <a:endParaRPr lang="en-US" dirty="0"/>
          </a:p>
          <a:p>
            <a:r>
              <a:rPr lang="nb-NO" dirty="0" err="1" smtClean="0"/>
              <a:t>Standing</a:t>
            </a:r>
            <a:r>
              <a:rPr lang="nb-NO" dirty="0" smtClean="0"/>
              <a:t>:</a:t>
            </a:r>
          </a:p>
          <a:p>
            <a:pPr>
              <a:buFontTx/>
              <a:buChar char="-"/>
            </a:pPr>
            <a:r>
              <a:rPr lang="nb-NO" dirty="0" smtClean="0"/>
              <a:t>(Idem) No </a:t>
            </a:r>
            <a:r>
              <a:rPr lang="nb-NO" dirty="0" err="1" smtClean="0"/>
              <a:t>analysis</a:t>
            </a:r>
            <a:r>
              <a:rPr lang="nb-NO" dirty="0" smtClean="0"/>
              <a:t> </a:t>
            </a:r>
            <a:r>
              <a:rPr lang="nb-NO" dirty="0" err="1" smtClean="0"/>
              <a:t>because</a:t>
            </a:r>
            <a:r>
              <a:rPr lang="nb-NO" dirty="0" smtClean="0"/>
              <a:t> </a:t>
            </a:r>
            <a:r>
              <a:rPr lang="en-US" dirty="0"/>
              <a:t>human rights litigation worth of constitutional </a:t>
            </a:r>
            <a:r>
              <a:rPr lang="en-US" dirty="0" smtClean="0"/>
              <a:t>jurisdiction.</a:t>
            </a:r>
          </a:p>
          <a:p>
            <a:pPr marL="0" indent="0">
              <a:buNone/>
            </a:pPr>
            <a:endParaRPr lang="en-US" dirty="0"/>
          </a:p>
          <a:p>
            <a:r>
              <a:rPr lang="nb-NO" dirty="0" err="1" smtClean="0"/>
              <a:t>Ruling</a:t>
            </a:r>
            <a:r>
              <a:rPr lang="nb-NO" dirty="0" smtClean="0"/>
              <a:t>:</a:t>
            </a:r>
          </a:p>
          <a:p>
            <a:pPr>
              <a:buFontTx/>
              <a:buChar char="-"/>
            </a:pPr>
            <a:r>
              <a:rPr lang="en-US" dirty="0"/>
              <a:t>S</a:t>
            </a:r>
            <a:r>
              <a:rPr lang="en-US" dirty="0" smtClean="0"/>
              <a:t>ustainable </a:t>
            </a:r>
            <a:r>
              <a:rPr lang="en-US" dirty="0"/>
              <a:t>development, the precautionary principle, the principle of environmental impact assessment (EIA), inter and intra-generational </a:t>
            </a:r>
            <a:r>
              <a:rPr lang="en-US" dirty="0" smtClean="0"/>
              <a:t>equity;</a:t>
            </a:r>
          </a:p>
          <a:p>
            <a:pPr>
              <a:buFontTx/>
              <a:buChar char="-"/>
            </a:pPr>
            <a:r>
              <a:rPr lang="en-US" dirty="0" smtClean="0"/>
              <a:t>the </a:t>
            </a:r>
            <a:r>
              <a:rPr lang="en-US" dirty="0"/>
              <a:t>public trust </a:t>
            </a:r>
            <a:r>
              <a:rPr lang="en-US" dirty="0" smtClean="0"/>
              <a:t>doctrine.</a:t>
            </a:r>
            <a:endParaRPr lang="nb-NO" dirty="0"/>
          </a:p>
          <a:p>
            <a:endParaRPr lang="it-IT" dirty="0"/>
          </a:p>
        </p:txBody>
      </p:sp>
    </p:spTree>
    <p:extLst>
      <p:ext uri="{BB962C8B-B14F-4D97-AF65-F5344CB8AC3E}">
        <p14:creationId xmlns:p14="http://schemas.microsoft.com/office/powerpoint/2010/main" val="10732341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nb-NO" sz="1400" dirty="0" smtClean="0"/>
              <a:t>A LEGITIMATE METHOD OF ENFORCEMENT</a:t>
            </a:r>
          </a:p>
          <a:p>
            <a:r>
              <a:rPr lang="nb-NO" dirty="0" smtClean="0"/>
              <a:t>and</a:t>
            </a:r>
          </a:p>
          <a:p>
            <a:r>
              <a:rPr lang="nb-NO" sz="1400" dirty="0" smtClean="0"/>
              <a:t>THE </a:t>
            </a:r>
            <a:r>
              <a:rPr lang="nb-NO" sz="1400" dirty="0" err="1" smtClean="0"/>
              <a:t>Prospective</a:t>
            </a:r>
            <a:r>
              <a:rPr lang="nb-NO" sz="1400" dirty="0" smtClean="0"/>
              <a:t> </a:t>
            </a:r>
            <a:r>
              <a:rPr lang="nb-NO" sz="1400" dirty="0" err="1" smtClean="0"/>
              <a:t>use</a:t>
            </a:r>
            <a:r>
              <a:rPr lang="nb-NO" sz="1400" dirty="0" smtClean="0"/>
              <a:t> </a:t>
            </a:r>
            <a:r>
              <a:rPr lang="nb-NO" sz="1400" dirty="0" err="1" smtClean="0"/>
              <a:t>of</a:t>
            </a:r>
            <a:r>
              <a:rPr lang="nb-NO" sz="1400" dirty="0" smtClean="0"/>
              <a:t> </a:t>
            </a:r>
            <a:r>
              <a:rPr lang="nb-NO" sz="1400" dirty="0" err="1" smtClean="0"/>
              <a:t>the</a:t>
            </a:r>
            <a:r>
              <a:rPr lang="nb-NO" sz="1400" dirty="0" smtClean="0"/>
              <a:t> paris </a:t>
            </a:r>
            <a:r>
              <a:rPr lang="nb-NO" sz="1400" dirty="0" err="1" smtClean="0"/>
              <a:t>agreement</a:t>
            </a:r>
            <a:endParaRPr lang="it-IT" sz="1400" dirty="0"/>
          </a:p>
        </p:txBody>
      </p:sp>
      <p:sp>
        <p:nvSpPr>
          <p:cNvPr id="3" name="Title 2"/>
          <p:cNvSpPr>
            <a:spLocks noGrp="1"/>
          </p:cNvSpPr>
          <p:nvPr>
            <p:ph type="ctrTitle"/>
          </p:nvPr>
        </p:nvSpPr>
        <p:spPr/>
        <p:txBody>
          <a:bodyPr/>
          <a:lstStyle/>
          <a:p>
            <a:r>
              <a:rPr lang="nb-NO" dirty="0" smtClean="0"/>
              <a:t>2) </a:t>
            </a:r>
            <a:r>
              <a:rPr lang="nb-NO" dirty="0" err="1" smtClean="0"/>
              <a:t>Impact</a:t>
            </a:r>
            <a:r>
              <a:rPr lang="nb-NO" dirty="0" smtClean="0"/>
              <a:t> </a:t>
            </a:r>
            <a:r>
              <a:rPr lang="nb-NO" dirty="0" err="1" smtClean="0"/>
              <a:t>on</a:t>
            </a:r>
            <a:r>
              <a:rPr lang="nb-NO" dirty="0" smtClean="0"/>
              <a:t> </a:t>
            </a:r>
            <a:r>
              <a:rPr lang="nb-NO" dirty="0" err="1" smtClean="0"/>
              <a:t>Enforcement</a:t>
            </a:r>
            <a:endParaRPr lang="it-IT" dirty="0"/>
          </a:p>
        </p:txBody>
      </p:sp>
    </p:spTree>
    <p:extLst>
      <p:ext uri="{BB962C8B-B14F-4D97-AF65-F5344CB8AC3E}">
        <p14:creationId xmlns:p14="http://schemas.microsoft.com/office/powerpoint/2010/main" val="29320366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b-NO" sz="3200" dirty="0" smtClean="0"/>
              <a:t>2.A) A </a:t>
            </a:r>
            <a:r>
              <a:rPr lang="nb-NO" sz="3200" dirty="0" err="1" smtClean="0"/>
              <a:t>Legitimate</a:t>
            </a:r>
            <a:r>
              <a:rPr lang="nb-NO" sz="3200" dirty="0" smtClean="0"/>
              <a:t> Method </a:t>
            </a:r>
            <a:r>
              <a:rPr lang="nb-NO" sz="3200" dirty="0" err="1" smtClean="0"/>
              <a:t>of</a:t>
            </a:r>
            <a:r>
              <a:rPr lang="nb-NO" sz="3200" dirty="0" smtClean="0"/>
              <a:t> </a:t>
            </a:r>
            <a:r>
              <a:rPr lang="nb-NO" sz="3200" dirty="0" err="1" smtClean="0"/>
              <a:t>Enforcement</a:t>
            </a:r>
            <a:endParaRPr lang="it-IT" sz="3200" dirty="0"/>
          </a:p>
        </p:txBody>
      </p:sp>
      <p:sp>
        <p:nvSpPr>
          <p:cNvPr id="3" name="Content Placeholder 2"/>
          <p:cNvSpPr>
            <a:spLocks noGrp="1"/>
          </p:cNvSpPr>
          <p:nvPr>
            <p:ph sz="quarter" idx="1"/>
          </p:nvPr>
        </p:nvSpPr>
        <p:spPr/>
        <p:txBody>
          <a:bodyPr/>
          <a:lstStyle/>
          <a:p>
            <a:endParaRPr lang="nb-NO" dirty="0" smtClean="0"/>
          </a:p>
          <a:p>
            <a:r>
              <a:rPr lang="en-US" dirty="0" smtClean="0"/>
              <a:t>UNFCC and Kyoto Protocol suffered, </a:t>
            </a:r>
            <a:r>
              <a:rPr lang="en-US" i="1" dirty="0" smtClean="0"/>
              <a:t>inter alia, </a:t>
            </a:r>
            <a:r>
              <a:rPr lang="en-US" dirty="0" smtClean="0"/>
              <a:t>from a lack of legitimacy;</a:t>
            </a:r>
          </a:p>
          <a:p>
            <a:r>
              <a:rPr lang="en-US" dirty="0" smtClean="0"/>
              <a:t>This new strand of case-law enhances the legitimacy of international environmental law principles and climate change provisions (compliance theories).</a:t>
            </a:r>
            <a:endParaRPr lang="it-IT" dirty="0"/>
          </a:p>
        </p:txBody>
      </p:sp>
    </p:spTree>
    <p:extLst>
      <p:ext uri="{BB962C8B-B14F-4D97-AF65-F5344CB8AC3E}">
        <p14:creationId xmlns:p14="http://schemas.microsoft.com/office/powerpoint/2010/main" val="23693476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dirty="0" smtClean="0"/>
              <a:t>2.B) </a:t>
            </a:r>
            <a:r>
              <a:rPr lang="nb-NO" dirty="0" err="1" smtClean="0"/>
              <a:t>Prospective</a:t>
            </a:r>
            <a:r>
              <a:rPr lang="nb-NO" dirty="0" smtClean="0"/>
              <a:t> </a:t>
            </a:r>
            <a:r>
              <a:rPr lang="nb-NO" dirty="0" err="1" smtClean="0"/>
              <a:t>Use</a:t>
            </a:r>
            <a:r>
              <a:rPr lang="nb-NO" dirty="0" smtClean="0"/>
              <a:t> </a:t>
            </a:r>
            <a:r>
              <a:rPr lang="nb-NO" dirty="0" err="1" smtClean="0"/>
              <a:t>of</a:t>
            </a:r>
            <a:r>
              <a:rPr lang="nb-NO" dirty="0" smtClean="0"/>
              <a:t> </a:t>
            </a:r>
            <a:r>
              <a:rPr lang="nb-NO" dirty="0" err="1" smtClean="0"/>
              <a:t>the</a:t>
            </a:r>
            <a:r>
              <a:rPr lang="nb-NO" dirty="0" smtClean="0"/>
              <a:t> Paris Agreement</a:t>
            </a:r>
            <a:endParaRPr lang="it-IT" dirty="0"/>
          </a:p>
        </p:txBody>
      </p:sp>
      <p:sp>
        <p:nvSpPr>
          <p:cNvPr id="3" name="Content Placeholder 2"/>
          <p:cNvSpPr>
            <a:spLocks noGrp="1"/>
          </p:cNvSpPr>
          <p:nvPr>
            <p:ph sz="quarter" idx="1"/>
          </p:nvPr>
        </p:nvSpPr>
        <p:spPr/>
        <p:txBody>
          <a:bodyPr/>
          <a:lstStyle/>
          <a:p>
            <a:r>
              <a:rPr lang="nb-NO" dirty="0" err="1" smtClean="0"/>
              <a:t>Article</a:t>
            </a:r>
            <a:r>
              <a:rPr lang="nb-NO" dirty="0" smtClean="0"/>
              <a:t> 4(1) Paris Agreement: </a:t>
            </a:r>
            <a:r>
              <a:rPr lang="en-US" dirty="0"/>
              <a:t>“in order to achieve the long-term temperature goal (..) Parties aim to reach global peaking of greenhouse gas emissions as soon as possible (..) and to achieve rapid reductions thereafter in accordance with best available science, so as to achieve a balance between anthropogenic emissions by sources and removals by sinks of greenhouse gases in the second half of this century</a:t>
            </a:r>
            <a:r>
              <a:rPr lang="en-US" dirty="0" smtClean="0"/>
              <a:t>.”</a:t>
            </a:r>
          </a:p>
          <a:p>
            <a:pPr marL="0" indent="0">
              <a:buNone/>
            </a:pPr>
            <a:r>
              <a:rPr lang="en-US" dirty="0" smtClean="0">
                <a:sym typeface="Wingdings" panose="05000000000000000000" pitchFamily="2" charset="2"/>
              </a:rPr>
              <a:t> Possible impact on national energy plans.</a:t>
            </a:r>
            <a:endParaRPr lang="it-IT" dirty="0"/>
          </a:p>
        </p:txBody>
      </p:sp>
    </p:spTree>
    <p:extLst>
      <p:ext uri="{BB962C8B-B14F-4D97-AF65-F5344CB8AC3E}">
        <p14:creationId xmlns:p14="http://schemas.microsoft.com/office/powerpoint/2010/main" val="3927330248"/>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华文新魏"/>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Civic.thmx</Template>
  <TotalTime>1866</TotalTime>
  <Words>394</Words>
  <Application>Microsoft Office PowerPoint</Application>
  <PresentationFormat>On-screen Show (4:3)</PresentationFormat>
  <Paragraphs>60</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Civic</vt:lpstr>
      <vt:lpstr>International Climate Change Law in Domestic Courts. A New Trend of Cases for Boosting Principle 10 of the Rio Declaration?</vt:lpstr>
      <vt:lpstr>Research Question</vt:lpstr>
      <vt:lpstr>Looking Glass</vt:lpstr>
      <vt:lpstr>1) Boosting Principle 10 by Indirect Application</vt:lpstr>
      <vt:lpstr>1.A) Urgenda (the Netherlands)</vt:lpstr>
      <vt:lpstr>1.B) Leghari (Pakistan)</vt:lpstr>
      <vt:lpstr>2) Impact on Enforcement</vt:lpstr>
      <vt:lpstr>2.A) A Legitimate Method of Enforcement</vt:lpstr>
      <vt:lpstr>2.B) Prospective Use of the Paris Agreement</vt:lpstr>
      <vt:lpstr>3. Impact on Policy</vt:lpstr>
      <vt:lpstr>3. Criticism</vt:lpstr>
      <vt:lpstr>PowerPoint Presentation</vt:lpstr>
    </vt:vector>
  </TitlesOfParts>
  <Company>College of Europe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Esmeralda Colombo</dc:creator>
  <cp:lastModifiedBy>Esmeralda Colombo</cp:lastModifiedBy>
  <cp:revision>63</cp:revision>
  <dcterms:created xsi:type="dcterms:W3CDTF">2015-06-01T20:20:04Z</dcterms:created>
  <dcterms:modified xsi:type="dcterms:W3CDTF">2016-09-12T11:15:38Z</dcterms:modified>
</cp:coreProperties>
</file>