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2" r:id="rId2"/>
    <p:sldId id="347" r:id="rId3"/>
    <p:sldId id="329" r:id="rId4"/>
    <p:sldId id="346" r:id="rId5"/>
    <p:sldId id="339" r:id="rId6"/>
    <p:sldId id="340" r:id="rId7"/>
    <p:sldId id="341" r:id="rId8"/>
    <p:sldId id="335" r:id="rId9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435" autoAdjust="0"/>
  </p:normalViewPr>
  <p:slideViewPr>
    <p:cSldViewPr snapToGrid="0" showGuides="1">
      <p:cViewPr>
        <p:scale>
          <a:sx n="100" d="100"/>
          <a:sy n="100" d="100"/>
        </p:scale>
        <p:origin x="-240" y="176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304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2016-09-21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2016-09-21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848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845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32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2266"/>
            <a:ext cx="8647199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lang="sv-SE" sz="1200" b="0" i="0" u="none" strike="noStrike" baseline="0" smtClean="0"/>
            </a:lvl1pPr>
          </a:lstStyle>
          <a:p>
            <a:r>
              <a:rPr lang="en-GB" noProof="0" dirty="0" smtClean="0"/>
              <a:t>Two</a:t>
            </a:r>
            <a:r>
              <a:rPr lang="sv-SE" sz="1200" b="0" i="0" u="none" strike="noStrike" baseline="0" dirty="0" smtClean="0">
                <a:latin typeface="TimesNewRomanPSMT"/>
              </a:rPr>
              <a:t>Public participation in international </a:t>
            </a:r>
            <a:r>
              <a:rPr lang="sv-SE" sz="1200" b="0" i="0" u="none" strike="noStrike" baseline="0" dirty="0" err="1" smtClean="0">
                <a:latin typeface="TimesNewRomanPSMT"/>
              </a:rPr>
              <a:t>environmental</a:t>
            </a:r>
            <a:r>
              <a:rPr lang="sv-SE" sz="1200" b="0" i="0" u="none" strike="noStrike" baseline="0" dirty="0" smtClean="0">
                <a:latin typeface="TimesNewRomanPSMT"/>
              </a:rPr>
              <a:t> </a:t>
            </a:r>
            <a:r>
              <a:rPr lang="sv-SE" sz="1200" b="0" i="0" u="none" strike="noStrike" baseline="0" dirty="0" err="1" smtClean="0">
                <a:latin typeface="TimesNewRomanPSMT"/>
              </a:rPr>
              <a:t>law</a:t>
            </a:r>
            <a:r>
              <a:rPr lang="sv-SE" sz="1200" b="0" i="0" u="none" strike="noStrike" baseline="0" dirty="0" smtClean="0">
                <a:latin typeface="TimesNewRomanPSMT"/>
              </a:rPr>
              <a:t> and </a:t>
            </a:r>
            <a:r>
              <a:rPr lang="sv-SE" sz="1200" b="0" i="0" u="none" strike="noStrike" baseline="0" dirty="0" err="1" smtClean="0">
                <a:latin typeface="TimesNewRomanPSMT"/>
              </a:rPr>
              <a:t>governance</a:t>
            </a:r>
            <a:r>
              <a:rPr lang="sv-SE" sz="1200" b="0" i="0" u="none" strike="noStrike" baseline="0" dirty="0" smtClean="0">
                <a:latin typeface="TimesNewRomanPSMT"/>
              </a:rPr>
              <a:t>:</a:t>
            </a:r>
            <a:br>
              <a:rPr lang="sv-SE" sz="1200" b="0" i="0" u="none" strike="noStrike" baseline="0" dirty="0" smtClean="0">
                <a:latin typeface="TimesNewRomanPSMT"/>
              </a:rPr>
            </a:br>
            <a:r>
              <a:rPr lang="sv-SE" sz="1200" b="0" i="0" u="none" strike="noStrike" baseline="0" dirty="0" smtClean="0">
                <a:latin typeface="TimesNewRomanPSMT"/>
              </a:rPr>
              <a:t>a </a:t>
            </a:r>
            <a:r>
              <a:rPr lang="sv-SE" sz="1200" b="0" i="0" u="none" strike="noStrike" baseline="0" dirty="0" err="1" smtClean="0">
                <a:latin typeface="TimesNewRomanPSMT"/>
              </a:rPr>
              <a:t>European</a:t>
            </a:r>
            <a:r>
              <a:rPr lang="sv-SE" sz="1200" b="0" i="0" u="none" strike="noStrike" baseline="0" dirty="0" smtClean="0">
                <a:latin typeface="TimesNewRomanPSMT"/>
              </a:rPr>
              <a:t> </a:t>
            </a:r>
            <a:r>
              <a:rPr lang="sv-SE" sz="1200" b="0" i="0" u="none" strike="noStrike" baseline="0" dirty="0" err="1" smtClean="0">
                <a:latin typeface="TimesNewRomanPSMT"/>
              </a:rPr>
              <a:t>perspective</a:t>
            </a:r>
            <a:endParaRPr lang="en-GB" noProof="0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Joanna </a:t>
            </a:r>
            <a:endParaRPr lang="en-GB" noProof="0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One-line title</a:t>
            </a:r>
            <a:endParaRPr lang="en-GB" noProof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58357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58357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noProof="0" smtClean="0"/>
              <a:t>Klicka på ikonen för att lägga till en tabell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1128"/>
            <a:ext cx="8647200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1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1128"/>
            <a:ext cx="8647200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 dirty="0" smtClean="0"/>
              <a:t>Public participation in international and environmental law </a:t>
            </a:r>
            <a:r>
              <a:rPr lang="en-GB" noProof="0" smtClean="0"/>
              <a:t>and governanceTwo</a:t>
            </a:r>
            <a:r>
              <a:rPr lang="en-GB" noProof="0" dirty="0" smtClean="0"/>
              <a:t>-line</a:t>
            </a:r>
            <a:br>
              <a:rPr lang="en-GB" noProof="0" dirty="0" smtClean="0"/>
            </a:br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2266"/>
            <a:ext cx="8647199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2266"/>
            <a:ext cx="8647199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lang="sv-SE" sz="1200" b="0" i="0" u="none" strike="noStrike" baseline="0" smtClean="0"/>
            </a:lvl1pPr>
          </a:lstStyle>
          <a:p>
            <a:r>
              <a:rPr lang="en-GB" noProof="0" dirty="0" smtClean="0"/>
              <a:t> </a:t>
            </a:r>
            <a:r>
              <a:rPr lang="sv-SE" sz="1200" b="0" i="0" u="none" strike="noStrike" baseline="0" dirty="0" smtClean="0">
                <a:latin typeface="TimesNewRomanPSMT"/>
              </a:rPr>
              <a:t>Public participation in international </a:t>
            </a:r>
            <a:r>
              <a:rPr lang="sv-SE" sz="1200" b="0" i="0" u="none" strike="noStrike" baseline="0" dirty="0" err="1" smtClean="0">
                <a:latin typeface="TimesNewRomanPSMT"/>
              </a:rPr>
              <a:t>environmental</a:t>
            </a:r>
            <a:r>
              <a:rPr lang="sv-SE" sz="1200" b="0" i="0" u="none" strike="noStrike" baseline="0" dirty="0" smtClean="0">
                <a:latin typeface="TimesNewRomanPSMT"/>
              </a:rPr>
              <a:t> </a:t>
            </a:r>
            <a:r>
              <a:rPr lang="sv-SE" sz="1200" b="0" i="0" u="none" strike="noStrike" baseline="0" dirty="0" err="1" smtClean="0">
                <a:latin typeface="TimesNewRomanPSMT"/>
              </a:rPr>
              <a:t>law</a:t>
            </a:r>
            <a:r>
              <a:rPr lang="sv-SE" sz="1200" b="0" i="0" u="none" strike="noStrike" baseline="0" dirty="0" smtClean="0">
                <a:latin typeface="TimesNewRomanPSMT"/>
              </a:rPr>
              <a:t> and </a:t>
            </a:r>
            <a:r>
              <a:rPr lang="sv-SE" sz="1200" b="0" i="0" u="none" strike="noStrike" baseline="0" dirty="0" err="1" smtClean="0">
                <a:latin typeface="TimesNewRomanPSMT"/>
              </a:rPr>
              <a:t>governance</a:t>
            </a:r>
            <a:r>
              <a:rPr lang="sv-SE" sz="1200" b="0" i="0" u="none" strike="noStrike" baseline="0" dirty="0" smtClean="0">
                <a:latin typeface="TimesNewRomanPSMT"/>
              </a:rPr>
              <a:t>:</a:t>
            </a:r>
            <a:br>
              <a:rPr lang="sv-SE" sz="1200" b="0" i="0" u="none" strike="noStrike" baseline="0" dirty="0" smtClean="0">
                <a:latin typeface="TimesNewRomanPSMT"/>
              </a:rPr>
            </a:br>
            <a:r>
              <a:rPr lang="sv-SE" sz="1200" b="0" i="0" u="none" strike="noStrike" baseline="0" dirty="0" smtClean="0">
                <a:latin typeface="TimesNewRomanPSMT"/>
              </a:rPr>
              <a:t>                 a </a:t>
            </a:r>
            <a:r>
              <a:rPr lang="sv-SE" sz="1200" b="0" i="0" u="none" strike="noStrike" baseline="0" dirty="0" err="1" smtClean="0">
                <a:latin typeface="TimesNewRomanPSMT"/>
              </a:rPr>
              <a:t>European</a:t>
            </a:r>
            <a:r>
              <a:rPr lang="sv-SE" sz="1200" b="0" i="0" u="none" strike="noStrike" baseline="0" dirty="0" smtClean="0">
                <a:latin typeface="TimesNewRomanPSMT"/>
              </a:rPr>
              <a:t> </a:t>
            </a:r>
            <a:r>
              <a:rPr lang="sv-SE" sz="1200" b="0" i="0" u="none" strike="noStrike" baseline="0" dirty="0" err="1" smtClean="0">
                <a:latin typeface="TimesNewRomanPSMT"/>
              </a:rPr>
              <a:t>perspective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2266"/>
            <a:ext cx="8647199" cy="648997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Bildobjekt 20" descr="LundUniversity_C2line RGB 15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684" r:id="rId11"/>
    <p:sldLayoutId id="2147483691" r:id="rId12"/>
    <p:sldLayoutId id="2147483707" r:id="rId13"/>
    <p:sldLayoutId id="2147483683" r:id="rId14"/>
    <p:sldLayoutId id="2147483705" r:id="rId15"/>
    <p:sldLayoutId id="2147483682" r:id="rId16"/>
    <p:sldLayoutId id="2147483703" r:id="rId17"/>
    <p:sldLayoutId id="2147483689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2654300" y="1510712"/>
            <a:ext cx="6184900" cy="1189477"/>
          </a:xfrm>
        </p:spPr>
        <p:txBody>
          <a:bodyPr/>
          <a:lstStyle/>
          <a:p>
            <a:pPr algn="ctr"/>
            <a:r>
              <a:rPr lang="en-GB" sz="1500" b="1" dirty="0" smtClean="0"/>
              <a:t/>
            </a:r>
            <a:br>
              <a:rPr lang="en-GB" sz="1500" b="1" dirty="0" smtClean="0"/>
            </a:br>
            <a:r>
              <a:rPr lang="en-GB" sz="1400" b="1" dirty="0" smtClean="0"/>
              <a:t>Transparency, public participation and access to justice in international environmental law and governance: a comparative study of international fora</a:t>
            </a:r>
            <a:endParaRPr lang="en-GB" sz="1400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Joanna cornelius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focus of research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The research aims to identify normative structures and patterns of access to information, public participation in decision-making and access to justice </a:t>
            </a:r>
            <a:r>
              <a:rPr lang="en-GB" sz="1800" dirty="0" smtClean="0"/>
              <a:t>in </a:t>
            </a:r>
            <a:r>
              <a:rPr lang="en-GB" sz="1800" dirty="0"/>
              <a:t>international environmental law and governance.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It </a:t>
            </a:r>
            <a:r>
              <a:rPr lang="en-GB" sz="1800" dirty="0"/>
              <a:t>adopts a legal comparative perspective on rules, procedures and mechanisms for access to information, public participation in decision-making and access to justice </a:t>
            </a:r>
            <a:r>
              <a:rPr lang="en-GB" sz="1800" dirty="0" smtClean="0"/>
              <a:t>in </a:t>
            </a:r>
            <a:r>
              <a:rPr lang="en-GB" sz="1800" dirty="0"/>
              <a:t>international and regional organizations and treaty regimes dealing with matters related to the environment.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A </a:t>
            </a:r>
            <a:r>
              <a:rPr lang="en-GB" sz="1800" dirty="0"/>
              <a:t>further aim is to explore </a:t>
            </a:r>
            <a:r>
              <a:rPr lang="en-GB" sz="1800" dirty="0" smtClean="0"/>
              <a:t>these procedural rights in </a:t>
            </a:r>
            <a:r>
              <a:rPr lang="en-GB" sz="1800" dirty="0"/>
              <a:t>relation to the effectiveness, functioning and legitimacy of international environmental law and governance.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61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Global policy statements and declarations</a:t>
            </a:r>
            <a:endParaRPr lang="en-GB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738" y="1683570"/>
            <a:ext cx="7587440" cy="3563159"/>
          </a:xfrm>
        </p:spPr>
        <p:txBody>
          <a:bodyPr/>
          <a:lstStyle/>
          <a:p>
            <a:pPr marL="0" indent="0">
              <a:buNone/>
            </a:pPr>
            <a:r>
              <a:rPr lang="en-GB" sz="1300" b="1" dirty="0" smtClean="0"/>
              <a:t>Resolution 2997 (</a:t>
            </a:r>
            <a:r>
              <a:rPr lang="en-GB" sz="1300" b="1" dirty="0" err="1" smtClean="0"/>
              <a:t>XXVll</a:t>
            </a:r>
            <a:r>
              <a:rPr lang="en-GB" sz="1300" b="1" dirty="0" smtClean="0"/>
              <a:t>) of </a:t>
            </a:r>
            <a:r>
              <a:rPr lang="en-GB" sz="1300" b="1" dirty="0"/>
              <a:t>D</a:t>
            </a:r>
            <a:r>
              <a:rPr lang="en-GB" sz="1300" b="1" dirty="0" smtClean="0"/>
              <a:t>ecember 1972</a:t>
            </a:r>
          </a:p>
          <a:p>
            <a:pPr marL="0" indent="0">
              <a:buNone/>
            </a:pPr>
            <a:r>
              <a:rPr lang="en-GB" sz="1300" b="1" i="1" dirty="0" smtClean="0"/>
              <a:t>“</a:t>
            </a:r>
            <a:r>
              <a:rPr lang="en-GB" sz="1300" i="1" dirty="0" smtClean="0"/>
              <a:t>Recognizing</a:t>
            </a:r>
            <a:r>
              <a:rPr lang="en-GB" sz="1300" dirty="0" smtClean="0"/>
              <a:t> </a:t>
            </a:r>
            <a:r>
              <a:rPr lang="en-GB" sz="1300" dirty="0"/>
              <a:t>further that environmental problems of broad international significance fall within the competence of the United Nations system,…</a:t>
            </a:r>
            <a:r>
              <a:rPr lang="en-GB" sz="1300" dirty="0" smtClean="0"/>
              <a:t>”</a:t>
            </a:r>
            <a:r>
              <a:rPr lang="en-GB" sz="1300" dirty="0"/>
              <a:t> ”</a:t>
            </a:r>
            <a:r>
              <a:rPr lang="en-GB" sz="1300" i="1" dirty="0"/>
              <a:t>Emphasizing</a:t>
            </a:r>
            <a:r>
              <a:rPr lang="en-GB" sz="1300" dirty="0"/>
              <a:t> that problems of the environment constitute a new and important area for international cooperation and that the complexity and interdependence of such problems require new approaches</a:t>
            </a:r>
            <a:r>
              <a:rPr lang="en-GB" sz="1300" dirty="0" smtClean="0"/>
              <a:t>,…”</a:t>
            </a:r>
            <a:endParaRPr lang="en-GB" sz="1300" dirty="0"/>
          </a:p>
          <a:p>
            <a:pPr marL="0" indent="0">
              <a:buNone/>
            </a:pPr>
            <a:r>
              <a:rPr lang="en-GB" sz="1300" dirty="0" smtClean="0"/>
              <a:t>Para </a:t>
            </a:r>
            <a:r>
              <a:rPr lang="en-GB" sz="1300" dirty="0"/>
              <a:t>lV.</a:t>
            </a:r>
            <a:r>
              <a:rPr lang="en-GB" sz="1300" dirty="0" smtClean="0"/>
              <a:t>5</a:t>
            </a:r>
            <a:r>
              <a:rPr lang="en-GB" sz="1300" dirty="0"/>
              <a:t> </a:t>
            </a:r>
            <a:r>
              <a:rPr lang="en-GB" sz="1300" dirty="0" smtClean="0"/>
              <a:t>“</a:t>
            </a:r>
            <a:r>
              <a:rPr lang="en-GB" sz="1300" i="1" dirty="0" smtClean="0"/>
              <a:t>Also </a:t>
            </a:r>
            <a:r>
              <a:rPr lang="en-GB" sz="1300" i="1" dirty="0"/>
              <a:t>invites</a:t>
            </a:r>
            <a:r>
              <a:rPr lang="en-GB" sz="1300" dirty="0"/>
              <a:t> other intergovernmental and those non-governmental organizations that have an interest in the field of the environment to lend their full support and collaboration to the United Nations with a view to achieving the largest possible degree of co-operation and co-ordination</a:t>
            </a:r>
            <a:r>
              <a:rPr lang="en-GB" sz="1300" dirty="0" smtClean="0"/>
              <a:t>;” </a:t>
            </a:r>
            <a:endParaRPr lang="en-GB" sz="1300" b="1" dirty="0"/>
          </a:p>
          <a:p>
            <a:pPr marL="0" indent="0">
              <a:buNone/>
            </a:pPr>
            <a:r>
              <a:rPr lang="en-GB" sz="1300" b="1" dirty="0" smtClean="0"/>
              <a:t>Rio Declaration on Environment and Development 1992</a:t>
            </a:r>
          </a:p>
          <a:p>
            <a:pPr marL="0" indent="0">
              <a:buNone/>
            </a:pPr>
            <a:r>
              <a:rPr lang="en-GB" sz="1300" i="1" dirty="0" smtClean="0"/>
              <a:t>Preamble </a:t>
            </a:r>
            <a:r>
              <a:rPr lang="en-GB" sz="1300" dirty="0" smtClean="0"/>
              <a:t>“With the goal of establishing a new and equitable global partnership through the creation of new levels of co-operation among States, key sectors of societies and people…”</a:t>
            </a:r>
          </a:p>
          <a:p>
            <a:pPr marL="0" indent="0">
              <a:buNone/>
            </a:pPr>
            <a:r>
              <a:rPr lang="en-GB" sz="1300" dirty="0" smtClean="0"/>
              <a:t>Principle 10 ”</a:t>
            </a:r>
            <a:r>
              <a:rPr lang="en-GB" sz="1300" i="1" dirty="0" smtClean="0"/>
              <a:t>Environmental </a:t>
            </a:r>
            <a:r>
              <a:rPr lang="en-GB" sz="1300" i="1" dirty="0"/>
              <a:t>issues are best handled with participation of all concerned citizens, at the relevant level. </a:t>
            </a:r>
            <a:r>
              <a:rPr lang="en-GB" sz="1300" dirty="0"/>
              <a:t>At the national level, each individual shall have appropriate access to information concerning the environment that is held by public authorities, including information on hazardous materials and activities </a:t>
            </a:r>
            <a:r>
              <a:rPr lang="en-GB" sz="1300" dirty="0" smtClean="0"/>
              <a:t>in </a:t>
            </a:r>
            <a:r>
              <a:rPr lang="en-GB" sz="1300" dirty="0"/>
              <a:t>their communities, and the opportunity to participate in decision-making processes. States shall facilitate and encourage public awareness and participation by making information widely available. Effective access to judicial and administrative proceedings, including redress and remedy, shall be provided</a:t>
            </a:r>
            <a:r>
              <a:rPr lang="en-GB" sz="1300" dirty="0" smtClean="0"/>
              <a:t>.” </a:t>
            </a:r>
            <a:endParaRPr lang="en-GB" sz="13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4565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Global policy statements and declarations</a:t>
            </a:r>
            <a:endParaRPr lang="en-GB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The </a:t>
            </a:r>
            <a:r>
              <a:rPr lang="en-GB" sz="1400" b="1" dirty="0"/>
              <a:t>future we want, 2012 </a:t>
            </a:r>
          </a:p>
          <a:p>
            <a:pPr marL="0" indent="0">
              <a:buNone/>
            </a:pPr>
            <a:r>
              <a:rPr lang="en-GB" sz="1400" dirty="0"/>
              <a:t>Para 43 “We underscore that broad public participation and access to information and judicial and administrative proceedings are essential to the promotion of sustainable </a:t>
            </a:r>
            <a:r>
              <a:rPr lang="en-GB" sz="1400" dirty="0" smtClean="0"/>
              <a:t>development...”</a:t>
            </a:r>
            <a:endParaRPr lang="en-GB" sz="1400" b="1" dirty="0"/>
          </a:p>
          <a:p>
            <a:pPr marL="0" indent="0">
              <a:buNone/>
            </a:pPr>
            <a:r>
              <a:rPr lang="en-GB" sz="1400" b="1" dirty="0" smtClean="0"/>
              <a:t>2030 </a:t>
            </a:r>
            <a:r>
              <a:rPr lang="en-GB" sz="1400" b="1" dirty="0"/>
              <a:t>Agenda for Sustainable Development, 2015 </a:t>
            </a:r>
          </a:p>
          <a:p>
            <a:pPr marL="0" indent="0">
              <a:buNone/>
            </a:pPr>
            <a:r>
              <a:rPr lang="en-GB" sz="1400" dirty="0" smtClean="0"/>
              <a:t>Goal 16 “Promote peaceful and inclusive societies for sustainable development, provide access to justice for all and build effective, accountable and inclusive institutions at all levels”</a:t>
            </a:r>
          </a:p>
          <a:p>
            <a:pPr marL="0" indent="0">
              <a:buNone/>
            </a:pPr>
            <a:r>
              <a:rPr lang="en-GB" sz="1400" dirty="0" smtClean="0"/>
              <a:t>Target 16.3 ”Promote the rule of law at the national and international levels and ensure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 smtClean="0"/>
              <a:t>equal access to justice for all”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 smtClean="0"/>
              <a:t>Target 16.6 ”Develop effective, accountable and transparent institutions at all levels”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 smtClean="0"/>
              <a:t>Target 16.7 ”Ensure responsive, inclusive, participatory and representative </a:t>
            </a:r>
            <a:r>
              <a:rPr lang="en-GB" sz="1400" dirty="0" smtClean="0"/>
              <a:t>decision-making</a:t>
            </a:r>
            <a:endParaRPr lang="en-GB" sz="14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 smtClean="0"/>
              <a:t>at all levels”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 smtClean="0"/>
              <a:t>Target 16.10 ”Ensure public access to information and protect fundamental freedoms, in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 smtClean="0"/>
              <a:t>accordance with national legislation and international agreements”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260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International fora dealing with matters related to the environment</a:t>
            </a:r>
            <a:endParaRPr lang="en-GB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700" b="1" dirty="0"/>
              <a:t>Environmental </a:t>
            </a:r>
            <a:r>
              <a:rPr lang="en-GB" sz="1700" b="1" dirty="0" smtClean="0"/>
              <a:t>Conventions</a:t>
            </a:r>
          </a:p>
          <a:p>
            <a:r>
              <a:rPr lang="en-GB" sz="1700" b="1" dirty="0" smtClean="0"/>
              <a:t>Conventions dealing with matters related to the environment</a:t>
            </a:r>
          </a:p>
          <a:p>
            <a:r>
              <a:rPr lang="en-GB" sz="1700" b="1" dirty="0" smtClean="0"/>
              <a:t>Procedural Conventions</a:t>
            </a:r>
          </a:p>
          <a:p>
            <a:r>
              <a:rPr lang="en-GB" sz="1700" b="1" dirty="0" smtClean="0"/>
              <a:t>Regional organizations </a:t>
            </a:r>
          </a:p>
          <a:p>
            <a:r>
              <a:rPr lang="en-GB" sz="1700" b="1" dirty="0" smtClean="0"/>
              <a:t>International organizations </a:t>
            </a:r>
          </a:p>
          <a:p>
            <a:r>
              <a:rPr lang="en-GB" sz="1700" b="1" dirty="0" smtClean="0"/>
              <a:t>UN bodies</a:t>
            </a:r>
          </a:p>
          <a:p>
            <a:r>
              <a:rPr lang="en-GB" sz="1700" b="1" dirty="0" smtClean="0"/>
              <a:t>Trade agreements</a:t>
            </a:r>
            <a:endParaRPr lang="en-GB" sz="1700" dirty="0"/>
          </a:p>
          <a:p>
            <a:r>
              <a:rPr lang="en-GB" sz="1700" b="1" dirty="0" smtClean="0"/>
              <a:t>Financial institutions</a:t>
            </a:r>
          </a:p>
          <a:p>
            <a:r>
              <a:rPr lang="en-GB" sz="1700" b="1" dirty="0" smtClean="0"/>
              <a:t>…</a:t>
            </a:r>
            <a:endParaRPr lang="en-GB" sz="1700" b="1" dirty="0"/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40987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Aspects of procedural &amp; participatory rights in international law and governance</a:t>
            </a:r>
            <a:endParaRPr lang="en-GB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500" b="1" dirty="0" smtClean="0"/>
              <a:t>Access to information  </a:t>
            </a:r>
          </a:p>
          <a:p>
            <a:pPr marL="0" indent="0">
              <a:buNone/>
            </a:pPr>
            <a:r>
              <a:rPr lang="en-GB" sz="1500" dirty="0" smtClean="0"/>
              <a:t>Official documents (including rules of procedure, provisional agendas, meeting reports and background papers), informal documents, draft documents, …</a:t>
            </a:r>
          </a:p>
          <a:p>
            <a:pPr marL="0" indent="0">
              <a:buNone/>
            </a:pPr>
            <a:r>
              <a:rPr lang="en-GB" sz="1500" b="1" dirty="0" smtClean="0"/>
              <a:t>Public participation in decision-making</a:t>
            </a:r>
          </a:p>
          <a:p>
            <a:pPr marL="0" indent="0">
              <a:buNone/>
            </a:pPr>
            <a:r>
              <a:rPr lang="en-GB" sz="1500" dirty="0"/>
              <a:t>Accreditation processes, r</a:t>
            </a:r>
            <a:r>
              <a:rPr lang="en-GB" sz="1500" dirty="0" smtClean="0"/>
              <a:t>ules </a:t>
            </a:r>
            <a:r>
              <a:rPr lang="en-GB" sz="1500" dirty="0"/>
              <a:t>of procedure addressing the participation of the public at </a:t>
            </a:r>
            <a:r>
              <a:rPr lang="en-GB" sz="1500" dirty="0" smtClean="0"/>
              <a:t>meetings, grant observers the right to speak, allow observers to submit written comments, stakeholder dialogues, financial support to facilitate the participation of observers, … </a:t>
            </a:r>
          </a:p>
          <a:p>
            <a:pPr marL="0" indent="0">
              <a:buNone/>
            </a:pPr>
            <a:r>
              <a:rPr lang="en-GB" sz="1500" b="1" dirty="0" smtClean="0"/>
              <a:t>Access to justice in environmental matters</a:t>
            </a:r>
          </a:p>
          <a:p>
            <a:pPr marL="0" indent="0">
              <a:buNone/>
            </a:pPr>
            <a:r>
              <a:rPr lang="en-GB" sz="1500" dirty="0" smtClean="0"/>
              <a:t>Compliance mechanisms, review procedures, courts, …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88484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</a:t>
            </a:r>
            <a:r>
              <a:rPr lang="en-GB" sz="2400" dirty="0" smtClean="0"/>
              <a:t>ffectiveness, functioning and legitimacy</a:t>
            </a:r>
            <a:endParaRPr lang="en-GB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Transparency, public participation and access to justice </a:t>
            </a:r>
            <a:r>
              <a:rPr lang="en-GB" sz="1800" dirty="0" smtClean="0"/>
              <a:t>in </a:t>
            </a:r>
            <a:r>
              <a:rPr lang="en-GB" sz="1800" dirty="0"/>
              <a:t>relation to the effectiveness, functioning and legitimacy of international environmental law and </a:t>
            </a:r>
            <a:r>
              <a:rPr lang="en-GB" sz="1800" dirty="0" smtClean="0"/>
              <a:t>governance</a:t>
            </a:r>
          </a:p>
          <a:p>
            <a:r>
              <a:rPr lang="en-GB" sz="1800" dirty="0" smtClean="0"/>
              <a:t>Are existing regulatory instruments and practices of international fora  in line with the objectives set out in global policy documents and declarations?</a:t>
            </a:r>
          </a:p>
          <a:p>
            <a:r>
              <a:rPr lang="en-GB" sz="1800" dirty="0" smtClean="0"/>
              <a:t>Effective legal measures to achieve these targets?</a:t>
            </a:r>
          </a:p>
        </p:txBody>
      </p:sp>
    </p:spTree>
    <p:extLst>
      <p:ext uri="{BB962C8B-B14F-4D97-AF65-F5344CB8AC3E}">
        <p14:creationId xmlns:p14="http://schemas.microsoft.com/office/powerpoint/2010/main" val="63268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nal Public Participation Cornelius">
  <a:themeElements>
    <a:clrScheme name="Anpassad 4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Public Participation Cornelius.potx</Template>
  <TotalTime>7129</TotalTime>
  <Words>491</Words>
  <Application>Microsoft Macintosh PowerPoint</Application>
  <PresentationFormat>Anpassad</PresentationFormat>
  <Paragraphs>49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final Public Participation Cornelius</vt:lpstr>
      <vt:lpstr> Transparency, public participation and access to justice in international environmental law and governance: a comparative study of international fora</vt:lpstr>
      <vt:lpstr>Main focus of research</vt:lpstr>
      <vt:lpstr>Global policy statements and declarations</vt:lpstr>
      <vt:lpstr>Global policy statements and declarations</vt:lpstr>
      <vt:lpstr>International fora dealing with matters related to the environment</vt:lpstr>
      <vt:lpstr>Aspects of procedural &amp; participatory rights in international law and governance</vt:lpstr>
      <vt:lpstr>Effectiveness, functioning and legitimacy</vt:lpstr>
      <vt:lpstr>PowerPoint-presentation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Joanna Cornelius</cp:lastModifiedBy>
  <cp:revision>246</cp:revision>
  <cp:lastPrinted>2011-10-27T13:44:15Z</cp:lastPrinted>
  <dcterms:created xsi:type="dcterms:W3CDTF">2012-06-14T14:22:53Z</dcterms:created>
  <dcterms:modified xsi:type="dcterms:W3CDTF">2016-09-21T10:56:18Z</dcterms:modified>
</cp:coreProperties>
</file>