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391" autoAdjust="0"/>
  </p:normalViewPr>
  <p:slideViewPr>
    <p:cSldViewPr>
      <p:cViewPr varScale="1">
        <p:scale>
          <a:sx n="98" d="100"/>
          <a:sy n="98" d="100"/>
        </p:scale>
        <p:origin x="-35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University of the Basque Country</a:t>
            </a: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E9EDDF-0EAF-471D-9D55-A51265B79F75}" type="datetimeFigureOut">
              <a:rPr lang="es-ES" smtClean="0"/>
              <a:pPr/>
              <a:t>13/09/2016</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766A13E-1CFB-4D4D-9151-2C6923777493}" type="slidenum">
              <a:rPr lang="es-ES" smtClean="0"/>
              <a:pPr/>
              <a:t>‹Nº›</a:t>
            </a:fld>
            <a:endParaRPr lang="es-ES"/>
          </a:p>
        </p:txBody>
      </p:sp>
    </p:spTree>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University of the Basque Country</a:t>
            </a: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1E1239-4E54-4DDD-8B5E-FB005CE13A9B}" type="datetimeFigureOut">
              <a:rPr lang="es-ES" smtClean="0"/>
              <a:pPr/>
              <a:t>13/09/2016</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A4A8AA-41E5-479D-BFBC-15739ADC42BC}" type="slidenum">
              <a:rPr lang="es-ES" smtClean="0"/>
              <a:pPr/>
              <a:t>‹Nº›</a:t>
            </a:fld>
            <a:endParaRPr lang="es-ES"/>
          </a:p>
        </p:txBody>
      </p:sp>
    </p:spTree>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5" name="4 Marcador de encabezado"/>
          <p:cNvSpPr>
            <a:spLocks noGrp="1"/>
          </p:cNvSpPr>
          <p:nvPr>
            <p:ph type="hdr" sz="quarter" idx="10"/>
          </p:nvPr>
        </p:nvSpPr>
        <p:spPr/>
        <p:txBody>
          <a:bodyPr/>
          <a:lstStyle/>
          <a:p>
            <a:r>
              <a:rPr lang="en-US" smtClean="0"/>
              <a:t>University of the Basque Country</a:t>
            </a:r>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2C36AC38-F3AC-4329-B185-8434BDFE22AC}" type="datetime1">
              <a:rPr lang="es-ES" smtClean="0"/>
              <a:pPr/>
              <a:t>13/09/2016</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9E7B8D1A-455A-440C-A18E-55C22D74B1CD}"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DADE7F1-F193-4780-928E-2095B3D1C26B}" type="datetime1">
              <a:rPr lang="es-ES" smtClean="0"/>
              <a:pPr/>
              <a:t>13/09/2016</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9E7B8D1A-455A-440C-A18E-55C22D74B1C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5C81EA2-90F1-4DF1-841B-B3514DF108C1}" type="datetime1">
              <a:rPr lang="es-ES" smtClean="0"/>
              <a:pPr/>
              <a:t>13/09/2016</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9E7B8D1A-455A-440C-A18E-55C22D74B1C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5B674B4-2C04-4ADA-B20D-DB7241162BCB}" type="datetime1">
              <a:rPr lang="es-ES" smtClean="0"/>
              <a:pPr/>
              <a:t>13/09/2016</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9E7B8D1A-455A-440C-A18E-55C22D74B1CD}"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9452F810-73C8-46B2-A889-D45D6F93CC3E}" type="datetime1">
              <a:rPr lang="es-ES" smtClean="0"/>
              <a:pPr/>
              <a:t>13/09/2016</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9E7B8D1A-455A-440C-A18E-55C22D74B1CD}"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507CBFD6-7FC7-488E-8276-B44D0C4B404F}" type="datetime1">
              <a:rPr lang="es-ES" smtClean="0"/>
              <a:pPr/>
              <a:t>13/09/2016</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9E7B8D1A-455A-440C-A18E-55C22D74B1CD}"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FFA8F04B-7722-462F-97C7-76A4A95765AB}" type="datetime1">
              <a:rPr lang="es-ES" smtClean="0"/>
              <a:pPr/>
              <a:t>13/09/2016</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9E7B8D1A-455A-440C-A18E-55C22D74B1CD}"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EAAD3EE0-1662-4C1B-A2BA-DE01B274EAC4}" type="datetime1">
              <a:rPr lang="es-ES" smtClean="0"/>
              <a:pPr/>
              <a:t>13/09/2016</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9E7B8D1A-455A-440C-A18E-55C22D74B1CD}"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E68A9D0B-C794-4F5C-9E95-48B9D78CB0C4}" type="datetime1">
              <a:rPr lang="es-ES" smtClean="0"/>
              <a:pPr/>
              <a:t>13/09/2016</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9E7B8D1A-455A-440C-A18E-55C22D74B1C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3B058269-0601-4A52-9D14-F9DA387AFEA3}" type="datetime1">
              <a:rPr lang="es-ES" smtClean="0"/>
              <a:pPr/>
              <a:t>13/09/2016</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9E7B8D1A-455A-440C-A18E-55C22D74B1CD}"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9F920D20-2687-4255-8E8F-668F99A18A1A}" type="datetime1">
              <a:rPr lang="es-ES" smtClean="0"/>
              <a:pPr/>
              <a:t>13/09/2016</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9E7B8D1A-455A-440C-A18E-55C22D74B1CD}"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EA4758D-3F86-482C-8415-44F8CC231DA4}" type="datetime1">
              <a:rPr lang="es-ES" smtClean="0"/>
              <a:pPr/>
              <a:t>13/09/2016</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E7B8D1A-455A-440C-A18E-55C22D74B1CD}"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n-GB" sz="3100" dirty="0"/>
              <a:t>PUBLIC AUTHORITIES ENFORCED TO SUPPLY INFORMATION ON ENVIRONMENTAL ISSUES AND THE ADAPTATION TO THE TRANSPARENCY AND GOOD GOVERNANCE LAW IN SPAIN</a:t>
            </a:r>
            <a:r>
              <a:rPr lang="es-ES" dirty="0"/>
              <a:t/>
            </a:r>
            <a:br>
              <a:rPr lang="es-ES" dirty="0"/>
            </a:br>
            <a:endParaRPr lang="es-ES" dirty="0"/>
          </a:p>
        </p:txBody>
      </p:sp>
      <p:sp>
        <p:nvSpPr>
          <p:cNvPr id="3" name="2 Subtítulo"/>
          <p:cNvSpPr>
            <a:spLocks noGrp="1"/>
          </p:cNvSpPr>
          <p:nvPr>
            <p:ph type="subTitle" idx="1"/>
          </p:nvPr>
        </p:nvSpPr>
        <p:spPr/>
        <p:txBody>
          <a:bodyPr>
            <a:normAutofit lnSpcReduction="10000"/>
          </a:bodyPr>
          <a:lstStyle/>
          <a:p>
            <a:endParaRPr lang="es-ES" sz="2400" dirty="0" smtClean="0"/>
          </a:p>
          <a:p>
            <a:r>
              <a:rPr lang="es-ES" sz="2400" dirty="0" smtClean="0"/>
              <a:t>Dr. José Ignacio Cubero Marcos</a:t>
            </a:r>
          </a:p>
          <a:p>
            <a:r>
              <a:rPr lang="es-ES" sz="2400" dirty="0" err="1" smtClean="0"/>
              <a:t>University</a:t>
            </a:r>
            <a:r>
              <a:rPr lang="es-ES" sz="2400" dirty="0" smtClean="0"/>
              <a:t> of </a:t>
            </a:r>
            <a:r>
              <a:rPr lang="es-ES" sz="2400" dirty="0" err="1" smtClean="0"/>
              <a:t>the</a:t>
            </a:r>
            <a:r>
              <a:rPr lang="es-ES" sz="2400" dirty="0" smtClean="0"/>
              <a:t> </a:t>
            </a:r>
            <a:r>
              <a:rPr lang="es-ES" sz="2400" dirty="0" err="1" smtClean="0"/>
              <a:t>Basque</a:t>
            </a:r>
            <a:r>
              <a:rPr lang="es-ES" sz="2400" dirty="0" smtClean="0"/>
              <a:t> Country</a:t>
            </a:r>
          </a:p>
          <a:p>
            <a:endParaRPr lang="es-ES" sz="2400" dirty="0"/>
          </a:p>
        </p:txBody>
      </p:sp>
      <p:pic>
        <p:nvPicPr>
          <p:cNvPr id="1026" name="Picture 2" descr="C:\Users\bcpcumaj\Desktop\natxo cubero\Logo UPV\blanco_pequeno.jpg"/>
          <p:cNvPicPr>
            <a:picLocks noChangeAspect="1" noChangeArrowheads="1"/>
          </p:cNvPicPr>
          <p:nvPr/>
        </p:nvPicPr>
        <p:blipFill>
          <a:blip r:embed="rId2" cstate="print"/>
          <a:srcRect/>
          <a:stretch>
            <a:fillRect/>
          </a:stretch>
        </p:blipFill>
        <p:spPr bwMode="auto">
          <a:xfrm>
            <a:off x="4644008" y="2924944"/>
            <a:ext cx="1803648" cy="100811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95536" y="1052736"/>
          <a:ext cx="7787208" cy="5485632"/>
        </p:xfrm>
        <a:graphic>
          <a:graphicData uri="http://schemas.openxmlformats.org/drawingml/2006/table">
            <a:tbl>
              <a:tblPr firstRow="1" bandRow="1">
                <a:tableStyleId>{5C22544A-7EE6-4342-B048-85BDC9FD1C3A}</a:tableStyleId>
              </a:tblPr>
              <a:tblGrid>
                <a:gridCol w="1946802"/>
                <a:gridCol w="1946802"/>
                <a:gridCol w="1946802"/>
                <a:gridCol w="1946802"/>
              </a:tblGrid>
              <a:tr h="12239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smtClean="0"/>
                        <a:t>The Transparency and Good Governance Law</a:t>
                      </a:r>
                    </a:p>
                    <a:p>
                      <a:endParaRPr lang="en-GB"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smtClean="0"/>
                        <a:t>Access to information Spanish</a:t>
                      </a:r>
                      <a:r>
                        <a:rPr lang="en-GB" sz="1800" baseline="0" noProof="0" dirty="0" smtClean="0"/>
                        <a:t> Law</a:t>
                      </a:r>
                      <a:endParaRPr lang="en-GB" sz="1800" noProof="0" dirty="0" smtClean="0"/>
                    </a:p>
                    <a:p>
                      <a:endParaRPr lang="en-GB"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smtClean="0"/>
                        <a:t>Aarhus Convention</a:t>
                      </a:r>
                    </a:p>
                    <a:p>
                      <a:endParaRPr lang="en-GB"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smtClean="0"/>
                        <a:t>2003/4 Directive</a:t>
                      </a:r>
                    </a:p>
                    <a:p>
                      <a:endParaRPr lang="en-GB" noProof="0" dirty="0"/>
                    </a:p>
                  </a:txBody>
                  <a:tcPr/>
                </a:tc>
              </a:tr>
              <a:tr h="3748272">
                <a:tc>
                  <a:txBody>
                    <a:bodyPr/>
                    <a:lstStyle/>
                    <a:p>
                      <a:r>
                        <a:rPr lang="en-GB" sz="1600" noProof="0" dirty="0" smtClean="0"/>
                        <a:t>The dismissed applications can be appealed before  the Transparency and Good</a:t>
                      </a:r>
                      <a:r>
                        <a:rPr lang="en-GB" sz="1600" baseline="0" noProof="0" dirty="0" smtClean="0"/>
                        <a:t> Governance Council.</a:t>
                      </a:r>
                    </a:p>
                    <a:p>
                      <a:r>
                        <a:rPr lang="en-GB" sz="1600" baseline="0" noProof="0" dirty="0" smtClean="0"/>
                        <a:t>It is an administrative agency not subjected to the public Administration  </a:t>
                      </a:r>
                      <a:endParaRPr lang="en-GB" sz="1600" noProof="0" dirty="0"/>
                    </a:p>
                  </a:txBody>
                  <a:tcPr/>
                </a:tc>
                <a:tc>
                  <a:txBody>
                    <a:bodyPr/>
                    <a:lstStyle/>
                    <a:p>
                      <a:r>
                        <a:rPr lang="en-GB" sz="1600" noProof="0" dirty="0" smtClean="0"/>
                        <a:t>The decisions adopted</a:t>
                      </a:r>
                      <a:r>
                        <a:rPr lang="en-GB" sz="1600" baseline="0" noProof="0" dirty="0" smtClean="0"/>
                        <a:t> by public authorities can be appealed before the supreme authorities of the public Administration and  It is possible a judicial review against this last decision</a:t>
                      </a:r>
                    </a:p>
                    <a:p>
                      <a:r>
                        <a:rPr lang="en-GB" sz="1600" baseline="0" noProof="0" dirty="0" smtClean="0"/>
                        <a:t> </a:t>
                      </a:r>
                      <a:endParaRPr lang="en-GB" sz="1600" noProof="0" dirty="0"/>
                    </a:p>
                  </a:txBody>
                  <a:tcPr/>
                </a:tc>
                <a:tc>
                  <a:txBody>
                    <a:bodyPr/>
                    <a:lstStyle/>
                    <a:p>
                      <a:r>
                        <a:rPr lang="en-GB" sz="1600" noProof="0" dirty="0" smtClean="0"/>
                        <a:t>The decisions can be appealed</a:t>
                      </a:r>
                      <a:r>
                        <a:rPr lang="en-GB" sz="1600" baseline="0" noProof="0" dirty="0" smtClean="0"/>
                        <a:t> before an impartial and independent authority recognized by Law</a:t>
                      </a:r>
                      <a:endParaRPr lang="en-GB" sz="1600" noProof="0" dirty="0"/>
                    </a:p>
                  </a:txBody>
                  <a:tcPr/>
                </a:tc>
                <a:tc>
                  <a:txBody>
                    <a:bodyPr/>
                    <a:lstStyle/>
                    <a:p>
                      <a:r>
                        <a:rPr lang="en-GB" sz="1600" noProof="0" dirty="0" smtClean="0"/>
                        <a:t>Decisions</a:t>
                      </a:r>
                      <a:r>
                        <a:rPr lang="en-GB" sz="1600" baseline="0" noProof="0" dirty="0" smtClean="0"/>
                        <a:t> can be impugned before a judicial body or impartial or independent authority </a:t>
                      </a:r>
                      <a:endParaRPr lang="en-GB" sz="1600" noProof="0" dirty="0"/>
                    </a:p>
                  </a:txBody>
                  <a:tcPr/>
                </a:tc>
              </a:tr>
            </a:tbl>
          </a:graphicData>
        </a:graphic>
      </p:graphicFrame>
      <p:sp>
        <p:nvSpPr>
          <p:cNvPr id="2" name="1 Título"/>
          <p:cNvSpPr>
            <a:spLocks noGrp="1"/>
          </p:cNvSpPr>
          <p:nvPr>
            <p:ph type="title"/>
          </p:nvPr>
        </p:nvSpPr>
        <p:spPr>
          <a:xfrm>
            <a:off x="457200" y="274638"/>
            <a:ext cx="7931224" cy="850106"/>
          </a:xfrm>
        </p:spPr>
        <p:txBody>
          <a:bodyPr>
            <a:normAutofit/>
          </a:bodyPr>
          <a:lstStyle/>
          <a:p>
            <a:r>
              <a:rPr lang="es-ES" sz="3200" dirty="0" smtClean="0"/>
              <a:t>APPEAL PROCEDURE</a:t>
            </a:r>
            <a:endParaRPr lang="es-E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7500" lnSpcReduction="20000"/>
          </a:bodyPr>
          <a:lstStyle/>
          <a:p>
            <a:pPr algn="just"/>
            <a:r>
              <a:rPr lang="en-GB" dirty="0" smtClean="0"/>
              <a:t>Appealing before judicial authorities </a:t>
            </a:r>
            <a:r>
              <a:rPr lang="en-GB" dirty="0" smtClean="0"/>
              <a:t>guarantees </a:t>
            </a:r>
            <a:r>
              <a:rPr lang="en-GB" dirty="0" smtClean="0"/>
              <a:t>the requirements provided by the 2003/4 Directive and the Aarhus Convention</a:t>
            </a:r>
          </a:p>
          <a:p>
            <a:pPr algn="just"/>
            <a:r>
              <a:rPr lang="en-GB" dirty="0" smtClean="0"/>
              <a:t>First , appellant  must exhaust administrative remedies, which can be more expensive and spend very long time</a:t>
            </a:r>
          </a:p>
          <a:p>
            <a:pPr algn="just"/>
            <a:r>
              <a:rPr lang="en-GB" dirty="0" smtClean="0"/>
              <a:t>Secondly, the </a:t>
            </a:r>
            <a:r>
              <a:rPr lang="en-GB" dirty="0" smtClean="0"/>
              <a:t>agency is a more specialized body</a:t>
            </a:r>
          </a:p>
          <a:p>
            <a:pPr algn="just"/>
            <a:r>
              <a:rPr lang="en-GB" dirty="0" smtClean="0"/>
              <a:t>Thirdly, the </a:t>
            </a:r>
            <a:r>
              <a:rPr lang="en-GB" dirty="0" smtClean="0"/>
              <a:t>decisions adopted by the agency can be reviewed by judicial bodies</a:t>
            </a:r>
          </a:p>
          <a:p>
            <a:pPr algn="just"/>
            <a:r>
              <a:rPr lang="en-GB" dirty="0" smtClean="0"/>
              <a:t>The procedure before the Council for the application of the Transparency and Good Governance Law gives more guarantees for the protection of the rights concerned.</a:t>
            </a:r>
          </a:p>
          <a:p>
            <a:pPr algn="just"/>
            <a:r>
              <a:rPr lang="en-GB" dirty="0" smtClean="0"/>
              <a:t>Sometimes it has declared lack of competence to apply legislation on environmental issues. In different cases, however, it has settled the complaints (mobile phone stations and radiologic information of the waters of Ebro) </a:t>
            </a:r>
          </a:p>
        </p:txBody>
      </p:sp>
      <p:sp>
        <p:nvSpPr>
          <p:cNvPr id="2" name="1 Título"/>
          <p:cNvSpPr>
            <a:spLocks noGrp="1"/>
          </p:cNvSpPr>
          <p:nvPr>
            <p:ph type="title"/>
          </p:nvPr>
        </p:nvSpPr>
        <p:spPr/>
        <p:txBody>
          <a:bodyPr>
            <a:normAutofit fontScale="90000"/>
          </a:bodyPr>
          <a:lstStyle/>
          <a:p>
            <a:r>
              <a:rPr lang="es-ES" dirty="0" smtClean="0"/>
              <a:t>IMPARTIAL AND INDEPENDENT AUTHORITY</a:t>
            </a:r>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49682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smtClean="0"/>
                        <a:t>The Transparency and Good Governance Law</a:t>
                      </a:r>
                    </a:p>
                    <a:p>
                      <a:endParaRPr lang="en-GB"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smtClean="0"/>
                        <a:t>Access to information Spanish</a:t>
                      </a:r>
                      <a:r>
                        <a:rPr lang="en-GB" sz="1800" baseline="0" noProof="0" smtClean="0"/>
                        <a:t> Law</a:t>
                      </a:r>
                      <a:endParaRPr lang="en-GB" sz="1800" noProof="0" smtClean="0"/>
                    </a:p>
                    <a:p>
                      <a:endParaRPr lang="en-GB"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smtClean="0"/>
                        <a:t>Aarhus Convention</a:t>
                      </a:r>
                    </a:p>
                    <a:p>
                      <a:endParaRPr lang="en-GB"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smtClean="0"/>
                        <a:t>2003/4 Directive</a:t>
                      </a:r>
                    </a:p>
                    <a:p>
                      <a:endParaRPr lang="en-GB" noProof="0"/>
                    </a:p>
                  </a:txBody>
                  <a:tcPr/>
                </a:tc>
              </a:tr>
              <a:tr h="370840">
                <a:tc>
                  <a:txBody>
                    <a:bodyPr/>
                    <a:lstStyle/>
                    <a:p>
                      <a:r>
                        <a:rPr lang="en-GB" sz="1600" noProof="0" dirty="0" smtClean="0"/>
                        <a:t>There</a:t>
                      </a:r>
                      <a:r>
                        <a:rPr lang="en-GB" sz="1600" baseline="0" noProof="0" dirty="0" smtClean="0"/>
                        <a:t> is no real decision, but applicants are allowed to appeal  the decision as if the application had been rejected.</a:t>
                      </a:r>
                    </a:p>
                    <a:p>
                      <a:r>
                        <a:rPr lang="en-GB" sz="1600" baseline="0" noProof="0" dirty="0" smtClean="0"/>
                        <a:t>It is called negative administrative silence rule</a:t>
                      </a:r>
                      <a:endParaRPr lang="en-GB" sz="1600" noProof="0" dirty="0"/>
                    </a:p>
                  </a:txBody>
                  <a:tcPr/>
                </a:tc>
                <a:tc>
                  <a:txBody>
                    <a:bodyPr/>
                    <a:lstStyle/>
                    <a:p>
                      <a:r>
                        <a:rPr lang="en-GB" sz="1600" noProof="0" dirty="0" smtClean="0"/>
                        <a:t>Law recognizes a right</a:t>
                      </a:r>
                      <a:r>
                        <a:rPr lang="en-GB" sz="1600" baseline="0" noProof="0" dirty="0" smtClean="0"/>
                        <a:t> to access to information and that means public authority must provide a service or carry out a positive action. The positive silence rule</a:t>
                      </a:r>
                      <a:endParaRPr lang="en-GB" sz="1600" noProof="0" dirty="0"/>
                    </a:p>
                  </a:txBody>
                  <a:tcPr/>
                </a:tc>
                <a:tc>
                  <a:txBody>
                    <a:bodyPr/>
                    <a:lstStyle/>
                    <a:p>
                      <a:r>
                        <a:rPr lang="en-GB" sz="1600" noProof="0" dirty="0" smtClean="0"/>
                        <a:t>Convention enforce</a:t>
                      </a:r>
                      <a:r>
                        <a:rPr lang="en-GB" sz="1600" baseline="0" noProof="0" dirty="0" smtClean="0"/>
                        <a:t> public authorities to provide the information in a period of time. In addition, rejecting decisions must be reasoned under the exceptions set by the Convention. There is no provision about silence</a:t>
                      </a:r>
                      <a:endParaRPr lang="en-GB" sz="1600" noProof="0" dirty="0"/>
                    </a:p>
                  </a:txBody>
                  <a:tcPr/>
                </a:tc>
                <a:tc>
                  <a:txBody>
                    <a:bodyPr/>
                    <a:lstStyle/>
                    <a:p>
                      <a:r>
                        <a:rPr lang="en-GB" sz="1600" noProof="0" dirty="0" smtClean="0"/>
                        <a:t>Art. 3. Information will be supplied to the applicant</a:t>
                      </a:r>
                      <a:endParaRPr lang="en-GB" sz="1600" noProof="0" dirty="0"/>
                    </a:p>
                  </a:txBody>
                  <a:tcPr/>
                </a:tc>
              </a:tr>
            </a:tbl>
          </a:graphicData>
        </a:graphic>
      </p:graphicFrame>
      <p:sp>
        <p:nvSpPr>
          <p:cNvPr id="2" name="1 Título"/>
          <p:cNvSpPr>
            <a:spLocks noGrp="1"/>
          </p:cNvSpPr>
          <p:nvPr>
            <p:ph type="title"/>
          </p:nvPr>
        </p:nvSpPr>
        <p:spPr/>
        <p:txBody>
          <a:bodyPr>
            <a:normAutofit fontScale="90000"/>
          </a:bodyPr>
          <a:lstStyle/>
          <a:p>
            <a:r>
              <a:rPr lang="es-ES" dirty="0" smtClean="0"/>
              <a:t>OUT OF TIME DECISIONS AFTER APPLICATION</a:t>
            </a: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pPr algn="just"/>
            <a:r>
              <a:rPr lang="en-GB" dirty="0" smtClean="0"/>
              <a:t>Negative silence is based on an effective protection of the third parties affected. For example, supplied  information could be used for an investigation or in a trial. Right to defence can be breached.</a:t>
            </a:r>
          </a:p>
          <a:p>
            <a:pPr algn="just"/>
            <a:r>
              <a:rPr lang="en-GB" dirty="0" smtClean="0"/>
              <a:t>However, the Directive and Aarhus Convention provides an obligation to allow access in a period of time. That involves a positive silence. So, applicants can require </a:t>
            </a:r>
            <a:r>
              <a:rPr lang="en-GB" dirty="0" smtClean="0"/>
              <a:t>to the judicial bodies information </a:t>
            </a:r>
            <a:r>
              <a:rPr lang="en-GB" dirty="0" smtClean="0"/>
              <a:t>on environmental issues directly, if the term has concluded. </a:t>
            </a:r>
          </a:p>
          <a:p>
            <a:endParaRPr lang="es-ES" dirty="0"/>
          </a:p>
        </p:txBody>
      </p:sp>
      <p:sp>
        <p:nvSpPr>
          <p:cNvPr id="2" name="1 Título"/>
          <p:cNvSpPr>
            <a:spLocks noGrp="1"/>
          </p:cNvSpPr>
          <p:nvPr>
            <p:ph type="title"/>
          </p:nvPr>
        </p:nvSpPr>
        <p:spPr/>
        <p:txBody>
          <a:bodyPr>
            <a:normAutofit fontScale="90000"/>
          </a:bodyPr>
          <a:lstStyle/>
          <a:p>
            <a:r>
              <a:rPr lang="es-ES" dirty="0" smtClean="0"/>
              <a:t>POSITIVE OR NEGATIVE SILENCE?</a:t>
            </a: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n-GB" dirty="0" smtClean="0"/>
              <a:t>The Transparency and Good Governance Law is limited by the </a:t>
            </a:r>
            <a:r>
              <a:rPr lang="en-GB" dirty="0"/>
              <a:t>E</a:t>
            </a:r>
            <a:r>
              <a:rPr lang="en-GB" dirty="0" smtClean="0"/>
              <a:t>uropean legislation and the Aarhus Convention and it must respect their provisions</a:t>
            </a:r>
          </a:p>
          <a:p>
            <a:r>
              <a:rPr lang="en-GB" dirty="0" smtClean="0"/>
              <a:t>Transparency Legislation is a supplementary Law and it is applied in the next cases:</a:t>
            </a:r>
          </a:p>
          <a:p>
            <a:pPr>
              <a:buFontTx/>
              <a:buChar char="-"/>
            </a:pPr>
            <a:r>
              <a:rPr lang="en-GB" dirty="0" smtClean="0"/>
              <a:t>When it involves an additional </a:t>
            </a:r>
            <a:r>
              <a:rPr lang="en-GB" smtClean="0"/>
              <a:t>protection </a:t>
            </a:r>
            <a:r>
              <a:rPr lang="en-GB" smtClean="0"/>
              <a:t>for</a:t>
            </a:r>
            <a:r>
              <a:rPr lang="en-GB" smtClean="0"/>
              <a:t> </a:t>
            </a:r>
            <a:r>
              <a:rPr lang="en-GB" dirty="0" smtClean="0"/>
              <a:t>the environment</a:t>
            </a:r>
          </a:p>
          <a:p>
            <a:pPr>
              <a:buFontTx/>
              <a:buChar char="-"/>
            </a:pPr>
            <a:r>
              <a:rPr lang="en-GB" dirty="0" smtClean="0"/>
              <a:t>If it is better adapted to the </a:t>
            </a:r>
            <a:r>
              <a:rPr lang="en-GB" dirty="0"/>
              <a:t>E</a:t>
            </a:r>
            <a:r>
              <a:rPr lang="en-GB" dirty="0" smtClean="0"/>
              <a:t>uropean legislation and the Aarhus Convention</a:t>
            </a:r>
          </a:p>
          <a:p>
            <a:pPr>
              <a:buFontTx/>
              <a:buChar char="-"/>
            </a:pPr>
            <a:r>
              <a:rPr lang="en-GB" dirty="0" smtClean="0"/>
              <a:t>When an issue has not specifically ruled by the environmental legislation</a:t>
            </a:r>
            <a:endParaRPr lang="en-GB" dirty="0"/>
          </a:p>
        </p:txBody>
      </p:sp>
      <p:sp>
        <p:nvSpPr>
          <p:cNvPr id="2" name="1 Título"/>
          <p:cNvSpPr>
            <a:spLocks noGrp="1"/>
          </p:cNvSpPr>
          <p:nvPr>
            <p:ph type="title"/>
          </p:nvPr>
        </p:nvSpPr>
        <p:spPr/>
        <p:txBody>
          <a:bodyPr/>
          <a:lstStyle/>
          <a:p>
            <a:r>
              <a:rPr lang="es-ES" dirty="0" smtClean="0"/>
              <a:t>CONCLUSIONS</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Autofit/>
          </a:bodyPr>
          <a:lstStyle/>
          <a:p>
            <a:pPr algn="just"/>
            <a:r>
              <a:rPr lang="en-GB" sz="2000" dirty="0" smtClean="0"/>
              <a:t>Aarhus Convention. Ratified by Spain in 2004</a:t>
            </a:r>
          </a:p>
          <a:p>
            <a:pPr algn="just"/>
            <a:r>
              <a:rPr lang="en-GB" sz="2000" dirty="0" smtClean="0"/>
              <a:t>2003/4  Directive adopted by European Communities </a:t>
            </a:r>
          </a:p>
          <a:p>
            <a:pPr algn="just"/>
            <a:r>
              <a:rPr lang="en-GB" sz="2000" dirty="0" smtClean="0"/>
              <a:t>27/2006 Law related to access to information, participation and access </a:t>
            </a:r>
            <a:r>
              <a:rPr lang="en-GB" sz="2000" dirty="0" smtClean="0"/>
              <a:t>to justice</a:t>
            </a:r>
            <a:endParaRPr lang="en-GB" sz="2000" dirty="0" smtClean="0"/>
          </a:p>
          <a:p>
            <a:pPr algn="just"/>
            <a:r>
              <a:rPr lang="en-GB" sz="2000" dirty="0" smtClean="0"/>
              <a:t>19/2013 Law on Transparency and Good Governance regarding the rules to obtain information from every public Administration in Spain </a:t>
            </a:r>
          </a:p>
          <a:p>
            <a:pPr algn="just"/>
            <a:r>
              <a:rPr lang="en-GB" sz="2000" dirty="0" smtClean="0"/>
              <a:t>How to determine the rules to know the legal regime: rights, obligations, enforced subjects</a:t>
            </a:r>
            <a:r>
              <a:rPr lang="en-GB" sz="2000" dirty="0"/>
              <a:t> </a:t>
            </a:r>
            <a:r>
              <a:rPr lang="en-GB" sz="2000" dirty="0" smtClean="0"/>
              <a:t>or procedure to </a:t>
            </a:r>
            <a:r>
              <a:rPr lang="en-GB" sz="2000" dirty="0" smtClean="0"/>
              <a:t>request information on environmental issues</a:t>
            </a:r>
            <a:endParaRPr lang="en-GB" sz="2000" dirty="0"/>
          </a:p>
        </p:txBody>
      </p:sp>
      <p:sp>
        <p:nvSpPr>
          <p:cNvPr id="2" name="1 Título"/>
          <p:cNvSpPr>
            <a:spLocks noGrp="1"/>
          </p:cNvSpPr>
          <p:nvPr>
            <p:ph type="title"/>
          </p:nvPr>
        </p:nvSpPr>
        <p:spPr/>
        <p:txBody>
          <a:bodyPr>
            <a:noAutofit/>
          </a:bodyPr>
          <a:lstStyle/>
          <a:p>
            <a:r>
              <a:rPr lang="es-ES" sz="3600" dirty="0" smtClean="0"/>
              <a:t/>
            </a:r>
            <a:br>
              <a:rPr lang="es-ES" sz="3600" dirty="0" smtClean="0"/>
            </a:br>
            <a:r>
              <a:rPr lang="es-ES" sz="3200" dirty="0" smtClean="0"/>
              <a:t>APPLICABLE LAW ON ACCESS TO INFORMATION. ENVIRONMENTAL ISSUES</a:t>
            </a:r>
            <a:r>
              <a:rPr lang="es-ES" sz="3600" dirty="0" smtClean="0"/>
              <a:t/>
            </a:r>
            <a:br>
              <a:rPr lang="es-ES" sz="3600" dirty="0" smtClean="0"/>
            </a:br>
            <a:endParaRPr lang="es-E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7500" lnSpcReduction="20000"/>
          </a:bodyPr>
          <a:lstStyle/>
          <a:p>
            <a:pPr algn="just"/>
            <a:r>
              <a:rPr lang="en-GB" dirty="0" smtClean="0"/>
              <a:t>Aarhus Convention gives Member States the choice of providing an additional protection of </a:t>
            </a:r>
            <a:r>
              <a:rPr lang="en-GB" dirty="0" smtClean="0"/>
              <a:t>the right </a:t>
            </a:r>
            <a:r>
              <a:rPr lang="en-GB" dirty="0" smtClean="0"/>
              <a:t>to information on environmental issues</a:t>
            </a:r>
          </a:p>
          <a:p>
            <a:pPr algn="just"/>
            <a:r>
              <a:rPr lang="en-GB" dirty="0" smtClean="0"/>
              <a:t>Aarhus Convention and the 2003/4 Directive are considered as negative limits for the internal regulations. They provide minimal </a:t>
            </a:r>
            <a:r>
              <a:rPr lang="en-GB" dirty="0" smtClean="0"/>
              <a:t>requirements.</a:t>
            </a:r>
            <a:endParaRPr lang="en-GB" dirty="0" smtClean="0"/>
          </a:p>
          <a:p>
            <a:pPr algn="just"/>
            <a:r>
              <a:rPr lang="en-GB" dirty="0" smtClean="0"/>
              <a:t>Can be applied additional regulation, even so it is not laid in the specific regulation on environmental issues? And if it is, which criteria must be applied? Transparency and Good Governance Law: it is Supplementary. If an issue is not ruled, the Transparency and Good Governance Law (general Law) will be applied</a:t>
            </a:r>
          </a:p>
          <a:p>
            <a:pPr algn="just"/>
            <a:r>
              <a:rPr lang="en-GB" dirty="0" smtClean="0"/>
              <a:t>Different cases will be analyzed: procedure, exceptions, subjects and lack of resolution in a specific period of time</a:t>
            </a:r>
          </a:p>
          <a:p>
            <a:pPr algn="just"/>
            <a:endParaRPr lang="es-ES" dirty="0"/>
          </a:p>
        </p:txBody>
      </p:sp>
      <p:sp>
        <p:nvSpPr>
          <p:cNvPr id="2" name="1 Título"/>
          <p:cNvSpPr>
            <a:spLocks noGrp="1"/>
          </p:cNvSpPr>
          <p:nvPr>
            <p:ph type="title"/>
          </p:nvPr>
        </p:nvSpPr>
        <p:spPr/>
        <p:txBody>
          <a:bodyPr/>
          <a:lstStyle/>
          <a:p>
            <a:r>
              <a:rPr lang="es-ES" dirty="0" smtClean="0"/>
              <a:t>GENERAL CRITERIA</a:t>
            </a: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827584" y="908720"/>
          <a:ext cx="7128791" cy="5669280"/>
        </p:xfrm>
        <a:graphic>
          <a:graphicData uri="http://schemas.openxmlformats.org/drawingml/2006/table">
            <a:tbl>
              <a:tblPr firstRow="1" bandRow="1">
                <a:tableStyleId>{5C22544A-7EE6-4342-B048-85BDC9FD1C3A}</a:tableStyleId>
              </a:tblPr>
              <a:tblGrid>
                <a:gridCol w="1731278"/>
                <a:gridCol w="1799171"/>
                <a:gridCol w="1799171"/>
                <a:gridCol w="1799171"/>
              </a:tblGrid>
              <a:tr h="782999">
                <a:tc>
                  <a:txBody>
                    <a:bodyPr/>
                    <a:lstStyle/>
                    <a:p>
                      <a:r>
                        <a:rPr lang="en-GB" sz="1600" noProof="0" dirty="0" smtClean="0"/>
                        <a:t>The Transparency and Good Governance Law</a:t>
                      </a:r>
                      <a:endParaRPr lang="en-GB" sz="1600" noProof="0" dirty="0"/>
                    </a:p>
                  </a:txBody>
                  <a:tcPr/>
                </a:tc>
                <a:tc>
                  <a:txBody>
                    <a:bodyPr/>
                    <a:lstStyle/>
                    <a:p>
                      <a:r>
                        <a:rPr lang="en-GB" sz="1600" noProof="0" dirty="0" smtClean="0"/>
                        <a:t>Access to information Spanish</a:t>
                      </a:r>
                      <a:r>
                        <a:rPr lang="en-GB" sz="1600" baseline="0" noProof="0" dirty="0" smtClean="0"/>
                        <a:t> Law</a:t>
                      </a:r>
                      <a:endParaRPr lang="en-GB" sz="1600" noProof="0" dirty="0"/>
                    </a:p>
                  </a:txBody>
                  <a:tcPr/>
                </a:tc>
                <a:tc>
                  <a:txBody>
                    <a:bodyPr/>
                    <a:lstStyle/>
                    <a:p>
                      <a:r>
                        <a:rPr lang="en-GB" sz="1600" noProof="0" dirty="0" smtClean="0"/>
                        <a:t>Aarhus Convention</a:t>
                      </a:r>
                      <a:endParaRPr lang="en-GB" sz="1600" noProof="0" dirty="0"/>
                    </a:p>
                  </a:txBody>
                  <a:tcPr/>
                </a:tc>
                <a:tc>
                  <a:txBody>
                    <a:bodyPr/>
                    <a:lstStyle/>
                    <a:p>
                      <a:r>
                        <a:rPr lang="en-GB" sz="1600" noProof="0" dirty="0" smtClean="0"/>
                        <a:t>2003/4 Directive</a:t>
                      </a:r>
                      <a:endParaRPr lang="en-GB" sz="1600" noProof="0" dirty="0"/>
                    </a:p>
                  </a:txBody>
                  <a:tcPr/>
                </a:tc>
              </a:tr>
              <a:tr h="3825512">
                <a:tc>
                  <a:txBody>
                    <a:bodyPr/>
                    <a:lstStyle/>
                    <a:p>
                      <a:pPr algn="l"/>
                      <a:r>
                        <a:rPr lang="en-GB" sz="1400" noProof="0" dirty="0" smtClean="0"/>
                        <a:t>- Private</a:t>
                      </a:r>
                      <a:r>
                        <a:rPr lang="en-GB" sz="1400" baseline="0" noProof="0" dirty="0" smtClean="0"/>
                        <a:t> companies, when public Administration  holds a majority of the undertaking´s subscribed capital</a:t>
                      </a:r>
                    </a:p>
                    <a:p>
                      <a:pPr algn="l"/>
                      <a:r>
                        <a:rPr lang="en-GB" sz="1400" baseline="0" noProof="0" dirty="0" smtClean="0"/>
                        <a:t>- Private Companies or associations when receive aids from public Administration (40% of their incomes or more than 100.000 €)</a:t>
                      </a:r>
                    </a:p>
                    <a:p>
                      <a:pPr algn="l"/>
                      <a:r>
                        <a:rPr lang="en-GB" sz="1400" baseline="0" noProof="0" dirty="0" smtClean="0"/>
                        <a:t>- Public foundations</a:t>
                      </a:r>
                      <a:endParaRPr lang="en-GB" sz="1400" noProof="0" dirty="0"/>
                    </a:p>
                  </a:txBody>
                  <a:tcPr/>
                </a:tc>
                <a:tc>
                  <a:txBody>
                    <a:bodyPr/>
                    <a:lstStyle/>
                    <a:p>
                      <a:r>
                        <a:rPr lang="en-GB" sz="1400" noProof="0" dirty="0" smtClean="0"/>
                        <a:t>- </a:t>
                      </a:r>
                      <a:r>
                        <a:rPr lang="en-GB" sz="1400" noProof="0" dirty="0" smtClean="0"/>
                        <a:t>Natural</a:t>
                      </a:r>
                      <a:r>
                        <a:rPr lang="en-GB" sz="1400" baseline="0" noProof="0" dirty="0" smtClean="0"/>
                        <a:t> </a:t>
                      </a:r>
                      <a:r>
                        <a:rPr lang="en-GB" sz="1400" baseline="0" noProof="0" dirty="0" smtClean="0"/>
                        <a:t>or legal persons</a:t>
                      </a:r>
                      <a:r>
                        <a:rPr lang="en-GB" sz="1400" noProof="0" dirty="0" smtClean="0"/>
                        <a:t> if</a:t>
                      </a:r>
                      <a:r>
                        <a:rPr lang="en-GB" sz="1400" baseline="0" noProof="0" dirty="0" smtClean="0"/>
                        <a:t> provide public services related to the environment</a:t>
                      </a:r>
                      <a:endParaRPr lang="en-GB" sz="1400" noProof="0" dirty="0"/>
                    </a:p>
                  </a:txBody>
                  <a:tcPr/>
                </a:tc>
                <a:tc>
                  <a:txBody>
                    <a:bodyPr/>
                    <a:lstStyle/>
                    <a:p>
                      <a:r>
                        <a:rPr lang="en-GB" sz="1400" noProof="0" dirty="0" smtClean="0"/>
                        <a:t>Natural or legal persons</a:t>
                      </a:r>
                      <a:r>
                        <a:rPr lang="en-GB" sz="1400" baseline="0" noProof="0" dirty="0" smtClean="0"/>
                        <a:t> exercising, according to the internal Law, public functions, particularly, specific activities, services and tasks related to the environment</a:t>
                      </a:r>
                      <a:endParaRPr lang="en-GB" sz="1400" noProof="0" dirty="0"/>
                    </a:p>
                  </a:txBody>
                  <a:tcPr/>
                </a:tc>
                <a:tc>
                  <a:txBody>
                    <a:bodyPr/>
                    <a:lstStyle/>
                    <a:p>
                      <a:r>
                        <a:rPr lang="en-GB" sz="1400" noProof="0" dirty="0" smtClean="0"/>
                        <a:t> Juridical or legal</a:t>
                      </a:r>
                      <a:r>
                        <a:rPr lang="en-GB" sz="1400" baseline="0" noProof="0" dirty="0" smtClean="0"/>
                        <a:t> persons that exercise public functions, particularly tasks, works, activities or specific services related to the environment</a:t>
                      </a:r>
                      <a:endParaRPr lang="en-GB" sz="1400" noProof="0" dirty="0"/>
                    </a:p>
                  </a:txBody>
                  <a:tcPr/>
                </a:tc>
              </a:tr>
            </a:tbl>
          </a:graphicData>
        </a:graphic>
      </p:graphicFrame>
      <p:sp>
        <p:nvSpPr>
          <p:cNvPr id="2" name="1 Título"/>
          <p:cNvSpPr>
            <a:spLocks noGrp="1"/>
          </p:cNvSpPr>
          <p:nvPr>
            <p:ph type="title"/>
          </p:nvPr>
        </p:nvSpPr>
        <p:spPr>
          <a:xfrm>
            <a:off x="539552" y="260648"/>
            <a:ext cx="8157592" cy="864096"/>
          </a:xfrm>
        </p:spPr>
        <p:txBody>
          <a:bodyPr>
            <a:normAutofit/>
          </a:bodyPr>
          <a:lstStyle/>
          <a:p>
            <a:r>
              <a:rPr lang="es-ES" sz="3200" dirty="0" smtClean="0"/>
              <a:t>PUBLIC AUTHORITIES REQUIRED</a:t>
            </a:r>
            <a:endParaRPr lang="es-E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7500" lnSpcReduction="20000"/>
          </a:bodyPr>
          <a:lstStyle/>
          <a:p>
            <a:pPr algn="just"/>
            <a:r>
              <a:rPr lang="en-GB" dirty="0" smtClean="0"/>
              <a:t>They  must be subjected to the public powers, including </a:t>
            </a:r>
            <a:r>
              <a:rPr lang="en-GB" dirty="0" smtClean="0"/>
              <a:t>regulation or </a:t>
            </a:r>
            <a:r>
              <a:rPr lang="en-GB" dirty="0" smtClean="0"/>
              <a:t>control of activities.</a:t>
            </a:r>
          </a:p>
          <a:p>
            <a:pPr algn="just"/>
            <a:r>
              <a:rPr lang="en-GB" dirty="0" smtClean="0"/>
              <a:t>Public Administration must exercise decisive influence on the activity or the market: previous authorization, regulation or inspection.</a:t>
            </a:r>
          </a:p>
          <a:p>
            <a:pPr algn="just"/>
            <a:r>
              <a:rPr lang="en-GB" dirty="0" smtClean="0"/>
              <a:t>Although public Administration does not dispose the control on the management </a:t>
            </a:r>
            <a:r>
              <a:rPr lang="en-GB" dirty="0" smtClean="0"/>
              <a:t>decisions adopted by the </a:t>
            </a:r>
            <a:r>
              <a:rPr lang="en-GB" dirty="0" err="1" smtClean="0"/>
              <a:t>comapny</a:t>
            </a:r>
            <a:r>
              <a:rPr lang="en-GB" dirty="0" smtClean="0"/>
              <a:t>. </a:t>
            </a:r>
            <a:r>
              <a:rPr lang="en-GB" dirty="0" smtClean="0"/>
              <a:t>The company has not any real autonomy (C-279/12, Fish Legal, par. 69-71). Services of general economic interest. For example, wastewater treatment plants. </a:t>
            </a:r>
          </a:p>
          <a:p>
            <a:pPr algn="just"/>
            <a:r>
              <a:rPr lang="en-GB" dirty="0" smtClean="0"/>
              <a:t>In Spain, the Agency for the application of the Transparency and Good Governance Law has accepted information from  telecommunications companies and companies managing nuclear plants.  ( C0253/2015 and 0432/2015) </a:t>
            </a:r>
          </a:p>
        </p:txBody>
      </p:sp>
      <p:sp>
        <p:nvSpPr>
          <p:cNvPr id="2" name="1 Título"/>
          <p:cNvSpPr>
            <a:spLocks noGrp="1"/>
          </p:cNvSpPr>
          <p:nvPr>
            <p:ph type="title"/>
          </p:nvPr>
        </p:nvSpPr>
        <p:spPr/>
        <p:txBody>
          <a:bodyPr/>
          <a:lstStyle/>
          <a:p>
            <a:r>
              <a:rPr lang="es-ES" dirty="0" smtClean="0"/>
              <a:t>LEGAL OR NATURAL PERSONS</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Marcador de contenido"/>
          <p:cNvGraphicFramePr>
            <a:graphicFrameLocks noGrp="1"/>
          </p:cNvGraphicFramePr>
          <p:nvPr>
            <p:ph idx="1"/>
          </p:nvPr>
        </p:nvGraphicFramePr>
        <p:xfrm>
          <a:off x="457200" y="1481138"/>
          <a:ext cx="8229600" cy="49682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smtClean="0"/>
                        <a:t>The Transparency and Good Governance Law</a:t>
                      </a:r>
                    </a:p>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smtClean="0"/>
                        <a:t>Access to information Spanish</a:t>
                      </a:r>
                      <a:r>
                        <a:rPr lang="en-GB" sz="1800" baseline="0" noProof="0" dirty="0" smtClean="0"/>
                        <a:t> Law</a:t>
                      </a:r>
                      <a:endParaRPr lang="en-GB" sz="1800" noProof="0" dirty="0" smtClean="0"/>
                    </a:p>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smtClean="0"/>
                        <a:t>Aarhus Convention</a:t>
                      </a:r>
                    </a:p>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smtClean="0"/>
                        <a:t>2003/4 Directive</a:t>
                      </a:r>
                    </a:p>
                    <a:p>
                      <a:endParaRPr lang="es-ES" dirty="0"/>
                    </a:p>
                  </a:txBody>
                  <a:tcPr/>
                </a:tc>
              </a:tr>
              <a:tr h="370840">
                <a:tc>
                  <a:txBody>
                    <a:bodyPr/>
                    <a:lstStyle/>
                    <a:p>
                      <a:r>
                        <a:rPr lang="en-GB" sz="1600" noProof="0" dirty="0" smtClean="0"/>
                        <a:t>Additional exceptions:</a:t>
                      </a:r>
                      <a:r>
                        <a:rPr lang="en-GB" sz="1600" baseline="0" noProof="0" dirty="0" smtClean="0"/>
                        <a:t> </a:t>
                      </a:r>
                    </a:p>
                    <a:p>
                      <a:endParaRPr lang="en-GB" sz="1600" baseline="0" noProof="0" dirty="0" smtClean="0"/>
                    </a:p>
                    <a:p>
                      <a:r>
                        <a:rPr lang="en-GB" sz="1600" baseline="0" noProof="0" dirty="0" smtClean="0"/>
                        <a:t>Public Inspection and Functions of control</a:t>
                      </a:r>
                    </a:p>
                    <a:p>
                      <a:endParaRPr lang="en-GB" sz="1600" baseline="0" noProof="0" dirty="0" smtClean="0"/>
                    </a:p>
                    <a:p>
                      <a:r>
                        <a:rPr lang="en-GB" sz="1600" baseline="0" noProof="0" dirty="0" smtClean="0"/>
                        <a:t>Economic and commercial interests</a:t>
                      </a:r>
                    </a:p>
                    <a:p>
                      <a:endParaRPr lang="en-GB" sz="1600" baseline="0" noProof="0" dirty="0" smtClean="0"/>
                    </a:p>
                    <a:p>
                      <a:r>
                        <a:rPr lang="en-GB" sz="1600" baseline="0" noProof="0" dirty="0" smtClean="0"/>
                        <a:t>Reasons connected with economic policy</a:t>
                      </a:r>
                      <a:endParaRPr lang="en-GB" sz="1600" noProof="0" dirty="0"/>
                    </a:p>
                  </a:txBody>
                  <a:tcPr/>
                </a:tc>
                <a:tc>
                  <a:txBody>
                    <a:bodyPr/>
                    <a:lstStyle/>
                    <a:p>
                      <a:r>
                        <a:rPr lang="en-GB" sz="1600" noProof="0" smtClean="0"/>
                        <a:t>Confidenciality:</a:t>
                      </a:r>
                      <a:r>
                        <a:rPr lang="en-GB" sz="1600" baseline="0" noProof="0" smtClean="0"/>
                        <a:t> commercial secrets</a:t>
                      </a:r>
                    </a:p>
                    <a:p>
                      <a:pPr>
                        <a:buFontTx/>
                        <a:buChar char="-"/>
                      </a:pPr>
                      <a:r>
                        <a:rPr lang="en-GB" sz="1600" baseline="0" noProof="0" smtClean="0"/>
                        <a:t>Data protection</a:t>
                      </a:r>
                    </a:p>
                    <a:p>
                      <a:pPr>
                        <a:buFontTx/>
                        <a:buChar char="-"/>
                      </a:pPr>
                      <a:r>
                        <a:rPr lang="en-GB" sz="1600" baseline="0" noProof="0" smtClean="0"/>
                        <a:t> Fair hearing</a:t>
                      </a:r>
                    </a:p>
                    <a:p>
                      <a:pPr>
                        <a:buFontTx/>
                        <a:buChar char="-"/>
                      </a:pPr>
                      <a:r>
                        <a:rPr lang="en-GB" sz="1600" baseline="0" noProof="0" smtClean="0"/>
                        <a:t> Protection of rare species</a:t>
                      </a:r>
                    </a:p>
                    <a:p>
                      <a:pPr>
                        <a:buFontTx/>
                        <a:buChar char="-"/>
                      </a:pPr>
                      <a:r>
                        <a:rPr lang="en-GB" sz="1600" baseline="0" noProof="0" smtClean="0"/>
                        <a:t>  Protection of people colaborating with the Administration</a:t>
                      </a:r>
                      <a:endParaRPr lang="en-GB" sz="1600" noProof="0"/>
                    </a:p>
                  </a:txBody>
                  <a:tcPr/>
                </a:tc>
                <a:tc>
                  <a:txBody>
                    <a:bodyPr/>
                    <a:lstStyle/>
                    <a:p>
                      <a:r>
                        <a:rPr lang="en-GB" sz="1600" noProof="0" smtClean="0"/>
                        <a:t>The same as the Spanish Access to Information Law</a:t>
                      </a:r>
                      <a:endParaRPr lang="en-GB" sz="1600" noProof="0"/>
                    </a:p>
                  </a:txBody>
                  <a:tcPr/>
                </a:tc>
                <a:tc>
                  <a:txBody>
                    <a:bodyPr/>
                    <a:lstStyle/>
                    <a:p>
                      <a:r>
                        <a:rPr lang="en-GB" sz="1600" noProof="0" dirty="0" smtClean="0"/>
                        <a:t>The same as the Spanish Access to Information Law</a:t>
                      </a:r>
                      <a:endParaRPr lang="en-GB" sz="1600" noProof="0" dirty="0"/>
                    </a:p>
                  </a:txBody>
                  <a:tcPr/>
                </a:tc>
              </a:tr>
            </a:tbl>
          </a:graphicData>
        </a:graphic>
      </p:graphicFrame>
      <p:sp>
        <p:nvSpPr>
          <p:cNvPr id="2" name="1 Título"/>
          <p:cNvSpPr>
            <a:spLocks noGrp="1"/>
          </p:cNvSpPr>
          <p:nvPr>
            <p:ph type="title"/>
          </p:nvPr>
        </p:nvSpPr>
        <p:spPr/>
        <p:txBody>
          <a:bodyPr>
            <a:normAutofit fontScale="90000"/>
          </a:bodyPr>
          <a:lstStyle/>
          <a:p>
            <a:r>
              <a:rPr lang="es-ES" dirty="0" smtClean="0"/>
              <a:t>EXCEPTIONS TO THE RIGHT TO ACCESS </a:t>
            </a: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r>
              <a:rPr lang="en-GB" dirty="0" smtClean="0"/>
              <a:t>In Spain some of them are more restrictive for the right to access than provided by the Aarhus Convention and the 2003/4 Directive: economic policy, inspections</a:t>
            </a:r>
          </a:p>
          <a:p>
            <a:r>
              <a:rPr lang="en-GB" dirty="0" smtClean="0"/>
              <a:t>Exceptions provided by the Directive or Aarhus Convention can only be alleged (EC C-266 /09, par. 48-51)</a:t>
            </a:r>
          </a:p>
          <a:p>
            <a:r>
              <a:rPr lang="en-GB" dirty="0" smtClean="0"/>
              <a:t>Rights and interests </a:t>
            </a:r>
            <a:r>
              <a:rPr lang="en-GB" dirty="0" smtClean="0"/>
              <a:t>must</a:t>
            </a:r>
            <a:r>
              <a:rPr lang="en-GB" dirty="0" smtClean="0"/>
              <a:t> </a:t>
            </a:r>
            <a:r>
              <a:rPr lang="en-GB" dirty="0" smtClean="0"/>
              <a:t>be weighed, and general interest of third parties </a:t>
            </a:r>
            <a:r>
              <a:rPr lang="en-GB" dirty="0" smtClean="0"/>
              <a:t>could </a:t>
            </a:r>
            <a:r>
              <a:rPr lang="en-GB" dirty="0" smtClean="0"/>
              <a:t>be affected by disclosing information. Those rights or interests must be recognized by the legislation on access to information</a:t>
            </a:r>
          </a:p>
          <a:p>
            <a:r>
              <a:rPr lang="en-GB" dirty="0" smtClean="0"/>
              <a:t>Domestic </a:t>
            </a:r>
            <a:r>
              <a:rPr lang="en-GB" dirty="0" smtClean="0"/>
              <a:t>Law </a:t>
            </a:r>
            <a:r>
              <a:rPr lang="en-GB" dirty="0" smtClean="0"/>
              <a:t>can provide criteria to weigh rights and interests concerned, but they must assess them case by case (EC C-266/09, </a:t>
            </a:r>
            <a:r>
              <a:rPr lang="eu-ES" i="1" dirty="0" err="1" smtClean="0"/>
              <a:t>Stichting</a:t>
            </a:r>
            <a:r>
              <a:rPr lang="eu-ES" i="1" dirty="0" smtClean="0"/>
              <a:t> </a:t>
            </a:r>
            <a:r>
              <a:rPr lang="eu-ES" i="1" dirty="0" err="1" smtClean="0"/>
              <a:t>Natuur</a:t>
            </a:r>
            <a:r>
              <a:rPr lang="eu-ES" b="1" dirty="0" smtClean="0"/>
              <a:t>, </a:t>
            </a:r>
            <a:r>
              <a:rPr lang="en-GB" dirty="0" smtClean="0"/>
              <a:t>par. 59)</a:t>
            </a:r>
          </a:p>
          <a:p>
            <a:endParaRPr lang="es-ES" dirty="0"/>
          </a:p>
        </p:txBody>
      </p:sp>
      <p:sp>
        <p:nvSpPr>
          <p:cNvPr id="2" name="1 Título"/>
          <p:cNvSpPr>
            <a:spLocks noGrp="1"/>
          </p:cNvSpPr>
          <p:nvPr>
            <p:ph type="title"/>
          </p:nvPr>
        </p:nvSpPr>
        <p:spPr/>
        <p:txBody>
          <a:bodyPr>
            <a:noAutofit/>
          </a:bodyPr>
          <a:lstStyle/>
          <a:p>
            <a:r>
              <a:rPr lang="es-ES" sz="3600" dirty="0" smtClean="0"/>
              <a:t>ADDING EXCEPTIONS BY MEMBER STATES?</a:t>
            </a:r>
            <a:endParaRPr lang="es-E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49682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smtClean="0"/>
                        <a:t>The Transparency and Good Governance Law</a:t>
                      </a:r>
                    </a:p>
                    <a:p>
                      <a:endParaRPr lang="en-GB"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smtClean="0"/>
                        <a:t>Access to information Spanish</a:t>
                      </a:r>
                      <a:r>
                        <a:rPr lang="en-GB" sz="1800" baseline="0" noProof="0" dirty="0" smtClean="0"/>
                        <a:t> Law</a:t>
                      </a:r>
                      <a:endParaRPr lang="en-GB" sz="1800" noProof="0" dirty="0" smtClean="0"/>
                    </a:p>
                    <a:p>
                      <a:endParaRPr lang="en-GB"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smtClean="0"/>
                        <a:t>Aarhus Convention</a:t>
                      </a:r>
                    </a:p>
                    <a:p>
                      <a:endParaRPr lang="en-GB"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smtClean="0"/>
                        <a:t>2003/4 Directive</a:t>
                      </a:r>
                    </a:p>
                    <a:p>
                      <a:endParaRPr lang="en-GB" noProof="0" dirty="0"/>
                    </a:p>
                  </a:txBody>
                  <a:tcPr/>
                </a:tc>
              </a:tr>
              <a:tr h="370840">
                <a:tc>
                  <a:txBody>
                    <a:bodyPr/>
                    <a:lstStyle/>
                    <a:p>
                      <a:r>
                        <a:rPr lang="en-GB" sz="1600" noProof="0" dirty="0" smtClean="0"/>
                        <a:t>In case an application </a:t>
                      </a:r>
                      <a:r>
                        <a:rPr lang="en-GB" sz="1600" noProof="0" dirty="0" smtClean="0"/>
                        <a:t>is submitted, </a:t>
                      </a:r>
                      <a:r>
                        <a:rPr lang="en-GB" sz="1600" noProof="0" dirty="0" smtClean="0"/>
                        <a:t>Public</a:t>
                      </a:r>
                      <a:r>
                        <a:rPr lang="en-GB" sz="1600" baseline="0" noProof="0" dirty="0" smtClean="0"/>
                        <a:t> authorities must  notify third  parties who </a:t>
                      </a:r>
                      <a:r>
                        <a:rPr lang="en-GB" sz="1600" b="1" baseline="0" noProof="0" dirty="0" smtClean="0"/>
                        <a:t>can be affected </a:t>
                      </a:r>
                      <a:r>
                        <a:rPr lang="en-GB" sz="1600" baseline="0" noProof="0" dirty="0" smtClean="0"/>
                        <a:t>by required </a:t>
                      </a:r>
                      <a:r>
                        <a:rPr lang="en-GB" sz="1600" b="1" baseline="0" noProof="0" dirty="0" smtClean="0"/>
                        <a:t>information.</a:t>
                      </a:r>
                    </a:p>
                    <a:p>
                      <a:r>
                        <a:rPr lang="en-GB" sz="1600" b="1" baseline="0" noProof="0" dirty="0" smtClean="0"/>
                        <a:t>Public authorities must give the opportunity to </a:t>
                      </a:r>
                      <a:r>
                        <a:rPr lang="en-GB" sz="1600" b="1" baseline="0" noProof="0" dirty="0" smtClean="0"/>
                        <a:t>bring allegations</a:t>
                      </a:r>
                      <a:endParaRPr lang="en-GB" sz="1600" b="1" noProof="0" dirty="0"/>
                    </a:p>
                  </a:txBody>
                  <a:tcPr/>
                </a:tc>
                <a:tc>
                  <a:txBody>
                    <a:bodyPr/>
                    <a:lstStyle/>
                    <a:p>
                      <a:r>
                        <a:rPr lang="en-GB" sz="1600" noProof="0" dirty="0" smtClean="0"/>
                        <a:t>Domestic law does not provide the hearing procedure for the third parties</a:t>
                      </a:r>
                      <a:endParaRPr lang="en-GB" sz="1600" noProof="0" dirty="0"/>
                    </a:p>
                  </a:txBody>
                  <a:tcPr/>
                </a:tc>
                <a:tc>
                  <a:txBody>
                    <a:bodyPr/>
                    <a:lstStyle/>
                    <a:p>
                      <a:r>
                        <a:rPr lang="en-GB" sz="1600" noProof="0" dirty="0" smtClean="0"/>
                        <a:t>There is no provision about third parties within procedure. </a:t>
                      </a:r>
                      <a:r>
                        <a:rPr lang="en-GB" sz="1600" noProof="0" dirty="0" smtClean="0"/>
                        <a:t>Public</a:t>
                      </a:r>
                      <a:r>
                        <a:rPr lang="en-GB" sz="1600" baseline="0" noProof="0" dirty="0" smtClean="0"/>
                        <a:t> authorities </a:t>
                      </a:r>
                      <a:r>
                        <a:rPr lang="en-GB" sz="1600" noProof="0" dirty="0" smtClean="0"/>
                        <a:t>only </a:t>
                      </a:r>
                      <a:r>
                        <a:rPr lang="en-GB" sz="1600" noProof="0" dirty="0" smtClean="0"/>
                        <a:t>will examine</a:t>
                      </a:r>
                      <a:r>
                        <a:rPr lang="en-GB" sz="1600" baseline="0" noProof="0" dirty="0" smtClean="0"/>
                        <a:t> whether they can be interested people  in order to appeal. </a:t>
                      </a:r>
                      <a:endParaRPr lang="en-GB" sz="1600" noProof="0" dirty="0" smtClean="0"/>
                    </a:p>
                    <a:p>
                      <a:r>
                        <a:rPr lang="en-GB" sz="1600" noProof="0" dirty="0" smtClean="0"/>
                        <a:t>Public</a:t>
                      </a:r>
                      <a:r>
                        <a:rPr lang="en-GB" sz="1600" baseline="0" noProof="0" dirty="0" smtClean="0"/>
                        <a:t> authorities must weigh the rights and interests</a:t>
                      </a:r>
                      <a:endParaRPr lang="en-GB" sz="1600" noProof="0" dirty="0"/>
                    </a:p>
                  </a:txBody>
                  <a:tcPr/>
                </a:tc>
                <a:tc>
                  <a:txBody>
                    <a:bodyPr/>
                    <a:lstStyle/>
                    <a:p>
                      <a:r>
                        <a:rPr lang="en-GB" sz="1600" baseline="0" noProof="0" dirty="0" smtClean="0"/>
                        <a:t>Art.</a:t>
                      </a:r>
                      <a:r>
                        <a:rPr lang="en-GB" sz="1600" noProof="0" dirty="0" smtClean="0"/>
                        <a:t>6.2</a:t>
                      </a:r>
                      <a:r>
                        <a:rPr lang="en-GB" sz="1600" baseline="0" noProof="0" dirty="0" smtClean="0"/>
                        <a:t> Member States can  provide that the third parties prejudiced </a:t>
                      </a:r>
                      <a:r>
                        <a:rPr lang="en-GB" sz="1600" b="1" baseline="0" noProof="0" dirty="0" smtClean="0"/>
                        <a:t>by disclosing information have the access to a procedure for appeal. </a:t>
                      </a:r>
                      <a:r>
                        <a:rPr lang="en-GB" sz="1600" b="0" baseline="0" noProof="0" dirty="0" smtClean="0"/>
                        <a:t>It is different the appealing procedure and submitting allegations</a:t>
                      </a:r>
                      <a:endParaRPr lang="en-GB" sz="1600" b="1" noProof="0" dirty="0"/>
                    </a:p>
                  </a:txBody>
                  <a:tcPr/>
                </a:tc>
              </a:tr>
            </a:tbl>
          </a:graphicData>
        </a:graphic>
      </p:graphicFrame>
      <p:sp>
        <p:nvSpPr>
          <p:cNvPr id="2" name="1 Título"/>
          <p:cNvSpPr>
            <a:spLocks noGrp="1"/>
          </p:cNvSpPr>
          <p:nvPr>
            <p:ph type="title"/>
          </p:nvPr>
        </p:nvSpPr>
        <p:spPr/>
        <p:txBody>
          <a:bodyPr>
            <a:normAutofit fontScale="90000"/>
          </a:bodyPr>
          <a:lstStyle/>
          <a:p>
            <a:r>
              <a:rPr lang="es-ES" dirty="0" smtClean="0"/>
              <a:t>PROCEDURE TO REQUIRE INFORMATION</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n-GB" dirty="0" smtClean="0"/>
              <a:t>Member States have the power to rule the requirements connected with the procedure</a:t>
            </a:r>
          </a:p>
          <a:p>
            <a:r>
              <a:rPr lang="en-GB" dirty="0" smtClean="0"/>
              <a:t>In order to weigh better the rights concerned, hearing people, who could be prejudiced by disclosing information, can be necessary</a:t>
            </a:r>
          </a:p>
          <a:p>
            <a:r>
              <a:rPr lang="en-GB" dirty="0" smtClean="0"/>
              <a:t>If the Directive has laid down the opportunity to appeal, Public Administration could give them the opportunity to defend his interests and rights within the administrative procedure</a:t>
            </a:r>
            <a:endParaRPr lang="en-GB" dirty="0"/>
          </a:p>
        </p:txBody>
      </p:sp>
      <p:sp>
        <p:nvSpPr>
          <p:cNvPr id="2" name="1 Título"/>
          <p:cNvSpPr>
            <a:spLocks noGrp="1"/>
          </p:cNvSpPr>
          <p:nvPr>
            <p:ph type="title"/>
          </p:nvPr>
        </p:nvSpPr>
        <p:spPr/>
        <p:txBody>
          <a:bodyPr>
            <a:noAutofit/>
          </a:bodyPr>
          <a:lstStyle/>
          <a:p>
            <a:r>
              <a:rPr lang="es-ES" sz="3200" dirty="0" smtClean="0"/>
              <a:t>THIRD PARTIES WITHIN THE PROCEDURE </a:t>
            </a:r>
            <a:r>
              <a:rPr lang="es-ES" sz="3200" smtClean="0"/>
              <a:t>TO REQUEST </a:t>
            </a:r>
            <a:r>
              <a:rPr lang="es-ES" sz="3200" dirty="0" smtClean="0"/>
              <a:t>INFORMATION</a:t>
            </a:r>
            <a:endParaRPr lang="es-ES"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431</TotalTime>
  <Words>1379</Words>
  <Application>Microsoft Office PowerPoint</Application>
  <PresentationFormat>Presentación en pantalla (4:3)</PresentationFormat>
  <Paragraphs>108</Paragraphs>
  <Slides>14</Slides>
  <Notes>1</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Concurrencia</vt:lpstr>
      <vt:lpstr>PUBLIC AUTHORITIES ENFORCED TO SUPPLY INFORMATION ON ENVIRONMENTAL ISSUES AND THE ADAPTATION TO THE TRANSPARENCY AND GOOD GOVERNANCE LAW IN SPAIN </vt:lpstr>
      <vt:lpstr> APPLICABLE LAW ON ACCESS TO INFORMATION. ENVIRONMENTAL ISSUES </vt:lpstr>
      <vt:lpstr>GENERAL CRITERIA</vt:lpstr>
      <vt:lpstr>PUBLIC AUTHORITIES REQUIRED</vt:lpstr>
      <vt:lpstr>LEGAL OR NATURAL PERSONS</vt:lpstr>
      <vt:lpstr>EXCEPTIONS TO THE RIGHT TO ACCESS </vt:lpstr>
      <vt:lpstr>ADDING EXCEPTIONS BY MEMBER STATES?</vt:lpstr>
      <vt:lpstr>PROCEDURE TO REQUIRE INFORMATION</vt:lpstr>
      <vt:lpstr>THIRD PARTIES WITHIN THE PROCEDURE TO REQUEST INFORMATION</vt:lpstr>
      <vt:lpstr>APPEAL PROCEDURE</vt:lpstr>
      <vt:lpstr>IMPARTIAL AND INDEPENDENT AUTHORITY</vt:lpstr>
      <vt:lpstr>OUT OF TIME DECISIONS AFTER APPLICATION</vt:lpstr>
      <vt:lpstr>POSITIVE OR NEGATIVE SILENCE?</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AUTHORITIES ENFORCED TO SUPPLY INFORMATION ON ENVIRONMENTAL ISSUES AND THE ADAPTATION TO THE TRANSPARENCY AND GOOD GOVERNANCE LAW IN SPAIN</dc:title>
  <dc:creator>Instalaciones</dc:creator>
  <cp:lastModifiedBy>trial</cp:lastModifiedBy>
  <cp:revision>56</cp:revision>
  <dcterms:created xsi:type="dcterms:W3CDTF">2016-09-12T06:33:11Z</dcterms:created>
  <dcterms:modified xsi:type="dcterms:W3CDTF">2016-09-13T07:22:29Z</dcterms:modified>
</cp:coreProperties>
</file>