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8" r:id="rId3"/>
    <p:sldId id="260" r:id="rId4"/>
    <p:sldId id="262" r:id="rId5"/>
    <p:sldId id="261" r:id="rId6"/>
    <p:sldId id="274" r:id="rId7"/>
    <p:sldId id="275" r:id="rId8"/>
    <p:sldId id="276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5324" autoAdjust="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8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cs-CZ" smtClean="0"/>
              <a:t>12.9.2016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cs-CZ" smtClean="0"/>
              <a:t>12.9.2016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2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3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8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4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282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5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76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6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06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7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4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 7" descr="Nadýchané bílé mráčky na modré obloze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" name="Obrázek  9" descr="Detail snímku rostliny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Obrázek  10" descr="Vlnky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9" name="Obrázek  8" descr="Vln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Obrázek  10" descr="Detail zelených rostlin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>
              <a:buNone/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>
                <a:solidFill>
                  <a:srgbClr val="8BAA00">
                    <a:lumMod val="75000"/>
                  </a:srgbClr>
                </a:solidFill>
              </a:rPr>
              <a:t>22. července 2012</a:t>
            </a:r>
            <a:endParaRPr lang="cs-CZ" dirty="0">
              <a:solidFill>
                <a:srgbClr val="8BAA00">
                  <a:lumMod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Sem patří text zápatí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1969" y="1861456"/>
            <a:ext cx="4846320" cy="1747157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Access to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Public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cs-CZ" sz="36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</a:t>
            </a:r>
            <a:endParaRPr lang="en-US" sz="36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777" y="4351564"/>
            <a:ext cx="4846320" cy="1478385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JUDr. Milan DAMOHORSKÝ, DrSc.</a:t>
            </a:r>
          </a:p>
          <a:p>
            <a:pPr marL="0" indent="0" algn="l">
              <a:spcBef>
                <a:spcPts val="0"/>
              </a:spcBef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Law Department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Law, Charles University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Prague</a:t>
            </a:r>
          </a:p>
          <a:p>
            <a:pPr marL="0" indent="0" algn="l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 algn="l">
              <a:spcBef>
                <a:spcPts val="0"/>
              </a:spcBef>
              <a:buNone/>
            </a:pPr>
            <a:endParaRPr lang="cs-CZ" sz="28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8894" y="276087"/>
            <a:ext cx="9843082" cy="1183566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lang="en-US" sz="4000" b="1" i="0" dirty="0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cs-CZ" sz="4000" b="1" i="0" dirty="0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endParaRPr lang="en-US" sz="4000" b="1" i="0" dirty="0">
              <a:solidFill>
                <a:srgbClr val="8BA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1742" y="1797407"/>
            <a:ext cx="10491107" cy="4415033"/>
          </a:xfrm>
        </p:spPr>
        <p:txBody>
          <a:bodyPr>
            <a:normAutofit/>
          </a:bodyPr>
          <a:lstStyle/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b="0" i="0" dirty="0" smtClean="0">
              <a:solidFill>
                <a:srgbClr val="4D3E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Aarhus</a:t>
            </a:r>
            <a:r>
              <a:rPr lang="cs-CZ" sz="32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cs-CZ" sz="32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2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Czech </a:t>
            </a: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sz="32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endParaRPr lang="cs-CZ" sz="3200" b="0" i="0" dirty="0" smtClean="0">
              <a:solidFill>
                <a:srgbClr val="4D3E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2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32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  <a:endParaRPr lang="en-US" sz="3200" b="0" i="0" dirty="0" smtClean="0">
              <a:solidFill>
                <a:srgbClr val="4D3E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buClr>
                <a:srgbClr val="4D3E2F"/>
              </a:buClr>
              <a:buFont typeface="Arial"/>
              <a:buChar char="•"/>
            </a:pPr>
            <a:r>
              <a:rPr lang="cs-CZ" sz="32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sz="32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  <a:endParaRPr lang="en-US" sz="3200" dirty="0" smtClean="0">
              <a:solidFill>
                <a:srgbClr val="4D3E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cs-CZ" sz="32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2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sz="3200" b="0" i="0" dirty="0" smtClean="0">
              <a:solidFill>
                <a:srgbClr val="4D3E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02/10/2015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fr-FR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Rencontres: 20 ans de coopération entre Université Paris II et l´Université Charles de Prague</a:t>
            </a:r>
            <a:endParaRPr lang="fr-FR" sz="800" b="0" i="0" dirty="0">
              <a:solidFill>
                <a:srgbClr val="8BAA00">
                  <a:lumMod val="75000"/>
                </a:srgbClr>
              </a:solidFill>
              <a:latin typeface="Corbel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8894" y="276087"/>
            <a:ext cx="9843082" cy="118356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 b="1" i="0" dirty="0">
              <a:solidFill>
                <a:srgbClr val="8BA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1742" y="1771650"/>
            <a:ext cx="10491107" cy="4441372"/>
          </a:xfrm>
        </p:spPr>
        <p:txBody>
          <a:bodyPr>
            <a:normAutofit/>
          </a:bodyPr>
          <a:lstStyle/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Aarhus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enforcement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enforcement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sz="360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pillars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AC.</a:t>
            </a: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NGOs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municipality and </a:t>
            </a:r>
            <a:r>
              <a:rPr lang="cs-CZ" sz="3600" b="0" i="0" dirty="0" err="1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sz="3600" b="0" i="0" dirty="0" smtClean="0">
                <a:solidFill>
                  <a:srgbClr val="4D3E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600" b="0" i="0" dirty="0">
              <a:solidFill>
                <a:srgbClr val="4D3E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02/10/2015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fr-FR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Rencontres: 20 ans de coopération entre Université Paris II et l´Université Charles de Prague</a:t>
            </a:r>
            <a:endParaRPr lang="fr-FR" sz="800" b="0" i="0" dirty="0">
              <a:solidFill>
                <a:srgbClr val="8BAA00">
                  <a:lumMod val="75000"/>
                </a:srgbClr>
              </a:solidFill>
              <a:latin typeface="Corbel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3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25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8894" y="276087"/>
            <a:ext cx="9843082" cy="1183566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en-US" sz="4000" b="1" i="0" dirty="0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S</a:t>
            </a:r>
            <a:r>
              <a:rPr lang="cs-CZ" sz="4000" dirty="0" err="1">
                <a:solidFill>
                  <a:srgbClr val="4D3E2F"/>
                </a:solidFill>
              </a:rPr>
              <a:t>Aarhus</a:t>
            </a:r>
            <a:r>
              <a:rPr lang="cs-CZ" sz="4000" dirty="0">
                <a:solidFill>
                  <a:srgbClr val="4D3E2F"/>
                </a:solidFill>
              </a:rPr>
              <a:t> </a:t>
            </a:r>
            <a:r>
              <a:rPr lang="cs-CZ" sz="4000" dirty="0" err="1">
                <a:solidFill>
                  <a:srgbClr val="4D3E2F"/>
                </a:solidFill>
              </a:rPr>
              <a:t>convention</a:t>
            </a:r>
            <a:r>
              <a:rPr lang="cs-CZ" sz="4000" dirty="0">
                <a:solidFill>
                  <a:srgbClr val="4D3E2F"/>
                </a:solidFill>
              </a:rPr>
              <a:t> and </a:t>
            </a:r>
            <a:r>
              <a:rPr lang="cs-CZ" sz="4000" dirty="0" err="1">
                <a:solidFill>
                  <a:srgbClr val="4D3E2F"/>
                </a:solidFill>
              </a:rPr>
              <a:t>the</a:t>
            </a:r>
            <a:r>
              <a:rPr lang="cs-CZ" sz="4000" dirty="0">
                <a:solidFill>
                  <a:srgbClr val="4D3E2F"/>
                </a:solidFill>
              </a:rPr>
              <a:t> Czech </a:t>
            </a:r>
            <a:r>
              <a:rPr lang="cs-CZ" sz="4000" dirty="0" err="1">
                <a:solidFill>
                  <a:srgbClr val="4D3E2F"/>
                </a:solidFill>
              </a:rPr>
              <a:t>legal</a:t>
            </a:r>
            <a:r>
              <a:rPr lang="cs-CZ" sz="4000" dirty="0">
                <a:solidFill>
                  <a:srgbClr val="4D3E2F"/>
                </a:solidFill>
              </a:rPr>
              <a:t> </a:t>
            </a:r>
            <a:r>
              <a:rPr lang="cs-CZ" sz="4000" dirty="0" err="1">
                <a:solidFill>
                  <a:srgbClr val="4D3E2F"/>
                </a:solidFill>
              </a:rPr>
              <a:t>regulation</a:t>
            </a:r>
            <a:r>
              <a:rPr lang="cs-CZ" sz="4000" dirty="0">
                <a:solidFill>
                  <a:srgbClr val="4D3E2F"/>
                </a:solidFill>
              </a:rPr>
              <a:t/>
            </a:r>
            <a:br>
              <a:rPr lang="cs-CZ" sz="4000" dirty="0">
                <a:solidFill>
                  <a:srgbClr val="4D3E2F"/>
                </a:solidFill>
              </a:rPr>
            </a:br>
            <a:r>
              <a:rPr lang="cs-CZ" sz="4000" dirty="0" smtClean="0">
                <a:solidFill>
                  <a:srgbClr val="4D3E2F"/>
                </a:solidFill>
              </a:rPr>
              <a:t/>
            </a:r>
            <a:br>
              <a:rPr lang="cs-CZ" sz="4000" dirty="0" smtClean="0">
                <a:solidFill>
                  <a:srgbClr val="4D3E2F"/>
                </a:solidFill>
              </a:rPr>
            </a:br>
            <a:r>
              <a:rPr lang="cs-CZ" sz="4000" b="1" i="0" dirty="0" err="1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Aarhus</a:t>
            </a:r>
            <a:r>
              <a:rPr lang="cs-CZ" sz="4000" b="1" i="0" dirty="0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 </a:t>
            </a:r>
            <a:r>
              <a:rPr lang="cs-CZ" sz="4000" b="1" i="0" dirty="0" err="1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Convention</a:t>
            </a:r>
            <a:r>
              <a:rPr lang="cs-CZ" sz="4000" b="1" i="0" dirty="0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 and </a:t>
            </a:r>
            <a:r>
              <a:rPr lang="cs-CZ" sz="4000" b="1" i="0" dirty="0" err="1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the</a:t>
            </a:r>
            <a:r>
              <a:rPr lang="cs-CZ" sz="4000" b="1" i="0" dirty="0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 Czech </a:t>
            </a:r>
            <a:r>
              <a:rPr lang="cs-CZ" sz="4000" b="1" i="0" dirty="0" err="1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Legal</a:t>
            </a:r>
            <a:r>
              <a:rPr lang="cs-CZ" sz="4000" b="1" i="0" dirty="0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 </a:t>
            </a:r>
            <a:r>
              <a:rPr lang="cs-CZ" sz="4000" b="1" i="0" dirty="0" err="1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Regulation</a:t>
            </a:r>
            <a:endParaRPr lang="en-US" sz="4000" b="1" i="0" dirty="0">
              <a:solidFill>
                <a:srgbClr val="8BAA00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1742" y="1771650"/>
            <a:ext cx="10491107" cy="452866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Republic –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Aarhus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endParaRPr lang="cs-CZ" sz="3200" dirty="0" smtClean="0">
              <a:solidFill>
                <a:schemeClr val="tx2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endParaRPr lang="cs-CZ" sz="3200" dirty="0" smtClean="0">
              <a:solidFill>
                <a:schemeClr val="tx2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Charter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Freedoms</a:t>
            </a:r>
            <a:endParaRPr lang="cs-CZ" sz="3200" dirty="0" smtClean="0">
              <a:solidFill>
                <a:schemeClr val="tx2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cs-CZ" sz="3200" dirty="0" smtClean="0">
              <a:solidFill>
                <a:schemeClr val="tx2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Landscape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3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cs-CZ" sz="3200" dirty="0">
              <a:solidFill>
                <a:schemeClr val="tx2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  <a:buClr>
                <a:schemeClr val="accent3"/>
              </a:buClr>
              <a:buNone/>
              <a:defRPr/>
            </a:pPr>
            <a:endParaRPr lang="en-US" sz="3200" dirty="0">
              <a:solidFill>
                <a:schemeClr val="tx2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02/10/2015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fr-FR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Rencontres: 20 ans de coopération entre Université Paris II et l´Université Charles de Prague</a:t>
            </a:r>
            <a:endParaRPr lang="fr-FR" sz="800" b="0" i="0" dirty="0">
              <a:solidFill>
                <a:srgbClr val="8BAA00">
                  <a:lumMod val="75000"/>
                </a:srgbClr>
              </a:solidFill>
              <a:latin typeface="Corbel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4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42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8894" y="276087"/>
            <a:ext cx="9843082" cy="118356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4000" b="1" i="0" dirty="0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  <a:endParaRPr lang="en-US" sz="4000" b="1" i="0" dirty="0">
              <a:solidFill>
                <a:srgbClr val="8BA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5413" y="1649186"/>
            <a:ext cx="10491107" cy="4433207"/>
          </a:xfrm>
        </p:spPr>
        <p:txBody>
          <a:bodyPr>
            <a:normAutofit lnSpcReduction="10000"/>
          </a:bodyPr>
          <a:lstStyle/>
          <a:p>
            <a:pPr marL="358775" indent="-358775"/>
            <a:endParaRPr lang="en-US" altLang="cs-CZ" sz="2000" dirty="0"/>
          </a:p>
          <a:p>
            <a:pPr marL="358775" indent="-358775"/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Access to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cs-CZ" alt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/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Access to justice</a:t>
            </a:r>
          </a:p>
          <a:p>
            <a:pPr marL="358775" indent="-358775"/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/>
            <a:endParaRPr lang="cs-CZ" alt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/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mail,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copying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8775" indent="-358775"/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staffs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1100"/>
              </a:spcBef>
              <a:buNone/>
            </a:pPr>
            <a:endParaRPr lang="en-US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endParaRPr lang="en-US" sz="3200" b="0" i="0" dirty="0">
              <a:solidFill>
                <a:srgbClr val="4D3E2F"/>
              </a:solidFill>
              <a:latin typeface="Corbel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02/10/2015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fr-FR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Rencontres: 20 ans de coopération entre Université Paris II et l´Université Charles de Prague</a:t>
            </a:r>
            <a:endParaRPr lang="fr-FR" sz="800" b="0" i="0" dirty="0">
              <a:solidFill>
                <a:srgbClr val="8BAA00">
                  <a:lumMod val="75000"/>
                </a:srgbClr>
              </a:solidFill>
              <a:latin typeface="Corbel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5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49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8894" y="288966"/>
            <a:ext cx="9843082" cy="118356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sz="4000" b="1" i="0" dirty="0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  <a:endParaRPr lang="en-US" sz="4000" b="1" i="0" dirty="0">
              <a:solidFill>
                <a:srgbClr val="8BA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5413" y="1649186"/>
            <a:ext cx="10491107" cy="443320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20000"/>
              </a:lnSpc>
            </a:pP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fast and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place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Globe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20000"/>
              </a:lnSpc>
            </a:pP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GB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placing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limits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anonymity and </a:t>
            </a:r>
            <a:r>
              <a:rPr lang="cs-CZ" alt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invisibility</a:t>
            </a:r>
            <a:endParaRPr lang="en-US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/>
            <a:endParaRPr lang="en-US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1100"/>
              </a:spcBef>
              <a:buNone/>
            </a:pPr>
            <a:endParaRPr lang="en-US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endParaRPr lang="en-US" sz="3200" b="0" i="0" dirty="0">
              <a:solidFill>
                <a:srgbClr val="4D3E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02/10/2015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fr-FR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Rencontres: 20 ans de coopération entre Université Paris II et l´Université Charles de Prague</a:t>
            </a:r>
            <a:endParaRPr lang="fr-FR" sz="800" b="0" i="0" dirty="0">
              <a:solidFill>
                <a:srgbClr val="8BAA00">
                  <a:lumMod val="75000"/>
                </a:srgbClr>
              </a:solidFill>
              <a:latin typeface="Corbel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6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21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8894" y="276087"/>
            <a:ext cx="9843082" cy="118356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cs-CZ" sz="4000" b="1" i="0" dirty="0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4000" b="1" i="0" dirty="0" err="1" smtClean="0">
                <a:solidFill>
                  <a:srgbClr val="8BA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sz="4000" b="1" i="0" dirty="0">
              <a:solidFill>
                <a:srgbClr val="8BA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8894" y="1619041"/>
            <a:ext cx="10491107" cy="4433207"/>
          </a:xfrm>
        </p:spPr>
        <p:txBody>
          <a:bodyPr>
            <a:normAutofit/>
          </a:bodyPr>
          <a:lstStyle/>
          <a:p>
            <a:pPr marL="358775" indent="-358775"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buNone/>
            </a:pPr>
            <a:endParaRPr lang="en-US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00000"/>
              </a:lnSpc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paralely in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media and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8775" indent="-358775">
              <a:lnSpc>
                <a:spcPct val="100000"/>
              </a:lnSpc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seriousness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case (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58775" indent="-358775">
              <a:lnSpc>
                <a:spcPct val="100000"/>
              </a:lnSpc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ement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environmetal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lawyers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8775" indent="-358775">
              <a:lnSpc>
                <a:spcPct val="100000"/>
              </a:lnSpc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8775" indent="-358775">
              <a:lnSpc>
                <a:spcPct val="100000"/>
              </a:lnSpc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Simplification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8775" indent="-358775">
              <a:lnSpc>
                <a:spcPct val="100000"/>
              </a:lnSpc>
            </a:pPr>
            <a:endParaRPr lang="en-US" altLang="cs-CZ" sz="2000" dirty="0" smtClean="0"/>
          </a:p>
          <a:p>
            <a:pPr marL="358775" indent="-358775">
              <a:lnSpc>
                <a:spcPct val="120000"/>
              </a:lnSpc>
            </a:pPr>
            <a:endParaRPr lang="en-GB" altLang="cs-CZ" sz="2000" dirty="0"/>
          </a:p>
          <a:p>
            <a:pPr marL="358775" indent="-358775"/>
            <a:endParaRPr lang="en-US" altLang="cs-CZ" sz="2000" dirty="0"/>
          </a:p>
          <a:p>
            <a:pPr marL="358775" indent="-358775"/>
            <a:endParaRPr lang="en-US" altLang="cs-CZ" sz="2000" dirty="0"/>
          </a:p>
          <a:p>
            <a:pPr marL="0" lvl="1" indent="0">
              <a:lnSpc>
                <a:spcPct val="100000"/>
              </a:lnSpc>
              <a:spcBef>
                <a:spcPts val="1100"/>
              </a:spcBef>
              <a:buNone/>
            </a:pPr>
            <a:endParaRPr lang="en-US" altLang="cs-CZ" sz="3200" dirty="0"/>
          </a:p>
          <a:p>
            <a:pPr marL="358775" indent="-358775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endParaRPr lang="en-US" sz="3200" b="0" i="0" dirty="0">
              <a:solidFill>
                <a:srgbClr val="4D3E2F"/>
              </a:solidFill>
              <a:latin typeface="Corbel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02/10/2015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fr-FR" dirty="0" smtClean="0">
                <a:solidFill>
                  <a:srgbClr val="8BAA00">
                    <a:lumMod val="75000"/>
                  </a:srgbClr>
                </a:solidFill>
                <a:latin typeface="Corbel"/>
              </a:rPr>
              <a:t>Rencontres: 20 ans de coopération entre Université Paris II et l´Université Charles de Prague</a:t>
            </a:r>
            <a:endParaRPr lang="fr-FR" sz="800" b="0" i="0" dirty="0">
              <a:solidFill>
                <a:srgbClr val="8BAA00">
                  <a:lumMod val="75000"/>
                </a:srgbClr>
              </a:solidFill>
              <a:latin typeface="Corbel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7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76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763" y="1743146"/>
            <a:ext cx="9711953" cy="2758516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err="1" smtClean="0"/>
              <a:t>Thank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You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for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Your</a:t>
            </a:r>
            <a:r>
              <a:rPr lang="cs-CZ" sz="4400" b="1" dirty="0" smtClean="0"/>
              <a:t> </a:t>
            </a:r>
            <a:r>
              <a:rPr lang="cs-CZ" sz="4400" b="1" dirty="0" err="1"/>
              <a:t>A</a:t>
            </a:r>
            <a:r>
              <a:rPr lang="cs-CZ" sz="4400" b="1" dirty="0" err="1" smtClean="0"/>
              <a:t>ttention</a:t>
            </a:r>
            <a:r>
              <a:rPr lang="fr-FR" sz="4400" b="1" dirty="0" smtClean="0"/>
              <a:t>.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2800" dirty="0" smtClean="0">
                <a:solidFill>
                  <a:schemeClr val="tx1"/>
                </a:solidFill>
              </a:rPr>
              <a:t>damohors@prf.cuni.cz</a:t>
            </a:r>
            <a:endParaRPr lang="cs-CZ" sz="28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02/10/2015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8BAA00">
                    <a:lumMod val="75000"/>
                  </a:srgbClr>
                </a:solidFill>
              </a:rPr>
              <a:t>Rencontres: 20 ans de coopération entre Université Paris II et l´Université Charles de Prague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57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Panely s fotografiemi přírody</Template>
  <TotalTime>0</TotalTime>
  <Words>454</Words>
  <Application>Microsoft Office PowerPoint</Application>
  <PresentationFormat>Vlastní</PresentationFormat>
  <Paragraphs>83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Ecology 16x9</vt:lpstr>
      <vt:lpstr>Economic and Electronic Barriers of the Access to Information and Public Participation in Environmental Matters</vt:lpstr>
      <vt:lpstr>Contents of the Presentation</vt:lpstr>
      <vt:lpstr>Introduction</vt:lpstr>
      <vt:lpstr>SAarhus convention and the Czech legal regulation  Aarhus Convention and the Czech Legal Regulation</vt:lpstr>
      <vt:lpstr>Economic Barriers</vt:lpstr>
      <vt:lpstr>Electronic Barriers</vt:lpstr>
      <vt:lpstr>Recommendations and Conclusions</vt:lpstr>
      <vt:lpstr>Thank You for Your Attention.  damohors@prf.cuni.cz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2015-09-29T19:41:34Z</dcterms:created>
  <dcterms:modified xsi:type="dcterms:W3CDTF">2016-09-12T19:51:31Z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