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5" r:id="rId4"/>
    <p:sldId id="258" r:id="rId5"/>
    <p:sldId id="259" r:id="rId6"/>
    <p:sldId id="267" r:id="rId7"/>
    <p:sldId id="264" r:id="rId8"/>
    <p:sldId id="260" r:id="rId9"/>
    <p:sldId id="266" r:id="rId10"/>
    <p:sldId id="262" r:id="rId1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70" d="100"/>
          <a:sy n="70" d="100"/>
        </p:scale>
        <p:origin x="72"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2C73B-BCBD-4176-967E-3336F42B6594}" type="datetimeFigureOut">
              <a:rPr lang="pt-BR" smtClean="0"/>
              <a:t>26/08/2016</a:t>
            </a:fld>
            <a:endParaRPr lang="pt-B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100BF6-1532-4B30-BB97-6B935C0A30F1}" type="slidenum">
              <a:rPr lang="pt-BR" smtClean="0"/>
              <a:t>‹#›</a:t>
            </a:fld>
            <a:endParaRPr lang="pt-BR"/>
          </a:p>
        </p:txBody>
      </p:sp>
    </p:spTree>
    <p:extLst>
      <p:ext uri="{BB962C8B-B14F-4D97-AF65-F5344CB8AC3E}">
        <p14:creationId xmlns:p14="http://schemas.microsoft.com/office/powerpoint/2010/main" val="2265516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a:p>
        </p:txBody>
      </p:sp>
      <p:sp>
        <p:nvSpPr>
          <p:cNvPr id="4" name="Slide Number Placeholder 3"/>
          <p:cNvSpPr>
            <a:spLocks noGrp="1"/>
          </p:cNvSpPr>
          <p:nvPr>
            <p:ph type="sldNum" sz="quarter" idx="10"/>
          </p:nvPr>
        </p:nvSpPr>
        <p:spPr/>
        <p:txBody>
          <a:bodyPr/>
          <a:lstStyle/>
          <a:p>
            <a:fld id="{41100BF6-1532-4B30-BB97-6B935C0A30F1}" type="slidenum">
              <a:rPr lang="pt-BR" smtClean="0"/>
              <a:t>1</a:t>
            </a:fld>
            <a:endParaRPr lang="pt-BR"/>
          </a:p>
        </p:txBody>
      </p:sp>
    </p:spTree>
    <p:extLst>
      <p:ext uri="{BB962C8B-B14F-4D97-AF65-F5344CB8AC3E}">
        <p14:creationId xmlns:p14="http://schemas.microsoft.com/office/powerpoint/2010/main" val="1224293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pt-BR" smtClean="0"/>
              <a:t>16/09/2016</a:t>
            </a:r>
            <a:endParaRPr lang="pt-BR"/>
          </a:p>
        </p:txBody>
      </p:sp>
      <p:sp>
        <p:nvSpPr>
          <p:cNvPr id="5" name="Footer Placeholder 4"/>
          <p:cNvSpPr>
            <a:spLocks noGrp="1"/>
          </p:cNvSpPr>
          <p:nvPr>
            <p:ph type="ftr" sz="quarter" idx="11"/>
          </p:nvPr>
        </p:nvSpPr>
        <p:spPr/>
        <p:txBody>
          <a:bodyPr/>
          <a:lstStyle/>
          <a:p>
            <a:r>
              <a:rPr lang="pt-BR" smtClean="0"/>
              <a:t>EELF Conference 2016</a:t>
            </a:r>
            <a:endParaRPr lang="pt-BR"/>
          </a:p>
        </p:txBody>
      </p:sp>
      <p:sp>
        <p:nvSpPr>
          <p:cNvPr id="6" name="Slide Number Placeholder 5"/>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296222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pt-BR" smtClean="0"/>
              <a:t>16/09/2016</a:t>
            </a:r>
            <a:endParaRPr lang="pt-BR"/>
          </a:p>
        </p:txBody>
      </p:sp>
      <p:sp>
        <p:nvSpPr>
          <p:cNvPr id="5" name="Footer Placeholder 4"/>
          <p:cNvSpPr>
            <a:spLocks noGrp="1"/>
          </p:cNvSpPr>
          <p:nvPr>
            <p:ph type="ftr" sz="quarter" idx="11"/>
          </p:nvPr>
        </p:nvSpPr>
        <p:spPr/>
        <p:txBody>
          <a:bodyPr/>
          <a:lstStyle/>
          <a:p>
            <a:r>
              <a:rPr lang="pt-BR" smtClean="0"/>
              <a:t>EELF Conference 2016</a:t>
            </a:r>
            <a:endParaRPr lang="pt-BR"/>
          </a:p>
        </p:txBody>
      </p:sp>
      <p:sp>
        <p:nvSpPr>
          <p:cNvPr id="6" name="Slide Number Placeholder 5"/>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4200350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pt-BR" smtClean="0"/>
              <a:t>16/09/2016</a:t>
            </a:r>
            <a:endParaRPr lang="pt-BR"/>
          </a:p>
        </p:txBody>
      </p:sp>
      <p:sp>
        <p:nvSpPr>
          <p:cNvPr id="5" name="Footer Placeholder 4"/>
          <p:cNvSpPr>
            <a:spLocks noGrp="1"/>
          </p:cNvSpPr>
          <p:nvPr>
            <p:ph type="ftr" sz="quarter" idx="11"/>
          </p:nvPr>
        </p:nvSpPr>
        <p:spPr/>
        <p:txBody>
          <a:bodyPr/>
          <a:lstStyle/>
          <a:p>
            <a:r>
              <a:rPr lang="pt-BR" smtClean="0"/>
              <a:t>EELF Conference 2016</a:t>
            </a:r>
            <a:endParaRPr lang="pt-BR"/>
          </a:p>
        </p:txBody>
      </p:sp>
      <p:sp>
        <p:nvSpPr>
          <p:cNvPr id="6" name="Slide Number Placeholder 5"/>
          <p:cNvSpPr>
            <a:spLocks noGrp="1"/>
          </p:cNvSpPr>
          <p:nvPr>
            <p:ph type="sldNum" sz="quarter" idx="12"/>
          </p:nvPr>
        </p:nvSpPr>
        <p:spPr/>
        <p:txBody>
          <a:bodyPr/>
          <a:lstStyle/>
          <a:p>
            <a:fld id="{812FE5E5-E205-4C80-8CB0-DE104690839D}" type="slidenum">
              <a:rPr lang="pt-BR" smtClean="0"/>
              <a:t>‹#›</a:t>
            </a:fld>
            <a:endParaRPr lang="pt-B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25239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pt-BR" smtClean="0"/>
              <a:t>16/09/2016</a:t>
            </a:r>
            <a:endParaRPr lang="pt-BR"/>
          </a:p>
        </p:txBody>
      </p:sp>
      <p:sp>
        <p:nvSpPr>
          <p:cNvPr id="5" name="Footer Placeholder 4"/>
          <p:cNvSpPr>
            <a:spLocks noGrp="1"/>
          </p:cNvSpPr>
          <p:nvPr>
            <p:ph type="ftr" sz="quarter" idx="11"/>
          </p:nvPr>
        </p:nvSpPr>
        <p:spPr/>
        <p:txBody>
          <a:bodyPr/>
          <a:lstStyle/>
          <a:p>
            <a:r>
              <a:rPr lang="pt-BR" smtClean="0"/>
              <a:t>EELF Conference 2016</a:t>
            </a:r>
            <a:endParaRPr lang="pt-BR"/>
          </a:p>
        </p:txBody>
      </p:sp>
      <p:sp>
        <p:nvSpPr>
          <p:cNvPr id="6" name="Slide Number Placeholder 5"/>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131718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pt-BR" smtClean="0"/>
              <a:t>16/09/2016</a:t>
            </a:r>
            <a:endParaRPr lang="pt-BR"/>
          </a:p>
        </p:txBody>
      </p:sp>
      <p:sp>
        <p:nvSpPr>
          <p:cNvPr id="5" name="Footer Placeholder 4"/>
          <p:cNvSpPr>
            <a:spLocks noGrp="1"/>
          </p:cNvSpPr>
          <p:nvPr>
            <p:ph type="ftr" sz="quarter" idx="11"/>
          </p:nvPr>
        </p:nvSpPr>
        <p:spPr/>
        <p:txBody>
          <a:bodyPr/>
          <a:lstStyle/>
          <a:p>
            <a:r>
              <a:rPr lang="pt-BR" smtClean="0"/>
              <a:t>EELF Conference 2016</a:t>
            </a:r>
            <a:endParaRPr lang="pt-BR"/>
          </a:p>
        </p:txBody>
      </p:sp>
      <p:sp>
        <p:nvSpPr>
          <p:cNvPr id="6" name="Slide Number Placeholder 5"/>
          <p:cNvSpPr>
            <a:spLocks noGrp="1"/>
          </p:cNvSpPr>
          <p:nvPr>
            <p:ph type="sldNum" sz="quarter" idx="12"/>
          </p:nvPr>
        </p:nvSpPr>
        <p:spPr/>
        <p:txBody>
          <a:bodyPr/>
          <a:lstStyle/>
          <a:p>
            <a:fld id="{812FE5E5-E205-4C80-8CB0-DE104690839D}" type="slidenum">
              <a:rPr lang="pt-BR" smtClean="0"/>
              <a:t>‹#›</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61186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pt-BR" smtClean="0"/>
              <a:t>16/09/2016</a:t>
            </a:r>
            <a:endParaRPr lang="pt-BR"/>
          </a:p>
        </p:txBody>
      </p:sp>
      <p:sp>
        <p:nvSpPr>
          <p:cNvPr id="5" name="Footer Placeholder 4"/>
          <p:cNvSpPr>
            <a:spLocks noGrp="1"/>
          </p:cNvSpPr>
          <p:nvPr>
            <p:ph type="ftr" sz="quarter" idx="11"/>
          </p:nvPr>
        </p:nvSpPr>
        <p:spPr/>
        <p:txBody>
          <a:bodyPr/>
          <a:lstStyle/>
          <a:p>
            <a:r>
              <a:rPr lang="pt-BR" smtClean="0"/>
              <a:t>EELF Conference 2016</a:t>
            </a:r>
            <a:endParaRPr lang="pt-BR"/>
          </a:p>
        </p:txBody>
      </p:sp>
      <p:sp>
        <p:nvSpPr>
          <p:cNvPr id="6" name="Slide Number Placeholder 5"/>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2941822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pt-BR" smtClean="0"/>
              <a:t>16/09/2016</a:t>
            </a:r>
            <a:endParaRPr lang="pt-BR"/>
          </a:p>
        </p:txBody>
      </p:sp>
      <p:sp>
        <p:nvSpPr>
          <p:cNvPr id="5" name="Footer Placeholder 4"/>
          <p:cNvSpPr>
            <a:spLocks noGrp="1"/>
          </p:cNvSpPr>
          <p:nvPr>
            <p:ph type="ftr" sz="quarter" idx="11"/>
          </p:nvPr>
        </p:nvSpPr>
        <p:spPr/>
        <p:txBody>
          <a:bodyPr/>
          <a:lstStyle/>
          <a:p>
            <a:r>
              <a:rPr lang="pt-BR" smtClean="0"/>
              <a:t>EELF Conference 2016</a:t>
            </a:r>
            <a:endParaRPr lang="pt-BR"/>
          </a:p>
        </p:txBody>
      </p:sp>
      <p:sp>
        <p:nvSpPr>
          <p:cNvPr id="6" name="Slide Number Placeholder 5"/>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19764896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pt-BR" smtClean="0"/>
              <a:t>16/09/2016</a:t>
            </a:r>
            <a:endParaRPr lang="pt-BR"/>
          </a:p>
        </p:txBody>
      </p:sp>
      <p:sp>
        <p:nvSpPr>
          <p:cNvPr id="5" name="Footer Placeholder 4"/>
          <p:cNvSpPr>
            <a:spLocks noGrp="1"/>
          </p:cNvSpPr>
          <p:nvPr>
            <p:ph type="ftr" sz="quarter" idx="11"/>
          </p:nvPr>
        </p:nvSpPr>
        <p:spPr/>
        <p:txBody>
          <a:bodyPr/>
          <a:lstStyle/>
          <a:p>
            <a:r>
              <a:rPr lang="pt-BR" smtClean="0"/>
              <a:t>EELF Conference 2016</a:t>
            </a:r>
            <a:endParaRPr lang="pt-BR"/>
          </a:p>
        </p:txBody>
      </p:sp>
      <p:sp>
        <p:nvSpPr>
          <p:cNvPr id="6" name="Slide Number Placeholder 5"/>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2717527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pt-BR" smtClean="0"/>
              <a:t>16/09/2016</a:t>
            </a:r>
            <a:endParaRPr lang="pt-BR"/>
          </a:p>
        </p:txBody>
      </p:sp>
      <p:sp>
        <p:nvSpPr>
          <p:cNvPr id="5" name="Footer Placeholder 4"/>
          <p:cNvSpPr>
            <a:spLocks noGrp="1"/>
          </p:cNvSpPr>
          <p:nvPr>
            <p:ph type="ftr" sz="quarter" idx="11"/>
          </p:nvPr>
        </p:nvSpPr>
        <p:spPr/>
        <p:txBody>
          <a:bodyPr/>
          <a:lstStyle/>
          <a:p>
            <a:r>
              <a:rPr lang="pt-BR" smtClean="0"/>
              <a:t>EELF Conference 2016</a:t>
            </a:r>
            <a:endParaRPr lang="pt-BR"/>
          </a:p>
        </p:txBody>
      </p:sp>
      <p:sp>
        <p:nvSpPr>
          <p:cNvPr id="6" name="Slide Number Placeholder 5"/>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2389148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pt-BR" smtClean="0"/>
              <a:t>16/09/2016</a:t>
            </a:r>
            <a:endParaRPr lang="pt-BR"/>
          </a:p>
        </p:txBody>
      </p:sp>
      <p:sp>
        <p:nvSpPr>
          <p:cNvPr id="5" name="Footer Placeholder 4"/>
          <p:cNvSpPr>
            <a:spLocks noGrp="1"/>
          </p:cNvSpPr>
          <p:nvPr>
            <p:ph type="ftr" sz="quarter" idx="11"/>
          </p:nvPr>
        </p:nvSpPr>
        <p:spPr/>
        <p:txBody>
          <a:bodyPr/>
          <a:lstStyle/>
          <a:p>
            <a:r>
              <a:rPr lang="pt-BR" smtClean="0"/>
              <a:t>EELF Conference 2016</a:t>
            </a:r>
            <a:endParaRPr lang="pt-BR"/>
          </a:p>
        </p:txBody>
      </p:sp>
      <p:sp>
        <p:nvSpPr>
          <p:cNvPr id="6" name="Slide Number Placeholder 5"/>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4123812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pt-BR" smtClean="0"/>
              <a:t>16/09/2016</a:t>
            </a:r>
            <a:endParaRPr lang="pt-BR"/>
          </a:p>
        </p:txBody>
      </p:sp>
      <p:sp>
        <p:nvSpPr>
          <p:cNvPr id="6" name="Footer Placeholder 5"/>
          <p:cNvSpPr>
            <a:spLocks noGrp="1"/>
          </p:cNvSpPr>
          <p:nvPr>
            <p:ph type="ftr" sz="quarter" idx="11"/>
          </p:nvPr>
        </p:nvSpPr>
        <p:spPr/>
        <p:txBody>
          <a:bodyPr/>
          <a:lstStyle/>
          <a:p>
            <a:r>
              <a:rPr lang="pt-BR" smtClean="0"/>
              <a:t>EELF Conference 2016</a:t>
            </a:r>
            <a:endParaRPr lang="pt-BR"/>
          </a:p>
        </p:txBody>
      </p:sp>
      <p:sp>
        <p:nvSpPr>
          <p:cNvPr id="7" name="Slide Number Placeholder 6"/>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2537828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pt-BR" smtClean="0"/>
              <a:t>16/09/2016</a:t>
            </a:r>
            <a:endParaRPr lang="pt-BR"/>
          </a:p>
        </p:txBody>
      </p:sp>
      <p:sp>
        <p:nvSpPr>
          <p:cNvPr id="8" name="Footer Placeholder 7"/>
          <p:cNvSpPr>
            <a:spLocks noGrp="1"/>
          </p:cNvSpPr>
          <p:nvPr>
            <p:ph type="ftr" sz="quarter" idx="11"/>
          </p:nvPr>
        </p:nvSpPr>
        <p:spPr/>
        <p:txBody>
          <a:bodyPr/>
          <a:lstStyle/>
          <a:p>
            <a:r>
              <a:rPr lang="pt-BR" smtClean="0"/>
              <a:t>EELF Conference 2016</a:t>
            </a:r>
            <a:endParaRPr lang="pt-BR"/>
          </a:p>
        </p:txBody>
      </p:sp>
      <p:sp>
        <p:nvSpPr>
          <p:cNvPr id="9" name="Slide Number Placeholder 8"/>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17306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pt-BR" smtClean="0"/>
              <a:t>16/09/2016</a:t>
            </a:r>
            <a:endParaRPr lang="pt-BR"/>
          </a:p>
        </p:txBody>
      </p:sp>
      <p:sp>
        <p:nvSpPr>
          <p:cNvPr id="4" name="Footer Placeholder 3"/>
          <p:cNvSpPr>
            <a:spLocks noGrp="1"/>
          </p:cNvSpPr>
          <p:nvPr>
            <p:ph type="ftr" sz="quarter" idx="11"/>
          </p:nvPr>
        </p:nvSpPr>
        <p:spPr/>
        <p:txBody>
          <a:bodyPr/>
          <a:lstStyle/>
          <a:p>
            <a:r>
              <a:rPr lang="pt-BR" smtClean="0"/>
              <a:t>EELF Conference 2016</a:t>
            </a:r>
            <a:endParaRPr lang="pt-BR"/>
          </a:p>
        </p:txBody>
      </p:sp>
      <p:sp>
        <p:nvSpPr>
          <p:cNvPr id="5" name="Slide Number Placeholder 4"/>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3263800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pt-BR" smtClean="0"/>
              <a:t>16/09/2016</a:t>
            </a:r>
            <a:endParaRPr lang="pt-BR"/>
          </a:p>
        </p:txBody>
      </p:sp>
      <p:sp>
        <p:nvSpPr>
          <p:cNvPr id="3" name="Footer Placeholder 2"/>
          <p:cNvSpPr>
            <a:spLocks noGrp="1"/>
          </p:cNvSpPr>
          <p:nvPr>
            <p:ph type="ftr" sz="quarter" idx="11"/>
          </p:nvPr>
        </p:nvSpPr>
        <p:spPr/>
        <p:txBody>
          <a:bodyPr/>
          <a:lstStyle/>
          <a:p>
            <a:r>
              <a:rPr lang="pt-BR" smtClean="0"/>
              <a:t>EELF Conference 2016</a:t>
            </a:r>
            <a:endParaRPr lang="pt-BR"/>
          </a:p>
        </p:txBody>
      </p:sp>
      <p:sp>
        <p:nvSpPr>
          <p:cNvPr id="4" name="Slide Number Placeholder 3"/>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324184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pt-BR" smtClean="0"/>
              <a:t>16/09/2016</a:t>
            </a:r>
            <a:endParaRPr lang="pt-BR"/>
          </a:p>
        </p:txBody>
      </p:sp>
      <p:sp>
        <p:nvSpPr>
          <p:cNvPr id="6" name="Footer Placeholder 5"/>
          <p:cNvSpPr>
            <a:spLocks noGrp="1"/>
          </p:cNvSpPr>
          <p:nvPr>
            <p:ph type="ftr" sz="quarter" idx="11"/>
          </p:nvPr>
        </p:nvSpPr>
        <p:spPr/>
        <p:txBody>
          <a:bodyPr/>
          <a:lstStyle/>
          <a:p>
            <a:r>
              <a:rPr lang="pt-BR" smtClean="0"/>
              <a:t>EELF Conference 2016</a:t>
            </a:r>
            <a:endParaRPr lang="pt-BR"/>
          </a:p>
        </p:txBody>
      </p:sp>
      <p:sp>
        <p:nvSpPr>
          <p:cNvPr id="7" name="Slide Number Placeholder 6"/>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72561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pt-BR" smtClean="0"/>
              <a:t>16/09/2016</a:t>
            </a:r>
            <a:endParaRPr lang="pt-BR"/>
          </a:p>
        </p:txBody>
      </p:sp>
      <p:sp>
        <p:nvSpPr>
          <p:cNvPr id="6" name="Footer Placeholder 5"/>
          <p:cNvSpPr>
            <a:spLocks noGrp="1"/>
          </p:cNvSpPr>
          <p:nvPr>
            <p:ph type="ftr" sz="quarter" idx="11"/>
          </p:nvPr>
        </p:nvSpPr>
        <p:spPr/>
        <p:txBody>
          <a:bodyPr/>
          <a:lstStyle/>
          <a:p>
            <a:r>
              <a:rPr lang="pt-BR" smtClean="0"/>
              <a:t>EELF Conference 2016</a:t>
            </a:r>
            <a:endParaRPr lang="pt-BR"/>
          </a:p>
        </p:txBody>
      </p:sp>
      <p:sp>
        <p:nvSpPr>
          <p:cNvPr id="7" name="Slide Number Placeholder 6"/>
          <p:cNvSpPr>
            <a:spLocks noGrp="1"/>
          </p:cNvSpPr>
          <p:nvPr>
            <p:ph type="sldNum" sz="quarter" idx="12"/>
          </p:nvPr>
        </p:nvSpPr>
        <p:spPr/>
        <p:txBody>
          <a:bodyPr/>
          <a:lstStyle/>
          <a:p>
            <a:fld id="{812FE5E5-E205-4C80-8CB0-DE104690839D}" type="slidenum">
              <a:rPr lang="pt-BR" smtClean="0"/>
              <a:t>‹#›</a:t>
            </a:fld>
            <a:endParaRPr lang="pt-BR"/>
          </a:p>
        </p:txBody>
      </p:sp>
    </p:spTree>
    <p:extLst>
      <p:ext uri="{BB962C8B-B14F-4D97-AF65-F5344CB8AC3E}">
        <p14:creationId xmlns:p14="http://schemas.microsoft.com/office/powerpoint/2010/main" val="3399142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pt-BR" smtClean="0"/>
              <a:t>16/09/2016</a:t>
            </a:r>
            <a:endParaRPr lang="pt-B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pt-BR" smtClean="0"/>
              <a:t>EELF Conference 2016</a:t>
            </a:r>
            <a:endParaRPr lang="pt-B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12FE5E5-E205-4C80-8CB0-DE104690839D}" type="slidenum">
              <a:rPr lang="pt-BR" smtClean="0"/>
              <a:t>‹#›</a:t>
            </a:fld>
            <a:endParaRPr lang="pt-BR"/>
          </a:p>
        </p:txBody>
      </p:sp>
    </p:spTree>
    <p:extLst>
      <p:ext uri="{BB962C8B-B14F-4D97-AF65-F5344CB8AC3E}">
        <p14:creationId xmlns:p14="http://schemas.microsoft.com/office/powerpoint/2010/main" val="35954738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6728" y="2541012"/>
            <a:ext cx="9539785" cy="1646302"/>
          </a:xfrm>
        </p:spPr>
        <p:txBody>
          <a:bodyPr/>
          <a:lstStyle/>
          <a:p>
            <a:pPr algn="ctr"/>
            <a:r>
              <a:rPr lang="en-US" sz="4800" dirty="0"/>
              <a:t>Access to environmental information in Europe and in Brazil</a:t>
            </a:r>
            <a:r>
              <a:rPr lang="en-US" sz="4800" dirty="0" smtClean="0"/>
              <a:t>:</a:t>
            </a:r>
            <a:br>
              <a:rPr lang="en-US" sz="4800" dirty="0" smtClean="0"/>
            </a:br>
            <a:r>
              <a:rPr lang="en-US" sz="3600" dirty="0" smtClean="0"/>
              <a:t>the </a:t>
            </a:r>
            <a:r>
              <a:rPr lang="en-US" sz="3600" dirty="0"/>
              <a:t>realization of the fundamental right to participate</a:t>
            </a:r>
            <a:endParaRPr lang="pt-BR" sz="3600" dirty="0"/>
          </a:p>
        </p:txBody>
      </p:sp>
      <p:sp>
        <p:nvSpPr>
          <p:cNvPr id="3" name="Subtitle 2"/>
          <p:cNvSpPr>
            <a:spLocks noGrp="1"/>
          </p:cNvSpPr>
          <p:nvPr>
            <p:ph type="subTitle" idx="1"/>
          </p:nvPr>
        </p:nvSpPr>
        <p:spPr>
          <a:xfrm>
            <a:off x="1507067" y="5101721"/>
            <a:ext cx="7766936" cy="1096899"/>
          </a:xfrm>
        </p:spPr>
        <p:txBody>
          <a:bodyPr/>
          <a:lstStyle/>
          <a:p>
            <a:r>
              <a:rPr lang="pt-BR" sz="2400" dirty="0" smtClean="0"/>
              <a:t>Ana Clara Discacciati</a:t>
            </a:r>
          </a:p>
          <a:p>
            <a:r>
              <a:rPr lang="pt-BR" dirty="0" smtClean="0"/>
              <a:t>Stiftung der Hessischen Anwaltschaft / Universität Kassel</a:t>
            </a:r>
            <a:endParaRPr lang="pt-BR" dirty="0"/>
          </a:p>
        </p:txBody>
      </p:sp>
      <p:sp>
        <p:nvSpPr>
          <p:cNvPr id="4" name="Date Placeholder 3"/>
          <p:cNvSpPr>
            <a:spLocks noGrp="1"/>
          </p:cNvSpPr>
          <p:nvPr>
            <p:ph type="dt" sz="half" idx="10"/>
          </p:nvPr>
        </p:nvSpPr>
        <p:spPr>
          <a:xfrm>
            <a:off x="7205133" y="6177842"/>
            <a:ext cx="1297422" cy="365125"/>
          </a:xfrm>
        </p:spPr>
        <p:txBody>
          <a:bodyPr/>
          <a:lstStyle/>
          <a:p>
            <a:r>
              <a:rPr lang="pt-BR" sz="1200" dirty="0" smtClean="0"/>
              <a:t>16/09/2016</a:t>
            </a:r>
            <a:endParaRPr lang="pt-BR" sz="1200" dirty="0"/>
          </a:p>
        </p:txBody>
      </p:sp>
      <p:sp>
        <p:nvSpPr>
          <p:cNvPr id="5" name="Footer Placeholder 4"/>
          <p:cNvSpPr>
            <a:spLocks noGrp="1"/>
          </p:cNvSpPr>
          <p:nvPr>
            <p:ph type="ftr" sz="quarter" idx="11"/>
          </p:nvPr>
        </p:nvSpPr>
        <p:spPr>
          <a:xfrm>
            <a:off x="677334" y="6177842"/>
            <a:ext cx="6297612" cy="365125"/>
          </a:xfrm>
        </p:spPr>
        <p:txBody>
          <a:bodyPr/>
          <a:lstStyle/>
          <a:p>
            <a:r>
              <a:rPr lang="pt-BR" sz="1200" dirty="0" smtClean="0"/>
              <a:t>EELF Conference 2016</a:t>
            </a:r>
            <a:endParaRPr lang="pt-BR" sz="1200" dirty="0"/>
          </a:p>
        </p:txBody>
      </p:sp>
    </p:spTree>
    <p:extLst>
      <p:ext uri="{BB962C8B-B14F-4D97-AF65-F5344CB8AC3E}">
        <p14:creationId xmlns:p14="http://schemas.microsoft.com/office/powerpoint/2010/main" val="1449102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Conclusions</a:t>
            </a:r>
            <a:endParaRPr lang="pt-BR" dirty="0"/>
          </a:p>
        </p:txBody>
      </p:sp>
      <p:sp>
        <p:nvSpPr>
          <p:cNvPr id="3" name="Content Placeholder 2"/>
          <p:cNvSpPr>
            <a:spLocks noGrp="1"/>
          </p:cNvSpPr>
          <p:nvPr>
            <p:ph idx="1"/>
          </p:nvPr>
        </p:nvSpPr>
        <p:spPr>
          <a:xfrm>
            <a:off x="677334" y="1323833"/>
            <a:ext cx="9053520" cy="4717529"/>
          </a:xfrm>
        </p:spPr>
        <p:txBody>
          <a:bodyPr/>
          <a:lstStyle/>
          <a:p>
            <a:pPr algn="just"/>
            <a:r>
              <a:rPr lang="pt-BR" sz="2000" dirty="0" smtClean="0">
                <a:solidFill>
                  <a:schemeClr val="tx1">
                    <a:lumMod val="50000"/>
                    <a:lumOff val="50000"/>
                  </a:schemeClr>
                </a:solidFill>
              </a:rPr>
              <a:t>Hypothesis:</a:t>
            </a:r>
          </a:p>
          <a:p>
            <a:pPr lvl="1" algn="just">
              <a:buFont typeface="Wingdings" panose="05000000000000000000" pitchFamily="2" charset="2"/>
              <a:buChar char="v"/>
            </a:pPr>
            <a:r>
              <a:rPr lang="en-US" sz="1800" dirty="0">
                <a:solidFill>
                  <a:schemeClr val="tx1">
                    <a:lumMod val="50000"/>
                    <a:lumOff val="50000"/>
                  </a:schemeClr>
                </a:solidFill>
              </a:rPr>
              <a:t>All the information access demands are being well answered, with no need to judicial litigation for the implementation of the correspondent right in factual cases </a:t>
            </a:r>
            <a:endParaRPr lang="en-US" sz="1800" dirty="0" smtClean="0">
              <a:solidFill>
                <a:schemeClr val="tx1">
                  <a:lumMod val="50000"/>
                  <a:lumOff val="50000"/>
                </a:schemeClr>
              </a:solidFill>
            </a:endParaRPr>
          </a:p>
          <a:p>
            <a:pPr marL="457200" lvl="1" indent="0" algn="just">
              <a:buNone/>
            </a:pPr>
            <a:r>
              <a:rPr lang="en-US" sz="1800" dirty="0">
                <a:solidFill>
                  <a:schemeClr val="tx1">
                    <a:lumMod val="50000"/>
                    <a:lumOff val="50000"/>
                  </a:schemeClr>
                </a:solidFill>
              </a:rPr>
              <a:t>	</a:t>
            </a:r>
            <a:r>
              <a:rPr lang="en-US" sz="1800" dirty="0" smtClean="0">
                <a:solidFill>
                  <a:schemeClr val="tx1">
                    <a:lumMod val="50000"/>
                    <a:lumOff val="50000"/>
                  </a:schemeClr>
                </a:solidFill>
              </a:rPr>
              <a:t>				OR</a:t>
            </a:r>
            <a:endParaRPr lang="en-US" sz="1800" dirty="0">
              <a:solidFill>
                <a:schemeClr val="tx1">
                  <a:lumMod val="50000"/>
                  <a:lumOff val="50000"/>
                </a:schemeClr>
              </a:solidFill>
            </a:endParaRPr>
          </a:p>
          <a:p>
            <a:pPr lvl="1" algn="just">
              <a:buFont typeface="Wingdings" panose="05000000000000000000" pitchFamily="2" charset="2"/>
              <a:buChar char="v"/>
            </a:pPr>
            <a:r>
              <a:rPr lang="en-US" sz="1800" dirty="0">
                <a:solidFill>
                  <a:schemeClr val="tx1">
                    <a:lumMod val="50000"/>
                    <a:lumOff val="50000"/>
                  </a:schemeClr>
                </a:solidFill>
              </a:rPr>
              <a:t>The society hasn’t yet developed the interest in environmental information and the demand is far below than </a:t>
            </a:r>
            <a:r>
              <a:rPr lang="en-US" sz="1800" dirty="0" smtClean="0">
                <a:solidFill>
                  <a:schemeClr val="tx1">
                    <a:lumMod val="50000"/>
                    <a:lumOff val="50000"/>
                  </a:schemeClr>
                </a:solidFill>
              </a:rPr>
              <a:t>expected.</a:t>
            </a:r>
            <a:endParaRPr lang="en-US" sz="1800" dirty="0">
              <a:solidFill>
                <a:schemeClr val="tx1">
                  <a:lumMod val="50000"/>
                  <a:lumOff val="50000"/>
                </a:schemeClr>
              </a:solidFill>
            </a:endParaRPr>
          </a:p>
          <a:p>
            <a:pPr algn="just"/>
            <a:endParaRPr lang="en-US" dirty="0" smtClean="0">
              <a:solidFill>
                <a:schemeClr val="tx1">
                  <a:lumMod val="50000"/>
                  <a:lumOff val="50000"/>
                </a:schemeClr>
              </a:solidFill>
            </a:endParaRPr>
          </a:p>
          <a:p>
            <a:pPr algn="just"/>
            <a:r>
              <a:rPr lang="en-US" sz="2000" dirty="0" smtClean="0">
                <a:solidFill>
                  <a:schemeClr val="tx1">
                    <a:lumMod val="50000"/>
                    <a:lumOff val="50000"/>
                  </a:schemeClr>
                </a:solidFill>
              </a:rPr>
              <a:t>The </a:t>
            </a:r>
            <a:r>
              <a:rPr lang="en-US" sz="2000" dirty="0">
                <a:solidFill>
                  <a:schemeClr val="tx1">
                    <a:lumMod val="50000"/>
                    <a:lumOff val="50000"/>
                  </a:schemeClr>
                </a:solidFill>
              </a:rPr>
              <a:t>participation in environmental issues is only possible when the affected and the interested branches of the society are aware of the projects and the </a:t>
            </a:r>
            <a:r>
              <a:rPr lang="en-US" sz="2000" dirty="0" smtClean="0">
                <a:solidFill>
                  <a:schemeClr val="tx1">
                    <a:lumMod val="50000"/>
                    <a:lumOff val="50000"/>
                  </a:schemeClr>
                </a:solidFill>
              </a:rPr>
              <a:t>points of which it has been discussed. </a:t>
            </a:r>
          </a:p>
          <a:p>
            <a:pPr algn="just"/>
            <a:r>
              <a:rPr lang="en-US" sz="2000" dirty="0" smtClean="0">
                <a:solidFill>
                  <a:schemeClr val="tx1">
                    <a:lumMod val="50000"/>
                    <a:lumOff val="50000"/>
                  </a:schemeClr>
                </a:solidFill>
              </a:rPr>
              <a:t>The access to information </a:t>
            </a:r>
            <a:r>
              <a:rPr lang="en-US" sz="2000" dirty="0">
                <a:solidFill>
                  <a:schemeClr val="tx1">
                    <a:lumMod val="50000"/>
                    <a:lumOff val="50000"/>
                  </a:schemeClr>
                </a:solidFill>
              </a:rPr>
              <a:t>about environmental matters is the first step for an effective </a:t>
            </a:r>
            <a:r>
              <a:rPr lang="en-US" sz="2000" dirty="0" smtClean="0">
                <a:solidFill>
                  <a:schemeClr val="tx1">
                    <a:lumMod val="50000"/>
                    <a:lumOff val="50000"/>
                  </a:schemeClr>
                </a:solidFill>
              </a:rPr>
              <a:t>participation.</a:t>
            </a:r>
            <a:endParaRPr lang="pt-BR" sz="2000" dirty="0">
              <a:solidFill>
                <a:schemeClr val="tx1">
                  <a:lumMod val="50000"/>
                  <a:lumOff val="50000"/>
                </a:schemeClr>
              </a:solidFill>
            </a:endParaRPr>
          </a:p>
          <a:p>
            <a:endParaRPr lang="pt-BR" dirty="0">
              <a:solidFill>
                <a:schemeClr val="tx1">
                  <a:lumMod val="50000"/>
                  <a:lumOff val="50000"/>
                </a:schemeClr>
              </a:solidFill>
            </a:endParaRPr>
          </a:p>
          <a:p>
            <a:endParaRPr lang="pt-BR" dirty="0" smtClean="0">
              <a:solidFill>
                <a:schemeClr val="tx1">
                  <a:lumMod val="50000"/>
                  <a:lumOff val="50000"/>
                </a:schemeClr>
              </a:solidFill>
            </a:endParaRPr>
          </a:p>
        </p:txBody>
      </p:sp>
      <p:sp>
        <p:nvSpPr>
          <p:cNvPr id="4" name="Date Placeholder 3"/>
          <p:cNvSpPr>
            <a:spLocks noGrp="1"/>
          </p:cNvSpPr>
          <p:nvPr>
            <p:ph type="dt" sz="half" idx="10"/>
          </p:nvPr>
        </p:nvSpPr>
        <p:spPr>
          <a:xfrm>
            <a:off x="7205134" y="6177842"/>
            <a:ext cx="1324718" cy="365125"/>
          </a:xfrm>
        </p:spPr>
        <p:txBody>
          <a:bodyPr/>
          <a:lstStyle/>
          <a:p>
            <a:r>
              <a:rPr lang="pt-BR" sz="1200" dirty="0" smtClean="0"/>
              <a:t>16/09/2016</a:t>
            </a:r>
            <a:endParaRPr lang="pt-BR" sz="1200" dirty="0"/>
          </a:p>
        </p:txBody>
      </p:sp>
      <p:sp>
        <p:nvSpPr>
          <p:cNvPr id="5" name="Footer Placeholder 4"/>
          <p:cNvSpPr>
            <a:spLocks noGrp="1"/>
          </p:cNvSpPr>
          <p:nvPr>
            <p:ph type="ftr" sz="quarter" idx="11"/>
          </p:nvPr>
        </p:nvSpPr>
        <p:spPr>
          <a:xfrm>
            <a:off x="677334" y="6177842"/>
            <a:ext cx="6297612" cy="365125"/>
          </a:xfrm>
        </p:spPr>
        <p:txBody>
          <a:bodyPr/>
          <a:lstStyle/>
          <a:p>
            <a:r>
              <a:rPr lang="pt-BR" sz="1200" dirty="0" smtClean="0"/>
              <a:t>EELF Conference 2016 – Ana Clara Discacciati</a:t>
            </a:r>
            <a:endParaRPr lang="pt-BR" sz="1200" dirty="0"/>
          </a:p>
        </p:txBody>
      </p:sp>
    </p:spTree>
    <p:extLst>
      <p:ext uri="{BB962C8B-B14F-4D97-AF65-F5344CB8AC3E}">
        <p14:creationId xmlns:p14="http://schemas.microsoft.com/office/powerpoint/2010/main" val="2944709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25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25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Impact of international law in the national system</a:t>
            </a:r>
            <a:endParaRPr lang="pt-BR" dirty="0"/>
          </a:p>
        </p:txBody>
      </p:sp>
      <p:sp>
        <p:nvSpPr>
          <p:cNvPr id="3" name="Content Placeholder 2"/>
          <p:cNvSpPr>
            <a:spLocks noGrp="1"/>
          </p:cNvSpPr>
          <p:nvPr>
            <p:ph idx="1"/>
          </p:nvPr>
        </p:nvSpPr>
        <p:spPr>
          <a:xfrm>
            <a:off x="1114069" y="2324361"/>
            <a:ext cx="8596668" cy="3880773"/>
          </a:xfrm>
        </p:spPr>
        <p:txBody>
          <a:bodyPr/>
          <a:lstStyle/>
          <a:p>
            <a:pPr marL="0" indent="0" algn="just">
              <a:buNone/>
            </a:pPr>
            <a:r>
              <a:rPr lang="pt-BR" dirty="0" smtClean="0">
                <a:solidFill>
                  <a:schemeClr val="tx1">
                    <a:lumMod val="50000"/>
                    <a:lumOff val="50000"/>
                  </a:schemeClr>
                </a:solidFill>
              </a:rPr>
              <a:t>			</a:t>
            </a:r>
            <a:r>
              <a:rPr lang="pt-BR" sz="2800" dirty="0">
                <a:solidFill>
                  <a:schemeClr val="tx1">
                    <a:lumMod val="50000"/>
                    <a:lumOff val="50000"/>
                  </a:schemeClr>
                </a:solidFill>
              </a:rPr>
              <a:t> </a:t>
            </a:r>
            <a:r>
              <a:rPr lang="pt-BR" sz="2800" dirty="0" smtClean="0">
                <a:solidFill>
                  <a:schemeClr val="tx1">
                    <a:lumMod val="50000"/>
                    <a:lumOff val="50000"/>
                  </a:schemeClr>
                </a:solidFill>
              </a:rPr>
              <a:t>    Aarhus </a:t>
            </a:r>
            <a:r>
              <a:rPr lang="pt-BR" sz="2800" dirty="0" smtClean="0">
                <a:solidFill>
                  <a:schemeClr val="tx1">
                    <a:lumMod val="50000"/>
                    <a:lumOff val="50000"/>
                  </a:schemeClr>
                </a:solidFill>
              </a:rPr>
              <a:t>Convention </a:t>
            </a:r>
            <a:r>
              <a:rPr lang="pt-BR" sz="2800" dirty="0">
                <a:solidFill>
                  <a:schemeClr val="tx1">
                    <a:lumMod val="50000"/>
                    <a:lumOff val="50000"/>
                  </a:schemeClr>
                </a:solidFill>
              </a:rPr>
              <a:t>(1998)</a:t>
            </a:r>
          </a:p>
          <a:p>
            <a:pPr algn="just"/>
            <a:endParaRPr lang="pt-BR" dirty="0">
              <a:solidFill>
                <a:schemeClr val="tx1">
                  <a:lumMod val="50000"/>
                  <a:lumOff val="50000"/>
                </a:schemeClr>
              </a:solidFill>
            </a:endParaRPr>
          </a:p>
          <a:p>
            <a:pPr algn="just"/>
            <a:endParaRPr lang="pt-BR" dirty="0">
              <a:solidFill>
                <a:schemeClr val="tx1">
                  <a:lumMod val="50000"/>
                  <a:lumOff val="50000"/>
                </a:schemeClr>
              </a:solidFill>
            </a:endParaRPr>
          </a:p>
          <a:p>
            <a:pPr marL="0" indent="0" algn="just">
              <a:buNone/>
            </a:pPr>
            <a:endParaRPr lang="pt-BR" dirty="0">
              <a:solidFill>
                <a:schemeClr val="tx1">
                  <a:lumMod val="50000"/>
                  <a:lumOff val="50000"/>
                </a:schemeClr>
              </a:solidFill>
            </a:endParaRPr>
          </a:p>
          <a:p>
            <a:pPr marL="0" indent="0" algn="just">
              <a:buNone/>
            </a:pPr>
            <a:r>
              <a:rPr lang="pt-BR" sz="2000" dirty="0" smtClean="0">
                <a:solidFill>
                  <a:schemeClr val="tx1">
                    <a:lumMod val="50000"/>
                    <a:lumOff val="50000"/>
                  </a:schemeClr>
                </a:solidFill>
              </a:rPr>
              <a:t>Access to information         Participation             Access to courts</a:t>
            </a:r>
            <a:endParaRPr lang="pt-BR" sz="2000" dirty="0">
              <a:solidFill>
                <a:schemeClr val="tx1">
                  <a:lumMod val="50000"/>
                  <a:lumOff val="50000"/>
                </a:schemeClr>
              </a:solidFill>
            </a:endParaRPr>
          </a:p>
        </p:txBody>
      </p:sp>
      <p:sp>
        <p:nvSpPr>
          <p:cNvPr id="4" name="Date Placeholder 3"/>
          <p:cNvSpPr>
            <a:spLocks noGrp="1"/>
          </p:cNvSpPr>
          <p:nvPr>
            <p:ph type="dt" sz="half" idx="10"/>
          </p:nvPr>
        </p:nvSpPr>
        <p:spPr>
          <a:xfrm>
            <a:off x="7205134" y="6177842"/>
            <a:ext cx="1324718" cy="365125"/>
          </a:xfrm>
        </p:spPr>
        <p:txBody>
          <a:bodyPr/>
          <a:lstStyle/>
          <a:p>
            <a:r>
              <a:rPr lang="pt-BR" sz="1200" dirty="0" smtClean="0"/>
              <a:t>16/09/2016</a:t>
            </a:r>
            <a:endParaRPr lang="pt-BR" sz="1200" dirty="0"/>
          </a:p>
        </p:txBody>
      </p:sp>
      <p:sp>
        <p:nvSpPr>
          <p:cNvPr id="5" name="Footer Placeholder 4"/>
          <p:cNvSpPr>
            <a:spLocks noGrp="1"/>
          </p:cNvSpPr>
          <p:nvPr>
            <p:ph type="ftr" sz="quarter" idx="11"/>
          </p:nvPr>
        </p:nvSpPr>
        <p:spPr>
          <a:xfrm>
            <a:off x="677334" y="6177842"/>
            <a:ext cx="6297612" cy="365125"/>
          </a:xfrm>
        </p:spPr>
        <p:txBody>
          <a:bodyPr/>
          <a:lstStyle/>
          <a:p>
            <a:r>
              <a:rPr lang="pt-BR" sz="1200" dirty="0" smtClean="0"/>
              <a:t>EELF Conference 2016 – Ana Clara Discacciati</a:t>
            </a:r>
            <a:endParaRPr lang="pt-BR" sz="1200" dirty="0"/>
          </a:p>
        </p:txBody>
      </p:sp>
      <p:sp>
        <p:nvSpPr>
          <p:cNvPr id="6" name="Down Arrow 5"/>
          <p:cNvSpPr/>
          <p:nvPr/>
        </p:nvSpPr>
        <p:spPr>
          <a:xfrm>
            <a:off x="2227143" y="3032021"/>
            <a:ext cx="286603" cy="791570"/>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Down Arrow 6"/>
          <p:cNvSpPr/>
          <p:nvPr/>
        </p:nvSpPr>
        <p:spPr>
          <a:xfrm>
            <a:off x="4832366" y="3032021"/>
            <a:ext cx="286603" cy="791570"/>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Down Arrow 7"/>
          <p:cNvSpPr/>
          <p:nvPr/>
        </p:nvSpPr>
        <p:spPr>
          <a:xfrm>
            <a:off x="7580890" y="3009890"/>
            <a:ext cx="286603" cy="791570"/>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ctangle 8"/>
          <p:cNvSpPr/>
          <p:nvPr/>
        </p:nvSpPr>
        <p:spPr>
          <a:xfrm flipH="1">
            <a:off x="946463" y="3924662"/>
            <a:ext cx="2947917" cy="734761"/>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607184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24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Environmental Democracy</a:t>
            </a:r>
            <a:endParaRPr lang="pt-BR" dirty="0"/>
          </a:p>
        </p:txBody>
      </p:sp>
      <p:sp>
        <p:nvSpPr>
          <p:cNvPr id="3" name="Content Placeholder 2"/>
          <p:cNvSpPr>
            <a:spLocks noGrp="1"/>
          </p:cNvSpPr>
          <p:nvPr>
            <p:ph idx="1"/>
          </p:nvPr>
        </p:nvSpPr>
        <p:spPr>
          <a:xfrm>
            <a:off x="677334" y="1669267"/>
            <a:ext cx="8596668" cy="3880773"/>
          </a:xfrm>
        </p:spPr>
        <p:txBody>
          <a:bodyPr>
            <a:normAutofit/>
          </a:bodyPr>
          <a:lstStyle/>
          <a:p>
            <a:pPr algn="just">
              <a:lnSpc>
                <a:spcPct val="150000"/>
              </a:lnSpc>
            </a:pPr>
            <a:r>
              <a:rPr lang="en-US" sz="2000" dirty="0">
                <a:solidFill>
                  <a:schemeClr val="tx1">
                    <a:lumMod val="50000"/>
                    <a:lumOff val="50000"/>
                  </a:schemeClr>
                </a:solidFill>
              </a:rPr>
              <a:t>“</a:t>
            </a:r>
            <a:r>
              <a:rPr lang="pt-BR" sz="2000" dirty="0">
                <a:solidFill>
                  <a:schemeClr val="tx1">
                    <a:lumMod val="50000"/>
                    <a:lumOff val="50000"/>
                  </a:schemeClr>
                </a:solidFill>
              </a:rPr>
              <a:t>The Aarhus Convention is a new kind of environmental agreement. It links environmental rights and human rights, acknowledges that we owe an obligation to future generations and establishes that sustainable development can be achieved only through the involvement of all stakeholders.</a:t>
            </a:r>
            <a:r>
              <a:rPr lang="en-US" sz="2000" dirty="0" smtClean="0">
                <a:solidFill>
                  <a:schemeClr val="tx1">
                    <a:lumMod val="50000"/>
                    <a:lumOff val="50000"/>
                  </a:schemeClr>
                </a:solidFill>
              </a:rPr>
              <a:t>” </a:t>
            </a:r>
            <a:r>
              <a:rPr lang="en-US" sz="1600" dirty="0" smtClean="0">
                <a:solidFill>
                  <a:schemeClr val="tx1">
                    <a:lumMod val="50000"/>
                    <a:lumOff val="50000"/>
                  </a:schemeClr>
                </a:solidFill>
              </a:rPr>
              <a:t>(United Nations Implementation Guide)</a:t>
            </a:r>
            <a:endParaRPr lang="pt-BR" sz="1600" dirty="0">
              <a:solidFill>
                <a:schemeClr val="tx1">
                  <a:lumMod val="50000"/>
                  <a:lumOff val="50000"/>
                </a:schemeClr>
              </a:solidFill>
            </a:endParaRPr>
          </a:p>
        </p:txBody>
      </p:sp>
      <p:sp>
        <p:nvSpPr>
          <p:cNvPr id="6" name="Footer Placeholder 4"/>
          <p:cNvSpPr>
            <a:spLocks noGrp="1"/>
          </p:cNvSpPr>
          <p:nvPr>
            <p:ph type="ftr" sz="quarter" idx="11"/>
          </p:nvPr>
        </p:nvSpPr>
        <p:spPr>
          <a:xfrm>
            <a:off x="677334" y="6177842"/>
            <a:ext cx="6297612" cy="365125"/>
          </a:xfrm>
        </p:spPr>
        <p:txBody>
          <a:bodyPr/>
          <a:lstStyle/>
          <a:p>
            <a:r>
              <a:rPr lang="pt-BR" sz="1200" dirty="0" smtClean="0"/>
              <a:t>EELF Conference 2016 – Ana Clara Discacciati</a:t>
            </a:r>
            <a:endParaRPr lang="pt-BR" sz="1200" dirty="0"/>
          </a:p>
        </p:txBody>
      </p:sp>
      <p:sp>
        <p:nvSpPr>
          <p:cNvPr id="7" name="Date Placeholder 3"/>
          <p:cNvSpPr>
            <a:spLocks noGrp="1"/>
          </p:cNvSpPr>
          <p:nvPr>
            <p:ph type="dt" sz="half" idx="10"/>
          </p:nvPr>
        </p:nvSpPr>
        <p:spPr>
          <a:xfrm>
            <a:off x="7205134" y="6177842"/>
            <a:ext cx="1324718" cy="365125"/>
          </a:xfrm>
        </p:spPr>
        <p:txBody>
          <a:bodyPr/>
          <a:lstStyle/>
          <a:p>
            <a:r>
              <a:rPr lang="pt-BR" sz="1200" dirty="0" smtClean="0"/>
              <a:t>16/09/2016</a:t>
            </a:r>
            <a:endParaRPr lang="pt-BR" sz="1200" dirty="0"/>
          </a:p>
        </p:txBody>
      </p:sp>
    </p:spTree>
    <p:extLst>
      <p:ext uri="{BB962C8B-B14F-4D97-AF65-F5344CB8AC3E}">
        <p14:creationId xmlns:p14="http://schemas.microsoft.com/office/powerpoint/2010/main" val="1461955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Brazilian Constitution (1988)</a:t>
            </a:r>
            <a:endParaRPr lang="pt-BR" dirty="0"/>
          </a:p>
        </p:txBody>
      </p:sp>
      <p:sp>
        <p:nvSpPr>
          <p:cNvPr id="3" name="Content Placeholder 2"/>
          <p:cNvSpPr>
            <a:spLocks noGrp="1"/>
          </p:cNvSpPr>
          <p:nvPr>
            <p:ph idx="1"/>
          </p:nvPr>
        </p:nvSpPr>
        <p:spPr>
          <a:xfrm>
            <a:off x="677334" y="1655624"/>
            <a:ext cx="8596668" cy="3880773"/>
          </a:xfrm>
        </p:spPr>
        <p:txBody>
          <a:bodyPr>
            <a:normAutofit/>
          </a:bodyPr>
          <a:lstStyle/>
          <a:p>
            <a:pPr algn="just">
              <a:lnSpc>
                <a:spcPct val="150000"/>
              </a:lnSpc>
            </a:pPr>
            <a:r>
              <a:rPr lang="en-US" sz="2000" dirty="0">
                <a:solidFill>
                  <a:schemeClr val="tx1">
                    <a:lumMod val="50000"/>
                    <a:lumOff val="50000"/>
                  </a:schemeClr>
                </a:solidFill>
              </a:rPr>
              <a:t>Art. 225. Everyone has the right to an ecologically balanced environment and of common use and essential to a healthy quality of life, imposing to the government and the society the duty to defend it and preserved it for present and future generations.</a:t>
            </a:r>
            <a:endParaRPr lang="pt-BR" sz="2000" dirty="0">
              <a:solidFill>
                <a:schemeClr val="tx1">
                  <a:lumMod val="50000"/>
                  <a:lumOff val="50000"/>
                </a:schemeClr>
              </a:solidFill>
            </a:endParaRPr>
          </a:p>
        </p:txBody>
      </p:sp>
      <p:sp>
        <p:nvSpPr>
          <p:cNvPr id="4" name="Date Placeholder 3"/>
          <p:cNvSpPr>
            <a:spLocks noGrp="1"/>
          </p:cNvSpPr>
          <p:nvPr>
            <p:ph type="dt" sz="half" idx="10"/>
          </p:nvPr>
        </p:nvSpPr>
        <p:spPr>
          <a:xfrm>
            <a:off x="7205134" y="6177842"/>
            <a:ext cx="1324718" cy="365125"/>
          </a:xfrm>
        </p:spPr>
        <p:txBody>
          <a:bodyPr/>
          <a:lstStyle/>
          <a:p>
            <a:r>
              <a:rPr lang="pt-BR" sz="1200" dirty="0" smtClean="0"/>
              <a:t>16/09/2016</a:t>
            </a:r>
            <a:endParaRPr lang="pt-BR" sz="1200" dirty="0"/>
          </a:p>
        </p:txBody>
      </p:sp>
      <p:sp>
        <p:nvSpPr>
          <p:cNvPr id="5" name="Footer Placeholder 4"/>
          <p:cNvSpPr>
            <a:spLocks noGrp="1"/>
          </p:cNvSpPr>
          <p:nvPr>
            <p:ph type="ftr" sz="quarter" idx="11"/>
          </p:nvPr>
        </p:nvSpPr>
        <p:spPr>
          <a:xfrm>
            <a:off x="677334" y="6177842"/>
            <a:ext cx="6297612" cy="365125"/>
          </a:xfrm>
        </p:spPr>
        <p:txBody>
          <a:bodyPr/>
          <a:lstStyle/>
          <a:p>
            <a:r>
              <a:rPr lang="pt-BR" sz="1200" dirty="0" smtClean="0"/>
              <a:t>EELF Conference 2016 – Ana Clara Discacciati</a:t>
            </a:r>
            <a:endParaRPr lang="pt-BR" sz="1200" dirty="0"/>
          </a:p>
        </p:txBody>
      </p:sp>
    </p:spTree>
    <p:extLst>
      <p:ext uri="{BB962C8B-B14F-4D97-AF65-F5344CB8AC3E}">
        <p14:creationId xmlns:p14="http://schemas.microsoft.com/office/powerpoint/2010/main" val="2117660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Access to environmental information: Law n. 10.650/2003</a:t>
            </a:r>
            <a:endParaRPr lang="pt-BR" dirty="0"/>
          </a:p>
        </p:txBody>
      </p:sp>
      <p:sp>
        <p:nvSpPr>
          <p:cNvPr id="3" name="Content Placeholder 2"/>
          <p:cNvSpPr>
            <a:spLocks noGrp="1"/>
          </p:cNvSpPr>
          <p:nvPr>
            <p:ph idx="1"/>
          </p:nvPr>
        </p:nvSpPr>
        <p:spPr>
          <a:xfrm>
            <a:off x="677333" y="2158309"/>
            <a:ext cx="9422009" cy="2914439"/>
          </a:xfrm>
        </p:spPr>
        <p:txBody>
          <a:bodyPr>
            <a:normAutofit/>
          </a:bodyPr>
          <a:lstStyle/>
          <a:p>
            <a:pPr algn="just">
              <a:lnSpc>
                <a:spcPct val="150000"/>
              </a:lnSpc>
              <a:spcBef>
                <a:spcPts val="600"/>
              </a:spcBef>
            </a:pPr>
            <a:r>
              <a:rPr lang="pt-BR" sz="2000" dirty="0" smtClean="0">
                <a:solidFill>
                  <a:schemeClr val="tx1">
                    <a:lumMod val="50000"/>
                    <a:lumOff val="50000"/>
                  </a:schemeClr>
                </a:solidFill>
              </a:rPr>
              <a:t>Brazilian Law for the right to access to environmental informations</a:t>
            </a:r>
          </a:p>
          <a:p>
            <a:pPr algn="just">
              <a:lnSpc>
                <a:spcPct val="150000"/>
              </a:lnSpc>
              <a:spcBef>
                <a:spcPts val="600"/>
              </a:spcBef>
            </a:pPr>
            <a:r>
              <a:rPr lang="pt-BR" sz="2000" dirty="0" smtClean="0">
                <a:solidFill>
                  <a:schemeClr val="tx1">
                    <a:lumMod val="50000"/>
                    <a:lumOff val="50000"/>
                  </a:schemeClr>
                </a:solidFill>
              </a:rPr>
              <a:t>Law project: June 1998 -&gt; Explicit influence of the Aarhus Convention</a:t>
            </a:r>
            <a:endParaRPr lang="pt-BR" sz="2000" dirty="0">
              <a:solidFill>
                <a:schemeClr val="tx1">
                  <a:lumMod val="50000"/>
                  <a:lumOff val="50000"/>
                </a:schemeClr>
              </a:solidFill>
            </a:endParaRPr>
          </a:p>
          <a:p>
            <a:pPr algn="just">
              <a:lnSpc>
                <a:spcPct val="150000"/>
              </a:lnSpc>
              <a:spcBef>
                <a:spcPts val="600"/>
              </a:spcBef>
            </a:pPr>
            <a:r>
              <a:rPr lang="pt-BR" sz="2000" dirty="0" smtClean="0">
                <a:solidFill>
                  <a:schemeClr val="tx1">
                    <a:lumMod val="50000"/>
                    <a:lumOff val="50000"/>
                  </a:schemeClr>
                </a:solidFill>
              </a:rPr>
              <a:t>Promulgation: 2003</a:t>
            </a:r>
          </a:p>
          <a:p>
            <a:pPr lvl="1">
              <a:lnSpc>
                <a:spcPct val="150000"/>
              </a:lnSpc>
              <a:spcBef>
                <a:spcPts val="0"/>
              </a:spcBef>
              <a:buFont typeface="Wingdings" panose="05000000000000000000" pitchFamily="2" charset="2"/>
              <a:buChar char="v"/>
            </a:pPr>
            <a:endParaRPr lang="en-US" dirty="0" smtClean="0">
              <a:solidFill>
                <a:schemeClr val="tx1">
                  <a:lumMod val="50000"/>
                  <a:lumOff val="50000"/>
                </a:schemeClr>
              </a:solidFill>
            </a:endParaRPr>
          </a:p>
          <a:p>
            <a:pPr lvl="1">
              <a:lnSpc>
                <a:spcPct val="150000"/>
              </a:lnSpc>
              <a:spcBef>
                <a:spcPts val="0"/>
              </a:spcBef>
            </a:pPr>
            <a:endParaRPr lang="pt-BR" dirty="0">
              <a:solidFill>
                <a:schemeClr val="tx1">
                  <a:lumMod val="50000"/>
                  <a:lumOff val="50000"/>
                </a:schemeClr>
              </a:solidFill>
            </a:endParaRPr>
          </a:p>
          <a:p>
            <a:endParaRPr lang="pt-BR" dirty="0">
              <a:solidFill>
                <a:schemeClr val="tx1">
                  <a:lumMod val="50000"/>
                  <a:lumOff val="50000"/>
                </a:schemeClr>
              </a:solidFill>
            </a:endParaRPr>
          </a:p>
        </p:txBody>
      </p:sp>
      <p:sp>
        <p:nvSpPr>
          <p:cNvPr id="4" name="Date Placeholder 3"/>
          <p:cNvSpPr>
            <a:spLocks noGrp="1"/>
          </p:cNvSpPr>
          <p:nvPr>
            <p:ph type="dt" sz="half" idx="10"/>
          </p:nvPr>
        </p:nvSpPr>
        <p:spPr>
          <a:xfrm>
            <a:off x="7205134" y="6177842"/>
            <a:ext cx="1324718" cy="365125"/>
          </a:xfrm>
        </p:spPr>
        <p:txBody>
          <a:bodyPr/>
          <a:lstStyle/>
          <a:p>
            <a:r>
              <a:rPr lang="pt-BR" sz="1200" dirty="0" smtClean="0"/>
              <a:t>16/09/2016</a:t>
            </a:r>
            <a:endParaRPr lang="pt-BR" sz="1200" dirty="0"/>
          </a:p>
        </p:txBody>
      </p:sp>
      <p:sp>
        <p:nvSpPr>
          <p:cNvPr id="5" name="Footer Placeholder 4"/>
          <p:cNvSpPr>
            <a:spLocks noGrp="1"/>
          </p:cNvSpPr>
          <p:nvPr>
            <p:ph type="ftr" sz="quarter" idx="11"/>
          </p:nvPr>
        </p:nvSpPr>
        <p:spPr>
          <a:xfrm>
            <a:off x="677334" y="6177842"/>
            <a:ext cx="6297612" cy="365125"/>
          </a:xfrm>
        </p:spPr>
        <p:txBody>
          <a:bodyPr/>
          <a:lstStyle/>
          <a:p>
            <a:r>
              <a:rPr lang="pt-BR" sz="1200" dirty="0" smtClean="0"/>
              <a:t>EELF Conference 2016 – Ana Clara Discacciati</a:t>
            </a:r>
            <a:endParaRPr lang="pt-BR" sz="1200" dirty="0"/>
          </a:p>
        </p:txBody>
      </p:sp>
    </p:spTree>
    <p:extLst>
      <p:ext uri="{BB962C8B-B14F-4D97-AF65-F5344CB8AC3E}">
        <p14:creationId xmlns:p14="http://schemas.microsoft.com/office/powerpoint/2010/main" val="2299892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1516752"/>
            <a:ext cx="9098037" cy="4808505"/>
          </a:xfrm>
        </p:spPr>
        <p:txBody>
          <a:bodyPr>
            <a:normAutofit/>
          </a:bodyPr>
          <a:lstStyle/>
          <a:p>
            <a:pPr algn="just">
              <a:lnSpc>
                <a:spcPct val="150000"/>
              </a:lnSpc>
              <a:spcBef>
                <a:spcPts val="0"/>
              </a:spcBef>
            </a:pPr>
            <a:r>
              <a:rPr lang="en-US" sz="2200" dirty="0">
                <a:solidFill>
                  <a:schemeClr val="tx1">
                    <a:lumMod val="50000"/>
                    <a:lumOff val="50000"/>
                  </a:schemeClr>
                </a:solidFill>
              </a:rPr>
              <a:t>Similarities</a:t>
            </a:r>
            <a:r>
              <a:rPr lang="en-US" sz="2200" dirty="0" smtClean="0">
                <a:solidFill>
                  <a:schemeClr val="tx1">
                    <a:lumMod val="50000"/>
                    <a:lumOff val="50000"/>
                  </a:schemeClr>
                </a:solidFill>
              </a:rPr>
              <a:t>:</a:t>
            </a:r>
          </a:p>
          <a:p>
            <a:pPr lvl="1" algn="just">
              <a:lnSpc>
                <a:spcPct val="150000"/>
              </a:lnSpc>
              <a:spcBef>
                <a:spcPts val="0"/>
              </a:spcBef>
              <a:buFont typeface="Wingdings" panose="05000000000000000000" pitchFamily="2" charset="2"/>
              <a:buChar char="v"/>
            </a:pPr>
            <a:r>
              <a:rPr lang="en-US" sz="2000" dirty="0">
                <a:solidFill>
                  <a:schemeClr val="tx1">
                    <a:lumMod val="50000"/>
                    <a:lumOff val="50000"/>
                  </a:schemeClr>
                </a:solidFill>
              </a:rPr>
              <a:t>30 days for official answer to an information request;</a:t>
            </a:r>
          </a:p>
          <a:p>
            <a:pPr lvl="1" algn="just">
              <a:lnSpc>
                <a:spcPct val="150000"/>
              </a:lnSpc>
              <a:spcBef>
                <a:spcPts val="0"/>
              </a:spcBef>
              <a:buFont typeface="Wingdings" panose="05000000000000000000" pitchFamily="2" charset="2"/>
              <a:buChar char="v"/>
            </a:pPr>
            <a:r>
              <a:rPr lang="en-US" sz="2000" dirty="0">
                <a:solidFill>
                  <a:schemeClr val="tx1">
                    <a:lumMod val="50000"/>
                    <a:lumOff val="50000"/>
                  </a:schemeClr>
                </a:solidFill>
              </a:rPr>
              <a:t>Definition of confidential and sensitive information;</a:t>
            </a:r>
          </a:p>
          <a:p>
            <a:pPr lvl="1" algn="just">
              <a:lnSpc>
                <a:spcPct val="150000"/>
              </a:lnSpc>
              <a:spcBef>
                <a:spcPts val="0"/>
              </a:spcBef>
              <a:buFont typeface="Wingdings" panose="05000000000000000000" pitchFamily="2" charset="2"/>
              <a:buChar char="v"/>
            </a:pPr>
            <a:r>
              <a:rPr lang="en-US" sz="2000" dirty="0">
                <a:solidFill>
                  <a:schemeClr val="tx1">
                    <a:lumMod val="50000"/>
                    <a:lumOff val="50000"/>
                  </a:schemeClr>
                </a:solidFill>
              </a:rPr>
              <a:t>Collection and dissemination of information by the government </a:t>
            </a:r>
            <a:r>
              <a:rPr lang="en-US" sz="2000" dirty="0" smtClean="0">
                <a:solidFill>
                  <a:schemeClr val="tx1">
                    <a:lumMod val="50000"/>
                    <a:lumOff val="50000"/>
                  </a:schemeClr>
                </a:solidFill>
              </a:rPr>
              <a:t>with </a:t>
            </a:r>
            <a:r>
              <a:rPr lang="en-US" sz="2000" dirty="0">
                <a:solidFill>
                  <a:schemeClr val="tx1">
                    <a:lumMod val="50000"/>
                    <a:lumOff val="50000"/>
                  </a:schemeClr>
                </a:solidFill>
              </a:rPr>
              <a:t>reports and annual documents;</a:t>
            </a:r>
          </a:p>
          <a:p>
            <a:pPr lvl="1" algn="just">
              <a:lnSpc>
                <a:spcPct val="150000"/>
              </a:lnSpc>
              <a:spcBef>
                <a:spcPts val="0"/>
              </a:spcBef>
              <a:buFont typeface="Wingdings" panose="05000000000000000000" pitchFamily="2" charset="2"/>
              <a:buChar char="v"/>
            </a:pPr>
            <a:r>
              <a:rPr lang="en-US" sz="2000" dirty="0">
                <a:solidFill>
                  <a:schemeClr val="tx1">
                    <a:lumMod val="50000"/>
                    <a:lumOff val="50000"/>
                  </a:schemeClr>
                </a:solidFill>
              </a:rPr>
              <a:t>Exclusion of judicial and legislative organs </a:t>
            </a:r>
          </a:p>
          <a:p>
            <a:pPr algn="just">
              <a:lnSpc>
                <a:spcPct val="150000"/>
              </a:lnSpc>
              <a:spcBef>
                <a:spcPts val="0"/>
              </a:spcBef>
            </a:pPr>
            <a:endParaRPr lang="en-US" sz="2000" dirty="0" smtClean="0">
              <a:solidFill>
                <a:schemeClr val="tx1">
                  <a:lumMod val="50000"/>
                  <a:lumOff val="50000"/>
                </a:schemeClr>
              </a:solidFill>
            </a:endParaRPr>
          </a:p>
          <a:p>
            <a:pPr algn="just">
              <a:lnSpc>
                <a:spcPct val="150000"/>
              </a:lnSpc>
              <a:spcBef>
                <a:spcPts val="0"/>
              </a:spcBef>
            </a:pPr>
            <a:r>
              <a:rPr lang="en-US" sz="2200" dirty="0" smtClean="0">
                <a:solidFill>
                  <a:schemeClr val="tx1">
                    <a:lumMod val="50000"/>
                    <a:lumOff val="50000"/>
                  </a:schemeClr>
                </a:solidFill>
              </a:rPr>
              <a:t>Main differences</a:t>
            </a:r>
            <a:endParaRPr lang="en-US" sz="2200" dirty="0">
              <a:solidFill>
                <a:schemeClr val="tx1">
                  <a:lumMod val="50000"/>
                  <a:lumOff val="50000"/>
                </a:schemeClr>
              </a:solidFill>
            </a:endParaRPr>
          </a:p>
          <a:p>
            <a:pPr lvl="1" algn="just">
              <a:lnSpc>
                <a:spcPct val="150000"/>
              </a:lnSpc>
              <a:spcBef>
                <a:spcPts val="0"/>
              </a:spcBef>
              <a:buFont typeface="Wingdings" panose="05000000000000000000" pitchFamily="2" charset="2"/>
              <a:buChar char="v"/>
            </a:pPr>
            <a:r>
              <a:rPr lang="en-US" sz="2000" dirty="0" smtClean="0">
                <a:solidFill>
                  <a:schemeClr val="tx1">
                    <a:lumMod val="50000"/>
                    <a:lumOff val="50000"/>
                  </a:schemeClr>
                </a:solidFill>
              </a:rPr>
              <a:t>Only </a:t>
            </a:r>
            <a:r>
              <a:rPr lang="en-US" sz="2000" dirty="0">
                <a:solidFill>
                  <a:schemeClr val="tx1">
                    <a:lumMod val="50000"/>
                    <a:lumOff val="50000"/>
                  </a:schemeClr>
                </a:solidFill>
              </a:rPr>
              <a:t>individuals may request information;</a:t>
            </a:r>
          </a:p>
          <a:p>
            <a:pPr lvl="1" algn="just">
              <a:lnSpc>
                <a:spcPct val="150000"/>
              </a:lnSpc>
              <a:spcBef>
                <a:spcPts val="0"/>
              </a:spcBef>
              <a:buFont typeface="Wingdings" panose="05000000000000000000" pitchFamily="2" charset="2"/>
              <a:buChar char="v"/>
            </a:pPr>
            <a:r>
              <a:rPr lang="en-US" sz="2000" dirty="0">
                <a:solidFill>
                  <a:schemeClr val="tx1">
                    <a:lumMod val="50000"/>
                    <a:lumOff val="50000"/>
                  </a:schemeClr>
                </a:solidFill>
              </a:rPr>
              <a:t>Consumer rights</a:t>
            </a:r>
          </a:p>
          <a:p>
            <a:endParaRPr lang="pt-BR" dirty="0"/>
          </a:p>
        </p:txBody>
      </p:sp>
      <p:sp>
        <p:nvSpPr>
          <p:cNvPr id="6" name="Title 1"/>
          <p:cNvSpPr>
            <a:spLocks noGrp="1"/>
          </p:cNvSpPr>
          <p:nvPr>
            <p:ph type="title"/>
          </p:nvPr>
        </p:nvSpPr>
        <p:spPr>
          <a:xfrm>
            <a:off x="677334" y="304804"/>
            <a:ext cx="8596668" cy="1320800"/>
          </a:xfrm>
        </p:spPr>
        <p:txBody>
          <a:bodyPr/>
          <a:lstStyle/>
          <a:p>
            <a:r>
              <a:rPr lang="pt-BR" dirty="0" smtClean="0"/>
              <a:t>Access to environmental information: Law n. 10.650/2003</a:t>
            </a:r>
            <a:endParaRPr lang="pt-BR" dirty="0"/>
          </a:p>
        </p:txBody>
      </p:sp>
      <p:sp>
        <p:nvSpPr>
          <p:cNvPr id="8" name="Footer Placeholder 4"/>
          <p:cNvSpPr>
            <a:spLocks noGrp="1"/>
          </p:cNvSpPr>
          <p:nvPr>
            <p:ph type="ftr" sz="quarter" idx="11"/>
          </p:nvPr>
        </p:nvSpPr>
        <p:spPr>
          <a:xfrm>
            <a:off x="677334" y="6177842"/>
            <a:ext cx="6297612" cy="365125"/>
          </a:xfrm>
        </p:spPr>
        <p:txBody>
          <a:bodyPr/>
          <a:lstStyle/>
          <a:p>
            <a:r>
              <a:rPr lang="pt-BR" sz="1200" dirty="0" smtClean="0"/>
              <a:t>EELF Conference 2016 – Ana Clara Discacciati</a:t>
            </a:r>
            <a:endParaRPr lang="pt-BR" sz="1200" dirty="0"/>
          </a:p>
        </p:txBody>
      </p:sp>
      <p:sp>
        <p:nvSpPr>
          <p:cNvPr id="9" name="Date Placeholder 3"/>
          <p:cNvSpPr>
            <a:spLocks noGrp="1"/>
          </p:cNvSpPr>
          <p:nvPr>
            <p:ph type="dt" sz="half" idx="10"/>
          </p:nvPr>
        </p:nvSpPr>
        <p:spPr>
          <a:xfrm>
            <a:off x="7205134" y="6177842"/>
            <a:ext cx="1324718" cy="365125"/>
          </a:xfrm>
        </p:spPr>
        <p:txBody>
          <a:bodyPr/>
          <a:lstStyle/>
          <a:p>
            <a:r>
              <a:rPr lang="pt-BR" sz="1200" dirty="0" smtClean="0"/>
              <a:t>16/09/2016</a:t>
            </a:r>
            <a:endParaRPr lang="pt-BR" sz="1200" dirty="0"/>
          </a:p>
        </p:txBody>
      </p:sp>
    </p:spTree>
    <p:extLst>
      <p:ext uri="{BB962C8B-B14F-4D97-AF65-F5344CB8AC3E}">
        <p14:creationId xmlns:p14="http://schemas.microsoft.com/office/powerpoint/2010/main" val="2842136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04800"/>
            <a:ext cx="8596668" cy="1320800"/>
          </a:xfrm>
        </p:spPr>
        <p:txBody>
          <a:bodyPr/>
          <a:lstStyle/>
          <a:p>
            <a:r>
              <a:rPr lang="pt-BR" dirty="0"/>
              <a:t>Access to environmental information: Law </a:t>
            </a:r>
            <a:r>
              <a:rPr lang="pt-BR" dirty="0" smtClean="0"/>
              <a:t>n. 10.650/2003</a:t>
            </a:r>
            <a:endParaRPr lang="pt-BR" dirty="0"/>
          </a:p>
        </p:txBody>
      </p:sp>
      <p:sp>
        <p:nvSpPr>
          <p:cNvPr id="3" name="Content Placeholder 2"/>
          <p:cNvSpPr>
            <a:spLocks noGrp="1"/>
          </p:cNvSpPr>
          <p:nvPr>
            <p:ph idx="1"/>
          </p:nvPr>
        </p:nvSpPr>
        <p:spPr>
          <a:xfrm>
            <a:off x="677334" y="1599738"/>
            <a:ext cx="8944338" cy="4225696"/>
          </a:xfrm>
        </p:spPr>
        <p:txBody>
          <a:bodyPr>
            <a:normAutofit/>
          </a:bodyPr>
          <a:lstStyle/>
          <a:p>
            <a:pPr algn="just"/>
            <a:r>
              <a:rPr lang="pt-BR" sz="2000" dirty="0" smtClean="0">
                <a:solidFill>
                  <a:schemeClr val="tx1">
                    <a:lumMod val="50000"/>
                    <a:lumOff val="50000"/>
                  </a:schemeClr>
                </a:solidFill>
              </a:rPr>
              <a:t>SISNAMA – National Coordenated System for the </a:t>
            </a:r>
            <a:r>
              <a:rPr lang="pt-BR" sz="2000" dirty="0" smtClean="0">
                <a:solidFill>
                  <a:schemeClr val="tx1">
                    <a:lumMod val="50000"/>
                    <a:lumOff val="50000"/>
                  </a:schemeClr>
                </a:solidFill>
              </a:rPr>
              <a:t>Environment</a:t>
            </a:r>
          </a:p>
          <a:p>
            <a:pPr algn="just"/>
            <a:endParaRPr lang="pt-BR" sz="2000" dirty="0">
              <a:solidFill>
                <a:schemeClr val="tx1">
                  <a:lumMod val="50000"/>
                  <a:lumOff val="50000"/>
                </a:schemeClr>
              </a:solidFill>
            </a:endParaRPr>
          </a:p>
          <a:p>
            <a:pPr marL="3456000" lvl="7" indent="-342000" algn="just">
              <a:lnSpc>
                <a:spcPct val="150000"/>
              </a:lnSpc>
            </a:pPr>
            <a:r>
              <a:rPr lang="pt-BR" sz="2000" dirty="0" smtClean="0">
                <a:solidFill>
                  <a:schemeClr val="tx1">
                    <a:lumMod val="50000"/>
                    <a:lumOff val="50000"/>
                  </a:schemeClr>
                </a:solidFill>
              </a:rPr>
              <a:t>Includes all organs and municipal, state and federal agencies; </a:t>
            </a:r>
          </a:p>
          <a:p>
            <a:pPr marL="3456000" lvl="7" indent="-342000" algn="just">
              <a:lnSpc>
                <a:spcPct val="150000"/>
              </a:lnSpc>
            </a:pPr>
            <a:r>
              <a:rPr lang="pt-BR" sz="2000" dirty="0" smtClean="0">
                <a:solidFill>
                  <a:schemeClr val="tx1">
                    <a:lumMod val="50000"/>
                    <a:lumOff val="50000"/>
                  </a:schemeClr>
                </a:solidFill>
              </a:rPr>
              <a:t>Created in 1981; </a:t>
            </a:r>
          </a:p>
          <a:p>
            <a:pPr marL="3456000" lvl="7" indent="-342000" algn="just">
              <a:lnSpc>
                <a:spcPct val="150000"/>
              </a:lnSpc>
            </a:pPr>
            <a:r>
              <a:rPr lang="pt-BR" sz="2000" dirty="0" smtClean="0">
                <a:solidFill>
                  <a:schemeClr val="tx1">
                    <a:lumMod val="50000"/>
                    <a:lumOff val="50000"/>
                  </a:schemeClr>
                </a:solidFill>
              </a:rPr>
              <a:t>Law 10.650 aims the integration of the three levels </a:t>
            </a:r>
            <a:r>
              <a:rPr lang="en-US" sz="2000" b="1" dirty="0" smtClean="0">
                <a:solidFill>
                  <a:schemeClr val="accent1"/>
                </a:solidFill>
                <a:latin typeface="Calibri" panose="020F0502020204030204" pitchFamily="34" charset="0"/>
              </a:rPr>
              <a:t>→ </a:t>
            </a:r>
            <a:r>
              <a:rPr lang="pt-BR" sz="2000" dirty="0" smtClean="0">
                <a:solidFill>
                  <a:schemeClr val="tx1">
                    <a:lumMod val="50000"/>
                    <a:lumOff val="50000"/>
                  </a:schemeClr>
                </a:solidFill>
              </a:rPr>
              <a:t>exchange of information for a greater efficiency</a:t>
            </a:r>
            <a:endParaRPr lang="pt-BR" sz="2000" dirty="0">
              <a:solidFill>
                <a:schemeClr val="tx1">
                  <a:lumMod val="50000"/>
                  <a:lumOff val="50000"/>
                </a:schemeClr>
              </a:solidFill>
            </a:endParaRPr>
          </a:p>
          <a:p>
            <a:endParaRPr lang="pt-BR" dirty="0">
              <a:solidFill>
                <a:schemeClr val="tx1">
                  <a:lumMod val="50000"/>
                  <a:lumOff val="50000"/>
                </a:schemeClr>
              </a:solidFill>
            </a:endParaRPr>
          </a:p>
        </p:txBody>
      </p:sp>
      <p:sp>
        <p:nvSpPr>
          <p:cNvPr id="4" name="Date Placeholder 3"/>
          <p:cNvSpPr>
            <a:spLocks noGrp="1"/>
          </p:cNvSpPr>
          <p:nvPr>
            <p:ph type="dt" sz="half" idx="10"/>
          </p:nvPr>
        </p:nvSpPr>
        <p:spPr>
          <a:xfrm>
            <a:off x="7205134" y="6164194"/>
            <a:ext cx="1324718" cy="365125"/>
          </a:xfrm>
        </p:spPr>
        <p:txBody>
          <a:bodyPr/>
          <a:lstStyle/>
          <a:p>
            <a:r>
              <a:rPr lang="pt-BR" sz="1200" dirty="0" smtClean="0"/>
              <a:t>16/09/2016</a:t>
            </a:r>
            <a:endParaRPr lang="pt-BR" sz="1200" dirty="0"/>
          </a:p>
        </p:txBody>
      </p:sp>
      <p:sp>
        <p:nvSpPr>
          <p:cNvPr id="5" name="Footer Placeholder 4"/>
          <p:cNvSpPr>
            <a:spLocks noGrp="1"/>
          </p:cNvSpPr>
          <p:nvPr>
            <p:ph type="ftr" sz="quarter" idx="11"/>
          </p:nvPr>
        </p:nvSpPr>
        <p:spPr>
          <a:xfrm>
            <a:off x="677334" y="6177842"/>
            <a:ext cx="6297612" cy="365125"/>
          </a:xfrm>
        </p:spPr>
        <p:txBody>
          <a:bodyPr/>
          <a:lstStyle/>
          <a:p>
            <a:r>
              <a:rPr lang="pt-BR" sz="1200" dirty="0" smtClean="0"/>
              <a:t>EELF Conference 2016 – Ana Clara Discacciati</a:t>
            </a:r>
            <a:endParaRPr lang="pt-BR" sz="1200" dirty="0"/>
          </a:p>
        </p:txBody>
      </p:sp>
      <p:sp>
        <p:nvSpPr>
          <p:cNvPr id="6" name="Down Arrow Callout 5"/>
          <p:cNvSpPr/>
          <p:nvPr/>
        </p:nvSpPr>
        <p:spPr>
          <a:xfrm>
            <a:off x="677334" y="2351247"/>
            <a:ext cx="2947916" cy="697247"/>
          </a:xfrm>
          <a:prstGeom prst="downArrowCallou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lumMod val="50000"/>
                    <a:lumOff val="50000"/>
                  </a:schemeClr>
                </a:solidFill>
              </a:rPr>
              <a:t>Superior Organ</a:t>
            </a:r>
            <a:endParaRPr lang="pt-BR" dirty="0">
              <a:solidFill>
                <a:schemeClr val="tx1">
                  <a:lumMod val="50000"/>
                  <a:lumOff val="50000"/>
                </a:schemeClr>
              </a:solidFill>
            </a:endParaRPr>
          </a:p>
        </p:txBody>
      </p:sp>
      <p:sp>
        <p:nvSpPr>
          <p:cNvPr id="7" name="Down Arrow Callout 6"/>
          <p:cNvSpPr/>
          <p:nvPr/>
        </p:nvSpPr>
        <p:spPr>
          <a:xfrm>
            <a:off x="677334" y="3109303"/>
            <a:ext cx="2947916" cy="697247"/>
          </a:xfrm>
          <a:prstGeom prst="downArrowCallou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lumMod val="50000"/>
                    <a:lumOff val="50000"/>
                  </a:schemeClr>
                </a:solidFill>
              </a:rPr>
              <a:t>Consultative Organ</a:t>
            </a:r>
            <a:endParaRPr lang="pt-BR" dirty="0">
              <a:solidFill>
                <a:schemeClr val="tx1">
                  <a:lumMod val="50000"/>
                  <a:lumOff val="50000"/>
                </a:schemeClr>
              </a:solidFill>
            </a:endParaRPr>
          </a:p>
        </p:txBody>
      </p:sp>
      <p:sp>
        <p:nvSpPr>
          <p:cNvPr id="8" name="Down Arrow Callout 7"/>
          <p:cNvSpPr/>
          <p:nvPr/>
        </p:nvSpPr>
        <p:spPr>
          <a:xfrm>
            <a:off x="677334" y="3867359"/>
            <a:ext cx="2947916" cy="697247"/>
          </a:xfrm>
          <a:prstGeom prst="downArrowCallou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lumMod val="50000"/>
                    <a:lumOff val="50000"/>
                  </a:schemeClr>
                </a:solidFill>
              </a:rPr>
              <a:t>Execution Organ</a:t>
            </a:r>
            <a:endParaRPr lang="pt-BR" dirty="0">
              <a:solidFill>
                <a:schemeClr val="tx1">
                  <a:lumMod val="50000"/>
                  <a:lumOff val="50000"/>
                </a:schemeClr>
              </a:solidFill>
            </a:endParaRPr>
          </a:p>
        </p:txBody>
      </p:sp>
      <p:sp>
        <p:nvSpPr>
          <p:cNvPr id="9" name="Down Arrow Callout 8"/>
          <p:cNvSpPr/>
          <p:nvPr/>
        </p:nvSpPr>
        <p:spPr>
          <a:xfrm>
            <a:off x="677334" y="4625415"/>
            <a:ext cx="2947916" cy="697247"/>
          </a:xfrm>
          <a:prstGeom prst="downArrowCallou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lumMod val="50000"/>
                    <a:lumOff val="50000"/>
                  </a:schemeClr>
                </a:solidFill>
              </a:rPr>
              <a:t>State Organs</a:t>
            </a:r>
            <a:endParaRPr lang="pt-BR" dirty="0">
              <a:solidFill>
                <a:schemeClr val="tx1">
                  <a:lumMod val="50000"/>
                  <a:lumOff val="50000"/>
                </a:schemeClr>
              </a:solidFill>
            </a:endParaRPr>
          </a:p>
        </p:txBody>
      </p:sp>
      <p:sp>
        <p:nvSpPr>
          <p:cNvPr id="11" name="Rectangle 10"/>
          <p:cNvSpPr/>
          <p:nvPr/>
        </p:nvSpPr>
        <p:spPr>
          <a:xfrm>
            <a:off x="677334" y="5383471"/>
            <a:ext cx="2947916" cy="441963"/>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lumMod val="50000"/>
                    <a:lumOff val="50000"/>
                  </a:schemeClr>
                </a:solidFill>
              </a:rPr>
              <a:t>Local Organs</a:t>
            </a:r>
            <a:endParaRPr lang="pt-BR" dirty="0">
              <a:solidFill>
                <a:schemeClr val="tx1">
                  <a:lumMod val="50000"/>
                  <a:lumOff val="50000"/>
                </a:schemeClr>
              </a:solidFill>
            </a:endParaRPr>
          </a:p>
        </p:txBody>
      </p:sp>
    </p:spTree>
    <p:extLst>
      <p:ext uri="{BB962C8B-B14F-4D97-AF65-F5344CB8AC3E}">
        <p14:creationId xmlns:p14="http://schemas.microsoft.com/office/powerpoint/2010/main" val="11254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807860" cy="1320800"/>
          </a:xfrm>
        </p:spPr>
        <p:txBody>
          <a:bodyPr/>
          <a:lstStyle/>
          <a:p>
            <a:r>
              <a:rPr lang="pt-BR" dirty="0" smtClean="0"/>
              <a:t>Effectiviness of the access to information</a:t>
            </a:r>
            <a:endParaRPr lang="pt-BR" dirty="0"/>
          </a:p>
        </p:txBody>
      </p:sp>
      <p:sp>
        <p:nvSpPr>
          <p:cNvPr id="3" name="Content Placeholder 2"/>
          <p:cNvSpPr>
            <a:spLocks noGrp="1"/>
          </p:cNvSpPr>
          <p:nvPr>
            <p:ph idx="1"/>
          </p:nvPr>
        </p:nvSpPr>
        <p:spPr>
          <a:xfrm>
            <a:off x="677333" y="1669273"/>
            <a:ext cx="9094463" cy="4185617"/>
          </a:xfrm>
        </p:spPr>
        <p:txBody>
          <a:bodyPr>
            <a:normAutofit/>
          </a:bodyPr>
          <a:lstStyle/>
          <a:p>
            <a:pPr algn="just">
              <a:lnSpc>
                <a:spcPct val="150000"/>
              </a:lnSpc>
            </a:pPr>
            <a:r>
              <a:rPr lang="pt-BR" sz="2000" dirty="0">
                <a:solidFill>
                  <a:schemeClr val="tx1">
                    <a:lumMod val="50000"/>
                    <a:lumOff val="50000"/>
                  </a:schemeClr>
                </a:solidFill>
              </a:rPr>
              <a:t>European Court of Justice: Case </a:t>
            </a:r>
            <a:r>
              <a:rPr lang="pt-BR" sz="2000" dirty="0" smtClean="0">
                <a:solidFill>
                  <a:schemeClr val="tx1">
                    <a:lumMod val="50000"/>
                    <a:lumOff val="50000"/>
                  </a:schemeClr>
                </a:solidFill>
              </a:rPr>
              <a:t>C-204/09 -&gt; </a:t>
            </a:r>
            <a:r>
              <a:rPr lang="pt-BR" sz="2000" dirty="0">
                <a:solidFill>
                  <a:schemeClr val="tx1">
                    <a:lumMod val="50000"/>
                    <a:lumOff val="50000"/>
                  </a:schemeClr>
                </a:solidFill>
              </a:rPr>
              <a:t>Flachglas Torgau vs. </a:t>
            </a:r>
            <a:r>
              <a:rPr lang="en-US" sz="2000" dirty="0">
                <a:solidFill>
                  <a:schemeClr val="tx1">
                    <a:lumMod val="50000"/>
                    <a:lumOff val="50000"/>
                  </a:schemeClr>
                </a:solidFill>
              </a:rPr>
              <a:t>Federal Republic of </a:t>
            </a:r>
            <a:r>
              <a:rPr lang="en-US" sz="2000" dirty="0" smtClean="0">
                <a:solidFill>
                  <a:schemeClr val="tx1">
                    <a:lumMod val="50000"/>
                    <a:lumOff val="50000"/>
                  </a:schemeClr>
                </a:solidFill>
              </a:rPr>
              <a:t>Germany</a:t>
            </a:r>
          </a:p>
          <a:p>
            <a:pPr lvl="1" algn="just">
              <a:lnSpc>
                <a:spcPct val="150000"/>
              </a:lnSpc>
              <a:buFont typeface="Wingdings" panose="05000000000000000000" pitchFamily="2" charset="2"/>
              <a:buChar char="v"/>
            </a:pPr>
            <a:r>
              <a:rPr lang="en-US" sz="1800" dirty="0" smtClean="0">
                <a:solidFill>
                  <a:schemeClr val="tx1">
                    <a:lumMod val="50000"/>
                    <a:lumOff val="50000"/>
                  </a:schemeClr>
                </a:solidFill>
              </a:rPr>
              <a:t>Information request to German Ministry of Environment about a legislative process </a:t>
            </a:r>
            <a:r>
              <a:rPr lang="en-US" sz="1800" b="1" dirty="0" smtClean="0">
                <a:solidFill>
                  <a:schemeClr val="accent1"/>
                </a:solidFill>
                <a:latin typeface="Calibri" panose="020F0502020204030204" pitchFamily="34" charset="0"/>
              </a:rPr>
              <a:t>→ </a:t>
            </a:r>
            <a:r>
              <a:rPr lang="en-US" sz="1800" dirty="0">
                <a:solidFill>
                  <a:schemeClr val="tx1">
                    <a:lumMod val="50000"/>
                    <a:lumOff val="50000"/>
                  </a:schemeClr>
                </a:solidFill>
              </a:rPr>
              <a:t>denial </a:t>
            </a:r>
            <a:r>
              <a:rPr lang="en-US" sz="1800" dirty="0" smtClean="0">
                <a:solidFill>
                  <a:schemeClr val="tx1">
                    <a:lumMod val="50000"/>
                    <a:lumOff val="50000"/>
                  </a:schemeClr>
                </a:solidFill>
              </a:rPr>
              <a:t>due to exception for legislative and judicial bodies</a:t>
            </a:r>
          </a:p>
          <a:p>
            <a:pPr lvl="1" algn="just">
              <a:lnSpc>
                <a:spcPct val="150000"/>
              </a:lnSpc>
              <a:buFont typeface="Wingdings" panose="05000000000000000000" pitchFamily="2" charset="2"/>
              <a:buChar char="v"/>
            </a:pPr>
            <a:r>
              <a:rPr lang="en-US" sz="1800" dirty="0" smtClean="0">
                <a:solidFill>
                  <a:schemeClr val="tx1">
                    <a:lumMod val="50000"/>
                    <a:lumOff val="50000"/>
                  </a:schemeClr>
                </a:solidFill>
              </a:rPr>
              <a:t>Reference for preliminary ruling </a:t>
            </a:r>
            <a:r>
              <a:rPr lang="en-US" sz="1800" b="1" dirty="0" smtClean="0">
                <a:solidFill>
                  <a:schemeClr val="accent1"/>
                </a:solidFill>
                <a:latin typeface="Calibri" panose="020F0502020204030204" pitchFamily="34" charset="0"/>
              </a:rPr>
              <a:t>→ </a:t>
            </a:r>
            <a:r>
              <a:rPr lang="en-US" sz="1800" dirty="0" smtClean="0">
                <a:solidFill>
                  <a:schemeClr val="tx1">
                    <a:lumMod val="50000"/>
                    <a:lumOff val="50000"/>
                  </a:schemeClr>
                </a:solidFill>
              </a:rPr>
              <a:t>Does </a:t>
            </a:r>
            <a:r>
              <a:rPr lang="en-US" sz="1800" dirty="0">
                <a:solidFill>
                  <a:schemeClr val="tx1">
                    <a:lumMod val="50000"/>
                    <a:lumOff val="50000"/>
                  </a:schemeClr>
                </a:solidFill>
              </a:rPr>
              <a:t>the term “legislative and judicial bodies” apply to cases in which the executive has only issued bills </a:t>
            </a:r>
            <a:r>
              <a:rPr lang="en-US" sz="1800" dirty="0" smtClean="0">
                <a:solidFill>
                  <a:schemeClr val="tx1">
                    <a:lumMod val="50000"/>
                    <a:lumOff val="50000"/>
                  </a:schemeClr>
                </a:solidFill>
              </a:rPr>
              <a:t>and/or </a:t>
            </a:r>
            <a:r>
              <a:rPr lang="en-US" sz="1800" dirty="0">
                <a:solidFill>
                  <a:schemeClr val="tx1">
                    <a:lumMod val="50000"/>
                    <a:lumOff val="50000"/>
                  </a:schemeClr>
                </a:solidFill>
              </a:rPr>
              <a:t>makes opinions on the topics of novel legislation</a:t>
            </a:r>
            <a:r>
              <a:rPr lang="en-US" sz="1800" dirty="0" smtClean="0">
                <a:solidFill>
                  <a:schemeClr val="tx1">
                    <a:lumMod val="50000"/>
                    <a:lumOff val="50000"/>
                  </a:schemeClr>
                </a:solidFill>
              </a:rPr>
              <a:t>?</a:t>
            </a:r>
          </a:p>
          <a:p>
            <a:pPr lvl="1" algn="just">
              <a:lnSpc>
                <a:spcPct val="150000"/>
              </a:lnSpc>
              <a:buFont typeface="Wingdings" panose="05000000000000000000" pitchFamily="2" charset="2"/>
              <a:buChar char="v"/>
            </a:pPr>
            <a:r>
              <a:rPr lang="en-US" sz="1800" dirty="0">
                <a:solidFill>
                  <a:schemeClr val="tx1">
                    <a:lumMod val="50000"/>
                    <a:lumOff val="50000"/>
                  </a:schemeClr>
                </a:solidFill>
              </a:rPr>
              <a:t>The exception should be exercised only </a:t>
            </a:r>
            <a:r>
              <a:rPr lang="en-US" sz="1800" b="1" u="sng" dirty="0">
                <a:solidFill>
                  <a:schemeClr val="tx1">
                    <a:lumMod val="50000"/>
                    <a:lumOff val="50000"/>
                  </a:schemeClr>
                </a:solidFill>
              </a:rPr>
              <a:t>during</a:t>
            </a:r>
            <a:r>
              <a:rPr lang="en-US" sz="1800" dirty="0">
                <a:solidFill>
                  <a:schemeClr val="tx1">
                    <a:lumMod val="50000"/>
                    <a:lumOff val="50000"/>
                  </a:schemeClr>
                </a:solidFill>
              </a:rPr>
              <a:t> the legislative process</a:t>
            </a:r>
          </a:p>
          <a:p>
            <a:pPr lvl="1" algn="just">
              <a:lnSpc>
                <a:spcPct val="150000"/>
              </a:lnSpc>
              <a:buFont typeface="Wingdings" panose="05000000000000000000" pitchFamily="2" charset="2"/>
              <a:buChar char="v"/>
            </a:pPr>
            <a:endParaRPr lang="en-US" dirty="0" smtClean="0">
              <a:solidFill>
                <a:schemeClr val="tx1">
                  <a:lumMod val="50000"/>
                  <a:lumOff val="50000"/>
                </a:schemeClr>
              </a:solidFill>
            </a:endParaRPr>
          </a:p>
          <a:p>
            <a:pPr marL="0" indent="0" algn="just">
              <a:lnSpc>
                <a:spcPct val="150000"/>
              </a:lnSpc>
              <a:buNone/>
            </a:pPr>
            <a:endParaRPr lang="en-US" dirty="0">
              <a:solidFill>
                <a:schemeClr val="tx1">
                  <a:lumMod val="50000"/>
                  <a:lumOff val="50000"/>
                </a:schemeClr>
              </a:solidFill>
            </a:endParaRPr>
          </a:p>
        </p:txBody>
      </p:sp>
      <p:sp>
        <p:nvSpPr>
          <p:cNvPr id="4" name="Date Placeholder 3"/>
          <p:cNvSpPr>
            <a:spLocks noGrp="1"/>
          </p:cNvSpPr>
          <p:nvPr>
            <p:ph type="dt" sz="half" idx="10"/>
          </p:nvPr>
        </p:nvSpPr>
        <p:spPr>
          <a:xfrm>
            <a:off x="7205134" y="6177842"/>
            <a:ext cx="1324718" cy="365125"/>
          </a:xfrm>
        </p:spPr>
        <p:txBody>
          <a:bodyPr/>
          <a:lstStyle/>
          <a:p>
            <a:r>
              <a:rPr lang="pt-BR" sz="1200" dirty="0" smtClean="0"/>
              <a:t>16/09/2016</a:t>
            </a:r>
            <a:endParaRPr lang="pt-BR" sz="1200" dirty="0"/>
          </a:p>
        </p:txBody>
      </p:sp>
      <p:sp>
        <p:nvSpPr>
          <p:cNvPr id="5" name="Footer Placeholder 4"/>
          <p:cNvSpPr>
            <a:spLocks noGrp="1"/>
          </p:cNvSpPr>
          <p:nvPr>
            <p:ph type="ftr" sz="quarter" idx="11"/>
          </p:nvPr>
        </p:nvSpPr>
        <p:spPr>
          <a:xfrm>
            <a:off x="677334" y="6177842"/>
            <a:ext cx="6297612" cy="365125"/>
          </a:xfrm>
        </p:spPr>
        <p:txBody>
          <a:bodyPr/>
          <a:lstStyle/>
          <a:p>
            <a:r>
              <a:rPr lang="pt-BR" sz="1200" dirty="0" smtClean="0"/>
              <a:t>EELF Conference 2016 – Ana Clara Discacciati</a:t>
            </a:r>
            <a:endParaRPr lang="pt-BR" sz="1200" dirty="0"/>
          </a:p>
        </p:txBody>
      </p:sp>
    </p:spTree>
    <p:extLst>
      <p:ext uri="{BB962C8B-B14F-4D97-AF65-F5344CB8AC3E}">
        <p14:creationId xmlns:p14="http://schemas.microsoft.com/office/powerpoint/2010/main" val="5396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121759" cy="1320800"/>
          </a:xfrm>
        </p:spPr>
        <p:txBody>
          <a:bodyPr/>
          <a:lstStyle/>
          <a:p>
            <a:r>
              <a:rPr lang="pt-BR" dirty="0"/>
              <a:t>Effectiviness of the access to information</a:t>
            </a:r>
          </a:p>
        </p:txBody>
      </p:sp>
      <p:sp>
        <p:nvSpPr>
          <p:cNvPr id="3" name="Content Placeholder 2"/>
          <p:cNvSpPr>
            <a:spLocks noGrp="1"/>
          </p:cNvSpPr>
          <p:nvPr>
            <p:ph idx="1"/>
          </p:nvPr>
        </p:nvSpPr>
        <p:spPr>
          <a:xfrm>
            <a:off x="677333" y="1478195"/>
            <a:ext cx="8985281" cy="4690593"/>
          </a:xfrm>
        </p:spPr>
        <p:txBody>
          <a:bodyPr>
            <a:normAutofit lnSpcReduction="10000"/>
          </a:bodyPr>
          <a:lstStyle/>
          <a:p>
            <a:pPr algn="just">
              <a:lnSpc>
                <a:spcPct val="150000"/>
              </a:lnSpc>
              <a:spcBef>
                <a:spcPts val="600"/>
              </a:spcBef>
            </a:pPr>
            <a:r>
              <a:rPr lang="en-US" sz="2000" dirty="0">
                <a:solidFill>
                  <a:schemeClr val="tx1">
                    <a:lumMod val="50000"/>
                    <a:lumOff val="50000"/>
                  </a:schemeClr>
                </a:solidFill>
              </a:rPr>
              <a:t>Brazilian Superior Court of Justice: Case MS 13.935/DF -&gt; </a:t>
            </a:r>
            <a:r>
              <a:rPr lang="pt-BR" sz="2000" dirty="0">
                <a:solidFill>
                  <a:schemeClr val="tx1">
                    <a:lumMod val="50000"/>
                    <a:lumOff val="50000"/>
                  </a:schemeClr>
                </a:solidFill>
              </a:rPr>
              <a:t>Nei Francio vs. Ministry of </a:t>
            </a:r>
            <a:r>
              <a:rPr lang="pt-BR" sz="2000" dirty="0" smtClean="0">
                <a:solidFill>
                  <a:schemeClr val="tx1">
                    <a:lumMod val="50000"/>
                    <a:lumOff val="50000"/>
                  </a:schemeClr>
                </a:solidFill>
              </a:rPr>
              <a:t>Environment</a:t>
            </a:r>
          </a:p>
          <a:p>
            <a:pPr lvl="1" algn="just">
              <a:lnSpc>
                <a:spcPct val="150000"/>
              </a:lnSpc>
              <a:spcBef>
                <a:spcPts val="600"/>
              </a:spcBef>
              <a:buFont typeface="Wingdings" panose="05000000000000000000" pitchFamily="2" charset="2"/>
              <a:buChar char="v"/>
            </a:pPr>
            <a:r>
              <a:rPr lang="en-US" sz="1800" dirty="0" smtClean="0">
                <a:solidFill>
                  <a:schemeClr val="tx1">
                    <a:lumMod val="50000"/>
                    <a:lumOff val="50000"/>
                  </a:schemeClr>
                </a:solidFill>
              </a:rPr>
              <a:t>Right </a:t>
            </a:r>
            <a:r>
              <a:rPr lang="en-US" sz="1800" dirty="0">
                <a:solidFill>
                  <a:schemeClr val="tx1">
                    <a:lumMod val="50000"/>
                    <a:lumOff val="50000"/>
                  </a:schemeClr>
                </a:solidFill>
              </a:rPr>
              <a:t>to information </a:t>
            </a:r>
            <a:r>
              <a:rPr lang="en-US" sz="1800" dirty="0" smtClean="0">
                <a:solidFill>
                  <a:schemeClr val="tx1">
                    <a:lumMod val="50000"/>
                    <a:lumOff val="50000"/>
                  </a:schemeClr>
                </a:solidFill>
              </a:rPr>
              <a:t>vs. </a:t>
            </a:r>
            <a:r>
              <a:rPr lang="en-US" sz="1800" dirty="0">
                <a:solidFill>
                  <a:schemeClr val="tx1">
                    <a:lumMod val="50000"/>
                    <a:lumOff val="50000"/>
                  </a:schemeClr>
                </a:solidFill>
              </a:rPr>
              <a:t>R</a:t>
            </a:r>
            <a:r>
              <a:rPr lang="en-US" sz="1800" dirty="0" smtClean="0">
                <a:solidFill>
                  <a:schemeClr val="tx1">
                    <a:lumMod val="50000"/>
                    <a:lumOff val="50000"/>
                  </a:schemeClr>
                </a:solidFill>
              </a:rPr>
              <a:t>ight </a:t>
            </a:r>
            <a:r>
              <a:rPr lang="en-US" sz="1800" dirty="0">
                <a:solidFill>
                  <a:schemeClr val="tx1">
                    <a:lumMod val="50000"/>
                    <a:lumOff val="50000"/>
                  </a:schemeClr>
                </a:solidFill>
              </a:rPr>
              <a:t>to honor</a:t>
            </a:r>
          </a:p>
          <a:p>
            <a:pPr algn="just">
              <a:lnSpc>
                <a:spcPct val="150000"/>
              </a:lnSpc>
              <a:spcBef>
                <a:spcPts val="600"/>
              </a:spcBef>
            </a:pPr>
            <a:r>
              <a:rPr lang="en-US" sz="2000" dirty="0">
                <a:solidFill>
                  <a:schemeClr val="tx1">
                    <a:lumMod val="50000"/>
                    <a:lumOff val="50000"/>
                  </a:schemeClr>
                </a:solidFill>
              </a:rPr>
              <a:t>State Court of Justice: RN-</a:t>
            </a:r>
            <a:r>
              <a:rPr lang="en-US" sz="2000" dirty="0" err="1">
                <a:solidFill>
                  <a:schemeClr val="tx1">
                    <a:lumMod val="50000"/>
                    <a:lumOff val="50000"/>
                  </a:schemeClr>
                </a:solidFill>
              </a:rPr>
              <a:t>Cv</a:t>
            </a:r>
            <a:r>
              <a:rPr lang="en-US" sz="2000" dirty="0">
                <a:solidFill>
                  <a:schemeClr val="tx1">
                    <a:lumMod val="50000"/>
                    <a:lumOff val="50000"/>
                  </a:schemeClr>
                </a:solidFill>
              </a:rPr>
              <a:t> 1.0024.09.504191-9/001 -&gt; </a:t>
            </a:r>
            <a:r>
              <a:rPr lang="pt-BR" sz="2000" dirty="0">
                <a:solidFill>
                  <a:schemeClr val="tx1">
                    <a:lumMod val="50000"/>
                    <a:lumOff val="50000"/>
                  </a:schemeClr>
                </a:solidFill>
              </a:rPr>
              <a:t>VDL Siderurgia Ltda. vs. State Forestry </a:t>
            </a:r>
            <a:r>
              <a:rPr lang="pt-BR" sz="2000" dirty="0" smtClean="0">
                <a:solidFill>
                  <a:schemeClr val="tx1">
                    <a:lumMod val="50000"/>
                    <a:lumOff val="50000"/>
                  </a:schemeClr>
                </a:solidFill>
              </a:rPr>
              <a:t>Institut</a:t>
            </a:r>
          </a:p>
          <a:p>
            <a:pPr lvl="1" algn="just">
              <a:lnSpc>
                <a:spcPct val="150000"/>
              </a:lnSpc>
              <a:spcBef>
                <a:spcPts val="600"/>
              </a:spcBef>
              <a:buFont typeface="Wingdings" panose="05000000000000000000" pitchFamily="2" charset="2"/>
              <a:buChar char="v"/>
            </a:pPr>
            <a:r>
              <a:rPr lang="en-US" sz="1800" dirty="0">
                <a:solidFill>
                  <a:schemeClr val="tx1">
                    <a:lumMod val="50000"/>
                    <a:lumOff val="50000"/>
                  </a:schemeClr>
                </a:solidFill>
              </a:rPr>
              <a:t>Access to the environmental information system was suspended by the administrative institution</a:t>
            </a:r>
          </a:p>
          <a:p>
            <a:pPr algn="just">
              <a:lnSpc>
                <a:spcPct val="150000"/>
              </a:lnSpc>
              <a:spcBef>
                <a:spcPts val="600"/>
              </a:spcBef>
            </a:pPr>
            <a:r>
              <a:rPr lang="en-US" sz="2000" dirty="0">
                <a:solidFill>
                  <a:schemeClr val="tx1">
                    <a:lumMod val="50000"/>
                    <a:lumOff val="50000"/>
                  </a:schemeClr>
                </a:solidFill>
              </a:rPr>
              <a:t>State Court of Justice: AI-</a:t>
            </a:r>
            <a:r>
              <a:rPr lang="en-US" sz="2000" dirty="0" err="1">
                <a:solidFill>
                  <a:schemeClr val="tx1">
                    <a:lumMod val="50000"/>
                    <a:lumOff val="50000"/>
                  </a:schemeClr>
                </a:solidFill>
              </a:rPr>
              <a:t>Cv</a:t>
            </a:r>
            <a:r>
              <a:rPr lang="en-US" sz="2000" dirty="0">
                <a:solidFill>
                  <a:schemeClr val="tx1">
                    <a:lumMod val="50000"/>
                    <a:lumOff val="50000"/>
                  </a:schemeClr>
                </a:solidFill>
              </a:rPr>
              <a:t> 1.0024.13.250092-7/001 -&gt; State Prosecution vs. State of Minas </a:t>
            </a:r>
            <a:r>
              <a:rPr lang="en-US" sz="2000" dirty="0" err="1" smtClean="0">
                <a:solidFill>
                  <a:schemeClr val="tx1">
                    <a:lumMod val="50000"/>
                    <a:lumOff val="50000"/>
                  </a:schemeClr>
                </a:solidFill>
              </a:rPr>
              <a:t>Gerais</a:t>
            </a:r>
            <a:endParaRPr lang="en-US" sz="2000" dirty="0" smtClean="0">
              <a:solidFill>
                <a:schemeClr val="tx1">
                  <a:lumMod val="50000"/>
                  <a:lumOff val="50000"/>
                </a:schemeClr>
              </a:solidFill>
            </a:endParaRPr>
          </a:p>
          <a:p>
            <a:pPr lvl="1" algn="just">
              <a:lnSpc>
                <a:spcPct val="150000"/>
              </a:lnSpc>
              <a:spcBef>
                <a:spcPts val="600"/>
              </a:spcBef>
              <a:buFont typeface="Wingdings" panose="05000000000000000000" pitchFamily="2" charset="2"/>
              <a:buChar char="v"/>
            </a:pPr>
            <a:r>
              <a:rPr lang="en-US" sz="1800" dirty="0">
                <a:solidFill>
                  <a:schemeClr val="tx1">
                    <a:lumMod val="50000"/>
                    <a:lumOff val="50000"/>
                  </a:schemeClr>
                </a:solidFill>
              </a:rPr>
              <a:t>Difficulty when trying to access the environmental data bank</a:t>
            </a:r>
            <a:endParaRPr lang="pt-BR" sz="1800" dirty="0">
              <a:solidFill>
                <a:schemeClr val="tx1">
                  <a:lumMod val="50000"/>
                  <a:lumOff val="50000"/>
                </a:schemeClr>
              </a:solidFill>
            </a:endParaRPr>
          </a:p>
          <a:p>
            <a:pPr>
              <a:spcBef>
                <a:spcPts val="600"/>
              </a:spcBef>
            </a:pPr>
            <a:endParaRPr lang="pt-BR" dirty="0"/>
          </a:p>
        </p:txBody>
      </p:sp>
      <p:sp>
        <p:nvSpPr>
          <p:cNvPr id="6" name="Footer Placeholder 4"/>
          <p:cNvSpPr txBox="1">
            <a:spLocks/>
          </p:cNvSpPr>
          <p:nvPr/>
        </p:nvSpPr>
        <p:spPr>
          <a:xfrm>
            <a:off x="677334" y="6189663"/>
            <a:ext cx="6297612" cy="365125"/>
          </a:xfrm>
          <a:prstGeom prst="rect">
            <a:avLst/>
          </a:prstGeom>
        </p:spPr>
        <p:txBody>
          <a:bodyPr vert="horz" lIns="91440" tIns="45720" rIns="91440" bIns="45720" rtlCol="0" anchor="ctr"/>
          <a:lstStyle>
            <a:defPPr>
              <a:defRPr lang="pt-BR"/>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t-BR" sz="1200" dirty="0" smtClean="0"/>
              <a:t>EELF Conference 2016 – Ana Clara Discacciati</a:t>
            </a:r>
            <a:endParaRPr lang="pt-BR" sz="1200" dirty="0"/>
          </a:p>
        </p:txBody>
      </p:sp>
      <p:sp>
        <p:nvSpPr>
          <p:cNvPr id="7" name="Date Placeholder 3"/>
          <p:cNvSpPr>
            <a:spLocks noGrp="1"/>
          </p:cNvSpPr>
          <p:nvPr>
            <p:ph type="dt" sz="half" idx="10"/>
          </p:nvPr>
        </p:nvSpPr>
        <p:spPr>
          <a:xfrm>
            <a:off x="7191486" y="6198172"/>
            <a:ext cx="1324718" cy="365125"/>
          </a:xfrm>
        </p:spPr>
        <p:txBody>
          <a:bodyPr/>
          <a:lstStyle/>
          <a:p>
            <a:r>
              <a:rPr lang="pt-BR" sz="1200" dirty="0" smtClean="0"/>
              <a:t>16/09/2016</a:t>
            </a:r>
            <a:endParaRPr lang="pt-BR" sz="1200" dirty="0"/>
          </a:p>
        </p:txBody>
      </p:sp>
    </p:spTree>
    <p:extLst>
      <p:ext uri="{BB962C8B-B14F-4D97-AF65-F5344CB8AC3E}">
        <p14:creationId xmlns:p14="http://schemas.microsoft.com/office/powerpoint/2010/main" val="3219940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2777</TotalTime>
  <Words>488</Words>
  <Application>Microsoft Office PowerPoint</Application>
  <PresentationFormat>Widescreen</PresentationFormat>
  <Paragraphs>80</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Trebuchet MS</vt:lpstr>
      <vt:lpstr>Wingdings</vt:lpstr>
      <vt:lpstr>Wingdings 3</vt:lpstr>
      <vt:lpstr>Facet</vt:lpstr>
      <vt:lpstr>Access to environmental information in Europe and in Brazil: the realization of the fundamental right to participate</vt:lpstr>
      <vt:lpstr>Impact of international law in the national system</vt:lpstr>
      <vt:lpstr>Environmental Democracy</vt:lpstr>
      <vt:lpstr>Brazilian Constitution (1988)</vt:lpstr>
      <vt:lpstr>Access to environmental information: Law n. 10.650/2003</vt:lpstr>
      <vt:lpstr>Access to environmental information: Law n. 10.650/2003</vt:lpstr>
      <vt:lpstr>Access to environmental information: Law n. 10.650/2003</vt:lpstr>
      <vt:lpstr>Effectiviness of the access to information</vt:lpstr>
      <vt:lpstr>Effectiviness of the access to information</vt:lpstr>
      <vt:lpstr>Conclusions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 Discacciati</dc:creator>
  <cp:lastModifiedBy>Ana Discacciati</cp:lastModifiedBy>
  <cp:revision>44</cp:revision>
  <dcterms:created xsi:type="dcterms:W3CDTF">2016-08-15T07:29:58Z</dcterms:created>
  <dcterms:modified xsi:type="dcterms:W3CDTF">2016-08-26T14:49:28Z</dcterms:modified>
</cp:coreProperties>
</file>