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67" r:id="rId3"/>
    <p:sldId id="268" r:id="rId4"/>
    <p:sldId id="269" r:id="rId5"/>
    <p:sldId id="273" r:id="rId6"/>
    <p:sldId id="270" r:id="rId7"/>
    <p:sldId id="274" r:id="rId8"/>
    <p:sldId id="275" r:id="rId9"/>
  </p:sldIdLst>
  <p:sldSz cx="12192000" cy="6858000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-104" y="-9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5685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1"/>
            <a:ext cx="2890665" cy="495685"/>
          </a:xfrm>
          <a:prstGeom prst="rect">
            <a:avLst/>
          </a:prstGeom>
        </p:spPr>
        <p:txBody>
          <a:bodyPr vert="horz" lIns="90425" tIns="45213" rIns="90425" bIns="45213" rtlCol="0"/>
          <a:lstStyle>
            <a:lvl1pPr algn="r">
              <a:defRPr sz="1200"/>
            </a:lvl1pPr>
          </a:lstStyle>
          <a:p>
            <a:fld id="{C3D0FCED-F422-4F37-B4EE-66510843CE9F}" type="datetimeFigureOut">
              <a:rPr lang="en-US" smtClean="0"/>
              <a:pPr/>
              <a:t>14/09/16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6978"/>
            <a:ext cx="2890665" cy="495685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376978"/>
            <a:ext cx="2890665" cy="495685"/>
          </a:xfrm>
          <a:prstGeom prst="rect">
            <a:avLst/>
          </a:prstGeom>
        </p:spPr>
        <p:txBody>
          <a:bodyPr vert="horz" lIns="90425" tIns="45213" rIns="90425" bIns="45213" rtlCol="0" anchor="b"/>
          <a:lstStyle>
            <a:lvl1pPr algn="r">
              <a:defRPr sz="1200"/>
            </a:lvl1pPr>
          </a:lstStyle>
          <a:p>
            <a:fld id="{55D52B56-3ED9-484C-8736-1D28B82A59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7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lauw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tx2">
              <a:alpha val="70195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804400" y="6035675"/>
            <a:ext cx="1998133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0982" y="1476744"/>
            <a:ext cx="5706533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6352569" y="2832028"/>
            <a:ext cx="5870736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813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en afbeeld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>
            <a:spLocks/>
          </p:cNvSpPr>
          <p:nvPr/>
        </p:nvSpPr>
        <p:spPr bwMode="auto">
          <a:xfrm>
            <a:off x="0" y="477838"/>
            <a:ext cx="12192000" cy="6380162"/>
          </a:xfrm>
          <a:custGeom>
            <a:avLst/>
            <a:gdLst>
              <a:gd name="T0" fmla="*/ 192 w 3841"/>
              <a:gd name="T1" fmla="*/ 200 h 2680"/>
              <a:gd name="T2" fmla="*/ 0 w 3841"/>
              <a:gd name="T3" fmla="*/ 0 h 2680"/>
              <a:gd name="T4" fmla="*/ 0 w 3841"/>
              <a:gd name="T5" fmla="*/ 2680 h 2680"/>
              <a:gd name="T6" fmla="*/ 3841 w 3841"/>
              <a:gd name="T7" fmla="*/ 2680 h 2680"/>
              <a:gd name="T8" fmla="*/ 3841 w 3841"/>
              <a:gd name="T9" fmla="*/ 200 h 2680"/>
              <a:gd name="T10" fmla="*/ 192 w 3841"/>
              <a:gd name="T11" fmla="*/ 200 h 26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2680">
                <a:moveTo>
                  <a:pt x="192" y="200"/>
                </a:moveTo>
                <a:lnTo>
                  <a:pt x="0" y="0"/>
                </a:lnTo>
                <a:lnTo>
                  <a:pt x="0" y="2680"/>
                </a:lnTo>
                <a:lnTo>
                  <a:pt x="3841" y="2680"/>
                </a:lnTo>
                <a:lnTo>
                  <a:pt x="3841" y="200"/>
                </a:lnTo>
                <a:lnTo>
                  <a:pt x="192" y="200"/>
                </a:lnTo>
                <a:close/>
              </a:path>
            </a:pathLst>
          </a:custGeom>
          <a:solidFill>
            <a:srgbClr val="FFFFFF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pic>
        <p:nvPicPr>
          <p:cNvPr id="6" name="Picture 4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34800"/>
            <a:ext cx="5384800" cy="4678638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/>
            </a:lvl1pPr>
            <a:lvl2pPr>
              <a:spcAft>
                <a:spcPts val="600"/>
              </a:spcAft>
              <a:defRPr sz="2000"/>
            </a:lvl2pPr>
            <a:lvl3pPr>
              <a:spcAft>
                <a:spcPts val="600"/>
              </a:spcAft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3"/>
          </p:nvPr>
        </p:nvSpPr>
        <p:spPr>
          <a:xfrm>
            <a:off x="6649157" y="950914"/>
            <a:ext cx="5542843" cy="4962525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9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gro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296803" y="1963618"/>
            <a:ext cx="5848351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24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en grafie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>
            <a:spLocks/>
          </p:cNvSpPr>
          <p:nvPr/>
        </p:nvSpPr>
        <p:spPr bwMode="auto">
          <a:xfrm>
            <a:off x="0" y="477838"/>
            <a:ext cx="12192000" cy="6380162"/>
          </a:xfrm>
          <a:custGeom>
            <a:avLst/>
            <a:gdLst>
              <a:gd name="T0" fmla="*/ 192 w 3841"/>
              <a:gd name="T1" fmla="*/ 200 h 2680"/>
              <a:gd name="T2" fmla="*/ 0 w 3841"/>
              <a:gd name="T3" fmla="*/ 0 h 2680"/>
              <a:gd name="T4" fmla="*/ 0 w 3841"/>
              <a:gd name="T5" fmla="*/ 2680 h 2680"/>
              <a:gd name="T6" fmla="*/ 3841 w 3841"/>
              <a:gd name="T7" fmla="*/ 2680 h 2680"/>
              <a:gd name="T8" fmla="*/ 3841 w 3841"/>
              <a:gd name="T9" fmla="*/ 200 h 2680"/>
              <a:gd name="T10" fmla="*/ 192 w 3841"/>
              <a:gd name="T11" fmla="*/ 200 h 26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2680">
                <a:moveTo>
                  <a:pt x="192" y="200"/>
                </a:moveTo>
                <a:lnTo>
                  <a:pt x="0" y="0"/>
                </a:lnTo>
                <a:lnTo>
                  <a:pt x="0" y="2680"/>
                </a:lnTo>
                <a:lnTo>
                  <a:pt x="3841" y="2680"/>
                </a:lnTo>
                <a:lnTo>
                  <a:pt x="3841" y="200"/>
                </a:lnTo>
                <a:lnTo>
                  <a:pt x="192" y="200"/>
                </a:lnTo>
                <a:close/>
              </a:path>
            </a:pathLst>
          </a:custGeom>
          <a:solidFill>
            <a:srgbClr val="FFFFFF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pic>
        <p:nvPicPr>
          <p:cNvPr id="6" name="Picture 4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34800"/>
            <a:ext cx="5384800" cy="4678638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/>
            </a:lvl1pPr>
            <a:lvl2pPr>
              <a:spcAft>
                <a:spcPts val="600"/>
              </a:spcAft>
              <a:defRPr sz="2000"/>
            </a:lvl2pPr>
            <a:lvl3pPr>
              <a:spcAft>
                <a:spcPts val="600"/>
              </a:spcAft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3"/>
          </p:nvPr>
        </p:nvSpPr>
        <p:spPr>
          <a:xfrm>
            <a:off x="6637867" y="950914"/>
            <a:ext cx="5554133" cy="4962525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3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kolom en kop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/>
          <p:cNvSpPr>
            <a:spLocks/>
          </p:cNvSpPr>
          <p:nvPr/>
        </p:nvSpPr>
        <p:spPr bwMode="auto">
          <a:xfrm>
            <a:off x="0" y="477838"/>
            <a:ext cx="12192000" cy="6380162"/>
          </a:xfrm>
          <a:custGeom>
            <a:avLst/>
            <a:gdLst>
              <a:gd name="T0" fmla="*/ 192 w 3841"/>
              <a:gd name="T1" fmla="*/ 200 h 2680"/>
              <a:gd name="T2" fmla="*/ 0 w 3841"/>
              <a:gd name="T3" fmla="*/ 0 h 2680"/>
              <a:gd name="T4" fmla="*/ 0 w 3841"/>
              <a:gd name="T5" fmla="*/ 2680 h 2680"/>
              <a:gd name="T6" fmla="*/ 3841 w 3841"/>
              <a:gd name="T7" fmla="*/ 2680 h 2680"/>
              <a:gd name="T8" fmla="*/ 3841 w 3841"/>
              <a:gd name="T9" fmla="*/ 200 h 2680"/>
              <a:gd name="T10" fmla="*/ 192 w 3841"/>
              <a:gd name="T11" fmla="*/ 200 h 26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2680">
                <a:moveTo>
                  <a:pt x="192" y="200"/>
                </a:moveTo>
                <a:lnTo>
                  <a:pt x="0" y="0"/>
                </a:lnTo>
                <a:lnTo>
                  <a:pt x="0" y="2680"/>
                </a:lnTo>
                <a:lnTo>
                  <a:pt x="3841" y="2680"/>
                </a:lnTo>
                <a:lnTo>
                  <a:pt x="3841" y="200"/>
                </a:lnTo>
                <a:lnTo>
                  <a:pt x="192" y="200"/>
                </a:lnTo>
                <a:close/>
              </a:path>
            </a:pathLst>
          </a:custGeom>
          <a:solidFill>
            <a:srgbClr val="FFFFFF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pic>
        <p:nvPicPr>
          <p:cNvPr id="8" name="Picture 4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35520"/>
            <a:ext cx="5386917" cy="639762"/>
          </a:xfrm>
        </p:spPr>
        <p:txBody>
          <a:bodyPr anchor="b"/>
          <a:lstStyle>
            <a:lvl1pPr marL="0" indent="0">
              <a:buNone/>
              <a:defRPr sz="24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875282"/>
            <a:ext cx="5386917" cy="4038156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2pPr>
            <a:lvl3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ScalaSans"/>
                <a:cs typeface="ScalaSans"/>
              </a:defRPr>
            </a:lvl4pPr>
            <a:lvl5pPr>
              <a:defRPr sz="1600">
                <a:latin typeface="ScalaSans"/>
                <a:cs typeface="Scala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35520"/>
            <a:ext cx="5389033" cy="639762"/>
          </a:xfrm>
        </p:spPr>
        <p:txBody>
          <a:bodyPr anchor="b"/>
          <a:lstStyle>
            <a:lvl1pPr marL="0" indent="0">
              <a:buNone/>
              <a:defRPr sz="24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875282"/>
            <a:ext cx="5389033" cy="4038156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2pPr>
            <a:lvl3pPr>
              <a:spcAft>
                <a:spcPts val="600"/>
              </a:spcAft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ScalaSans"/>
                <a:cs typeface="ScalaSans"/>
              </a:defRPr>
            </a:lvl4pPr>
            <a:lvl5pPr>
              <a:defRPr sz="1600">
                <a:latin typeface="ScalaSans"/>
                <a:cs typeface="Scala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2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27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slide blauw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/>
          </p:cNvSpPr>
          <p:nvPr/>
        </p:nvSpPr>
        <p:spPr bwMode="auto">
          <a:xfrm>
            <a:off x="0" y="1"/>
            <a:ext cx="12192000" cy="950913"/>
          </a:xfrm>
          <a:custGeom>
            <a:avLst/>
            <a:gdLst>
              <a:gd name="T0" fmla="*/ 0 w 3841"/>
              <a:gd name="T1" fmla="*/ 208 h 400"/>
              <a:gd name="T2" fmla="*/ 0 w 3841"/>
              <a:gd name="T3" fmla="*/ 0 h 400"/>
              <a:gd name="T4" fmla="*/ 3841 w 3841"/>
              <a:gd name="T5" fmla="*/ 0 h 400"/>
              <a:gd name="T6" fmla="*/ 3841 w 3841"/>
              <a:gd name="T7" fmla="*/ 400 h 400"/>
              <a:gd name="T8" fmla="*/ 184 w 3841"/>
              <a:gd name="T9" fmla="*/ 400 h 400"/>
              <a:gd name="T10" fmla="*/ 0 w 3841"/>
              <a:gd name="T11" fmla="*/ 208 h 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tx2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0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otoslide bron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/>
          </p:cNvSpPr>
          <p:nvPr/>
        </p:nvSpPr>
        <p:spPr bwMode="auto">
          <a:xfrm>
            <a:off x="0" y="1"/>
            <a:ext cx="12192000" cy="950913"/>
          </a:xfrm>
          <a:custGeom>
            <a:avLst/>
            <a:gdLst>
              <a:gd name="T0" fmla="*/ 0 w 3841"/>
              <a:gd name="T1" fmla="*/ 208 h 400"/>
              <a:gd name="T2" fmla="*/ 0 w 3841"/>
              <a:gd name="T3" fmla="*/ 0 h 400"/>
              <a:gd name="T4" fmla="*/ 3841 w 3841"/>
              <a:gd name="T5" fmla="*/ 0 h 400"/>
              <a:gd name="T6" fmla="*/ 3841 w 3841"/>
              <a:gd name="T7" fmla="*/ 400 h 400"/>
              <a:gd name="T8" fmla="*/ 184 w 3841"/>
              <a:gd name="T9" fmla="*/ 400 h 400"/>
              <a:gd name="T10" fmla="*/ 0 w 3841"/>
              <a:gd name="T11" fmla="*/ 208 h 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95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fotoslide groen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>
            <a:spLocks/>
          </p:cNvSpPr>
          <p:nvPr/>
        </p:nvSpPr>
        <p:spPr bwMode="auto">
          <a:xfrm>
            <a:off x="0" y="1"/>
            <a:ext cx="12192000" cy="950913"/>
          </a:xfrm>
          <a:custGeom>
            <a:avLst/>
            <a:gdLst>
              <a:gd name="T0" fmla="*/ 0 w 3841"/>
              <a:gd name="T1" fmla="*/ 208 h 400"/>
              <a:gd name="T2" fmla="*/ 0 w 3841"/>
              <a:gd name="T3" fmla="*/ 0 h 400"/>
              <a:gd name="T4" fmla="*/ 3841 w 3841"/>
              <a:gd name="T5" fmla="*/ 0 h 400"/>
              <a:gd name="T6" fmla="*/ 3841 w 3841"/>
              <a:gd name="T7" fmla="*/ 400 h 400"/>
              <a:gd name="T8" fmla="*/ 184 w 3841"/>
              <a:gd name="T9" fmla="*/ 400 h 400"/>
              <a:gd name="T10" fmla="*/ 0 w 3841"/>
              <a:gd name="T11" fmla="*/ 208 h 4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2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726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fotoslide grij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1"/>
            <a:ext cx="12192000" cy="950913"/>
          </a:xfrm>
          <a:custGeom>
            <a:avLst/>
            <a:gdLst/>
            <a:ahLst/>
            <a:cxnLst>
              <a:cxn ang="0">
                <a:pos x="0" y="208"/>
              </a:cxn>
              <a:cxn ang="0">
                <a:pos x="0" y="0"/>
              </a:cxn>
              <a:cxn ang="0">
                <a:pos x="3841" y="0"/>
              </a:cxn>
              <a:cxn ang="0">
                <a:pos x="3841" y="400"/>
              </a:cxn>
              <a:cxn ang="0">
                <a:pos x="184" y="400"/>
              </a:cxn>
              <a:cxn ang="0">
                <a:pos x="0" y="208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3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06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fotoslide lichtblauw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1"/>
            <a:ext cx="12192000" cy="950913"/>
          </a:xfrm>
          <a:custGeom>
            <a:avLst/>
            <a:gdLst/>
            <a:ahLst/>
            <a:cxnLst>
              <a:cxn ang="0">
                <a:pos x="0" y="208"/>
              </a:cxn>
              <a:cxn ang="0">
                <a:pos x="0" y="0"/>
              </a:cxn>
              <a:cxn ang="0">
                <a:pos x="3841" y="0"/>
              </a:cxn>
              <a:cxn ang="0">
                <a:pos x="3841" y="400"/>
              </a:cxn>
              <a:cxn ang="0">
                <a:pos x="184" y="400"/>
              </a:cxn>
              <a:cxn ang="0">
                <a:pos x="0" y="208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4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491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fotoslide lichtbron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1"/>
            <a:ext cx="12192000" cy="950913"/>
          </a:xfrm>
          <a:custGeom>
            <a:avLst/>
            <a:gdLst/>
            <a:ahLst/>
            <a:cxnLst>
              <a:cxn ang="0">
                <a:pos x="0" y="208"/>
              </a:cxn>
              <a:cxn ang="0">
                <a:pos x="0" y="0"/>
              </a:cxn>
              <a:cxn ang="0">
                <a:pos x="3841" y="0"/>
              </a:cxn>
              <a:cxn ang="0">
                <a:pos x="3841" y="400"/>
              </a:cxn>
              <a:cxn ang="0">
                <a:pos x="184" y="400"/>
              </a:cxn>
              <a:cxn ang="0">
                <a:pos x="0" y="208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5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7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 cstate="email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/>
            <a:ahLst/>
            <a:cxnLst>
              <a:cxn ang="0">
                <a:pos x="2161" y="712"/>
              </a:cxn>
              <a:cxn ang="0">
                <a:pos x="329" y="712"/>
              </a:cxn>
              <a:cxn ang="0">
                <a:pos x="0" y="392"/>
              </a:cxn>
              <a:cxn ang="0">
                <a:pos x="0" y="0"/>
              </a:cxn>
              <a:cxn ang="0">
                <a:pos x="2161" y="0"/>
              </a:cxn>
              <a:cxn ang="0">
                <a:pos x="2161" y="712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tx2">
              <a:alpha val="7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3600" y="1476000"/>
            <a:ext cx="5707200" cy="1468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chemeClr val="bg1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84000" y="2833200"/>
            <a:ext cx="5841600" cy="5256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>
              <a:buNone/>
              <a:defRPr lang="en-US" sz="1200" kern="1200" dirty="0">
                <a:solidFill>
                  <a:schemeClr val="bg1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342900" lvl="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1" y="5924550"/>
            <a:ext cx="12192001" cy="933450"/>
          </a:xfrm>
          <a:prstGeom prst="rect">
            <a:avLst/>
          </a:prstGeom>
          <a:solidFill>
            <a:srgbClr val="FFFFFF">
              <a:alpha val="85098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ea typeface="+mn-ea"/>
            </a:endParaRPr>
          </a:p>
        </p:txBody>
      </p:sp>
      <p:pic>
        <p:nvPicPr>
          <p:cNvPr id="8" name="Picture 7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02-UTI_Basisvormen_powerpoint_05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804400" y="6035675"/>
            <a:ext cx="1998133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544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fotoslide lichtgroen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1"/>
            <a:ext cx="12192000" cy="950913"/>
          </a:xfrm>
          <a:custGeom>
            <a:avLst/>
            <a:gdLst/>
            <a:ahLst/>
            <a:cxnLst>
              <a:cxn ang="0">
                <a:pos x="0" y="208"/>
              </a:cxn>
              <a:cxn ang="0">
                <a:pos x="0" y="0"/>
              </a:cxn>
              <a:cxn ang="0">
                <a:pos x="3841" y="0"/>
              </a:cxn>
              <a:cxn ang="0">
                <a:pos x="3841" y="400"/>
              </a:cxn>
              <a:cxn ang="0">
                <a:pos x="184" y="400"/>
              </a:cxn>
              <a:cxn ang="0">
                <a:pos x="0" y="208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6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051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bron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296803" y="1963618"/>
            <a:ext cx="5848351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55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blauw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296803" y="1963618"/>
            <a:ext cx="5848351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05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grij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296803" y="1963618"/>
            <a:ext cx="5848351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59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lichtblauw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296803" y="1963618"/>
            <a:ext cx="5848351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047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lichtbron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296803" y="1963618"/>
            <a:ext cx="5848351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192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ofdstukslide lichtgro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bg1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94901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5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296803" y="1963618"/>
            <a:ext cx="5848351" cy="1208134"/>
          </a:xfrm>
        </p:spPr>
        <p:txBody>
          <a:bodyPr>
            <a:normAutofit/>
          </a:bodyPr>
          <a:lstStyle>
            <a:lvl1pPr>
              <a:buFontTx/>
              <a:buNone/>
              <a:defRPr sz="3200">
                <a:solidFill>
                  <a:srgbClr val="0033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6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73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1"/>
            <a:ext cx="12192000" cy="950913"/>
          </a:xfrm>
          <a:custGeom>
            <a:avLst/>
            <a:gdLst/>
            <a:ahLst/>
            <a:cxnLst>
              <a:cxn ang="0">
                <a:pos x="0" y="208"/>
              </a:cxn>
              <a:cxn ang="0">
                <a:pos x="0" y="0"/>
              </a:cxn>
              <a:cxn ang="0">
                <a:pos x="3841" y="0"/>
              </a:cxn>
              <a:cxn ang="0">
                <a:pos x="3841" y="400"/>
              </a:cxn>
              <a:cxn ang="0">
                <a:pos x="184" y="400"/>
              </a:cxn>
              <a:cxn ang="0">
                <a:pos x="0" y="208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  <a:lnTo>
                  <a:pt x="0" y="208"/>
                </a:lnTo>
                <a:close/>
              </a:path>
            </a:pathLst>
          </a:custGeom>
          <a:solidFill>
            <a:schemeClr val="accent4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2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2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bron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1">
              <a:alpha val="79999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804400" y="6035675"/>
            <a:ext cx="1998133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0982" y="1476744"/>
            <a:ext cx="5706533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6352569" y="2832028"/>
            <a:ext cx="5870736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304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 groen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>
              <a:gd name="T0" fmla="*/ 2161 w 2161"/>
              <a:gd name="T1" fmla="*/ 712 h 712"/>
              <a:gd name="T2" fmla="*/ 329 w 2161"/>
              <a:gd name="T3" fmla="*/ 712 h 712"/>
              <a:gd name="T4" fmla="*/ 0 w 2161"/>
              <a:gd name="T5" fmla="*/ 392 h 712"/>
              <a:gd name="T6" fmla="*/ 0 w 2161"/>
              <a:gd name="T7" fmla="*/ 0 h 712"/>
              <a:gd name="T8" fmla="*/ 2161 w 2161"/>
              <a:gd name="T9" fmla="*/ 0 h 712"/>
              <a:gd name="T10" fmla="*/ 2161 w 2161"/>
              <a:gd name="T11" fmla="*/ 712 h 7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2">
              <a:alpha val="79999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804400" y="6035675"/>
            <a:ext cx="1998133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0982" y="1476744"/>
            <a:ext cx="5706533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6352569" y="2832028"/>
            <a:ext cx="5870736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38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 grij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/>
            <a:ahLst/>
            <a:cxnLst>
              <a:cxn ang="0">
                <a:pos x="2161" y="712"/>
              </a:cxn>
              <a:cxn ang="0">
                <a:pos x="329" y="712"/>
              </a:cxn>
              <a:cxn ang="0">
                <a:pos x="0" y="392"/>
              </a:cxn>
              <a:cxn ang="0">
                <a:pos x="0" y="0"/>
              </a:cxn>
              <a:cxn ang="0">
                <a:pos x="2161" y="0"/>
              </a:cxn>
              <a:cxn ang="0">
                <a:pos x="2161" y="712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3">
              <a:alpha val="85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804400" y="6035675"/>
            <a:ext cx="1998133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0982" y="1476744"/>
            <a:ext cx="5706533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6352569" y="2832028"/>
            <a:ext cx="5870736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419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 lichtblauw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/>
            <a:ahLst/>
            <a:cxnLst>
              <a:cxn ang="0">
                <a:pos x="2161" y="712"/>
              </a:cxn>
              <a:cxn ang="0">
                <a:pos x="329" y="712"/>
              </a:cxn>
              <a:cxn ang="0">
                <a:pos x="0" y="392"/>
              </a:cxn>
              <a:cxn ang="0">
                <a:pos x="0" y="0"/>
              </a:cxn>
              <a:cxn ang="0">
                <a:pos x="2161" y="0"/>
              </a:cxn>
              <a:cxn ang="0">
                <a:pos x="2161" y="712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4">
              <a:alpha val="8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804400" y="6035675"/>
            <a:ext cx="1998133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0982" y="1476744"/>
            <a:ext cx="5706533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6352569" y="2832028"/>
            <a:ext cx="5870736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649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Slide lichtbrons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/>
            <a:ahLst/>
            <a:cxnLst>
              <a:cxn ang="0">
                <a:pos x="2161" y="712"/>
              </a:cxn>
              <a:cxn ang="0">
                <a:pos x="329" y="712"/>
              </a:cxn>
              <a:cxn ang="0">
                <a:pos x="0" y="392"/>
              </a:cxn>
              <a:cxn ang="0">
                <a:pos x="0" y="0"/>
              </a:cxn>
              <a:cxn ang="0">
                <a:pos x="2161" y="0"/>
              </a:cxn>
              <a:cxn ang="0">
                <a:pos x="2161" y="712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5">
              <a:alpha val="85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804400" y="6035675"/>
            <a:ext cx="1998133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0982" y="1476744"/>
            <a:ext cx="5706533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6352569" y="2832028"/>
            <a:ext cx="5870736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044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Slide lichtgroen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5363634" y="1476375"/>
            <a:ext cx="6860117" cy="1695450"/>
          </a:xfrm>
          <a:custGeom>
            <a:avLst/>
            <a:gdLst/>
            <a:ahLst/>
            <a:cxnLst>
              <a:cxn ang="0">
                <a:pos x="2161" y="712"/>
              </a:cxn>
              <a:cxn ang="0">
                <a:pos x="329" y="712"/>
              </a:cxn>
              <a:cxn ang="0">
                <a:pos x="0" y="392"/>
              </a:cxn>
              <a:cxn ang="0">
                <a:pos x="0" y="0"/>
              </a:cxn>
              <a:cxn ang="0">
                <a:pos x="2161" y="0"/>
              </a:cxn>
              <a:cxn ang="0">
                <a:pos x="2161" y="712"/>
              </a:cxn>
            </a:cxnLst>
            <a:rect l="0" t="0" r="r" b="b"/>
            <a:pathLst>
              <a:path w="2161" h="712">
                <a:moveTo>
                  <a:pt x="2161" y="712"/>
                </a:moveTo>
                <a:lnTo>
                  <a:pt x="329" y="712"/>
                </a:lnTo>
                <a:lnTo>
                  <a:pt x="0" y="392"/>
                </a:lnTo>
                <a:lnTo>
                  <a:pt x="0" y="0"/>
                </a:lnTo>
                <a:lnTo>
                  <a:pt x="2161" y="0"/>
                </a:lnTo>
                <a:lnTo>
                  <a:pt x="2161" y="712"/>
                </a:lnTo>
                <a:close/>
              </a:path>
            </a:pathLst>
          </a:custGeom>
          <a:solidFill>
            <a:schemeClr val="accent6">
              <a:alpha val="8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2117" y="5924550"/>
            <a:ext cx="12192001" cy="933450"/>
          </a:xfrm>
          <a:prstGeom prst="rect">
            <a:avLst/>
          </a:prstGeom>
          <a:solidFill>
            <a:srgbClr val="FFFFFF">
              <a:alpha val="85097"/>
            </a:srgbClr>
          </a:soli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nl-NL" sz="1800">
              <a:latin typeface="Calibri" pitchFamily="34" charset="0"/>
              <a:cs typeface="ヒラギノ角ゴ Pro W3"/>
            </a:endParaRPr>
          </a:p>
        </p:txBody>
      </p:sp>
      <p:pic>
        <p:nvPicPr>
          <p:cNvPr id="6" name="Picture 5" descr="02-UTI_Basisvormen_powerpoint_05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804400" y="6035675"/>
            <a:ext cx="1998133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02-UTI_Basisvormen_powerpoint_03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0982" y="1476744"/>
            <a:ext cx="5706533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6352569" y="2832028"/>
            <a:ext cx="5870736" cy="458714"/>
          </a:xfrm>
        </p:spPr>
        <p:txBody>
          <a:bodyPr>
            <a:normAutofit/>
          </a:bodyPr>
          <a:lstStyle>
            <a:lvl1pPr>
              <a:buFontTx/>
              <a:buNone/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211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477838"/>
            <a:ext cx="12192000" cy="6380162"/>
          </a:xfrm>
          <a:custGeom>
            <a:avLst/>
            <a:gdLst>
              <a:gd name="T0" fmla="*/ 192 w 3841"/>
              <a:gd name="T1" fmla="*/ 200 h 2680"/>
              <a:gd name="T2" fmla="*/ 0 w 3841"/>
              <a:gd name="T3" fmla="*/ 0 h 2680"/>
              <a:gd name="T4" fmla="*/ 0 w 3841"/>
              <a:gd name="T5" fmla="*/ 2680 h 2680"/>
              <a:gd name="T6" fmla="*/ 3841 w 3841"/>
              <a:gd name="T7" fmla="*/ 2680 h 2680"/>
              <a:gd name="T8" fmla="*/ 3841 w 3841"/>
              <a:gd name="T9" fmla="*/ 200 h 2680"/>
              <a:gd name="T10" fmla="*/ 192 w 3841"/>
              <a:gd name="T11" fmla="*/ 200 h 26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1" h="2680">
                <a:moveTo>
                  <a:pt x="192" y="200"/>
                </a:moveTo>
                <a:lnTo>
                  <a:pt x="0" y="0"/>
                </a:lnTo>
                <a:lnTo>
                  <a:pt x="0" y="2680"/>
                </a:lnTo>
                <a:lnTo>
                  <a:pt x="3841" y="2680"/>
                </a:lnTo>
                <a:lnTo>
                  <a:pt x="3841" y="200"/>
                </a:lnTo>
                <a:lnTo>
                  <a:pt x="192" y="200"/>
                </a:lnTo>
                <a:close/>
              </a:path>
            </a:pathLst>
          </a:custGeom>
          <a:solidFill>
            <a:srgbClr val="FFFFFF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0" y="0"/>
            <a:ext cx="8130117" cy="635000"/>
          </a:xfrm>
          <a:custGeom>
            <a:avLst/>
            <a:gdLst>
              <a:gd name="T0" fmla="*/ 0 w 3841"/>
              <a:gd name="T1" fmla="*/ 208 h 400"/>
              <a:gd name="T2" fmla="*/ 0 w 3841"/>
              <a:gd name="T3" fmla="*/ 0 h 400"/>
              <a:gd name="T4" fmla="*/ 3841 w 3841"/>
              <a:gd name="T5" fmla="*/ 0 h 400"/>
              <a:gd name="T6" fmla="*/ 3841 w 3841"/>
              <a:gd name="T7" fmla="*/ 400 h 400"/>
              <a:gd name="T8" fmla="*/ 184 w 3841"/>
              <a:gd name="T9" fmla="*/ 40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41" h="400">
                <a:moveTo>
                  <a:pt x="0" y="208"/>
                </a:moveTo>
                <a:lnTo>
                  <a:pt x="0" y="0"/>
                </a:lnTo>
                <a:lnTo>
                  <a:pt x="3841" y="0"/>
                </a:lnTo>
                <a:lnTo>
                  <a:pt x="3841" y="400"/>
                </a:lnTo>
                <a:lnTo>
                  <a:pt x="184" y="400"/>
                </a:lnTo>
              </a:path>
            </a:pathLst>
          </a:custGeom>
          <a:noFill/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 sz="1800"/>
          </a:p>
        </p:txBody>
      </p:sp>
      <p:pic>
        <p:nvPicPr>
          <p:cNvPr id="6" name="Picture 5" descr="02-UTI_Basisvormen_powerpoint_03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5000" y="6061075"/>
            <a:ext cx="338666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842"/>
            <a:ext cx="10972800" cy="95224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5520"/>
            <a:ext cx="10972800" cy="4677918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spcAft>
                <a:spcPts val="600"/>
              </a:spcAft>
              <a:buFont typeface="Arial"/>
              <a:buChar char="•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spcAft>
                <a:spcPts val="600"/>
              </a:spcAft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165600" y="6257926"/>
            <a:ext cx="2751667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C99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551584" y="6257926"/>
            <a:ext cx="1030816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2D76984-8517-447A-99A1-A3D576E17A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6881285" y="6257926"/>
            <a:ext cx="314324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CC99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B9930AF-3CA8-4348-9A32-1023EA29D0DD}" type="datetimeFigureOut">
              <a:rPr lang="en-US" smtClean="0"/>
              <a:pPr/>
              <a:t>14/09/16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7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Click to </a:t>
            </a:r>
            <a:r>
              <a:rPr lang="nl-NL" dirty="0" err="1" smtClean="0"/>
              <a:t>edit</a:t>
            </a:r>
            <a:r>
              <a:rPr lang="nl-NL" dirty="0" smtClean="0"/>
              <a:t> </a:t>
            </a:r>
            <a:r>
              <a:rPr lang="nl-NL" dirty="0" err="1" smtClean="0"/>
              <a:t>Master</a:t>
            </a:r>
            <a:r>
              <a:rPr lang="nl-NL" dirty="0" smtClean="0"/>
              <a:t> </a:t>
            </a:r>
            <a:r>
              <a:rPr lang="nl-NL" dirty="0" err="1" smtClean="0"/>
              <a:t>text</a:t>
            </a:r>
            <a:r>
              <a:rPr lang="nl-NL" dirty="0" smtClean="0"/>
              <a:t> </a:t>
            </a:r>
            <a:r>
              <a:rPr lang="nl-NL" dirty="0" err="1" smtClean="0"/>
              <a:t>styles</a:t>
            </a:r>
            <a:endParaRPr lang="nl-NL" dirty="0" smtClean="0"/>
          </a:p>
          <a:p>
            <a:pPr lvl="1"/>
            <a:r>
              <a:rPr lang="nl-NL" dirty="0" err="1" smtClean="0"/>
              <a:t>Second</a:t>
            </a:r>
            <a:r>
              <a:rPr lang="nl-NL" dirty="0" smtClean="0"/>
              <a:t> level</a:t>
            </a:r>
          </a:p>
          <a:p>
            <a:pPr lvl="2"/>
            <a:r>
              <a:rPr lang="nl-NL" dirty="0" err="1" smtClean="0"/>
              <a:t>Third</a:t>
            </a:r>
            <a:r>
              <a:rPr lang="nl-NL" dirty="0" smtClean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2717181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ヒラギノ角ゴ Pro W3" pitchFamily="-109" charset="-128"/>
          <a:cs typeface="Arial" pitchFamily="34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  <a:cs typeface="ScalaSans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  <a:cs typeface="ScalaSans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  <a:cs typeface="ScalaSans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  <a:cs typeface="ScalaSans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calaSans" pitchFamily="-109" charset="0"/>
          <a:ea typeface="ヒラギノ角ゴ Pro W3" pitchFamily="-109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003366"/>
          </a:solidFill>
          <a:latin typeface="Arial" pitchFamily="34" charset="0"/>
          <a:ea typeface="ヒラギノ角ゴ Pro W3" pitchFamily="-109" charset="-128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003366"/>
          </a:solidFill>
          <a:latin typeface="Arial" pitchFamily="34" charset="0"/>
          <a:ea typeface="ヒラギノ角ゴ Pro W3" pitchFamily="-109" charset="-128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003366"/>
          </a:solidFill>
          <a:latin typeface="Arial" pitchFamily="34" charset="0"/>
          <a:ea typeface="ヒラギノ角ゴ Pro W3" pitchFamily="-109" charset="-128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003366"/>
          </a:solidFill>
          <a:latin typeface="ScalaSans"/>
          <a:ea typeface="ヒラギノ角ゴ Pro W3" pitchFamily="-109" charset="-128"/>
          <a:cs typeface="ScalaSan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rgbClr val="003366"/>
          </a:solidFill>
          <a:latin typeface="ScalaSans"/>
          <a:ea typeface="ヒラギノ角ゴ Pro W3" pitchFamily="-109" charset="-128"/>
          <a:cs typeface="Scala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lburguniversity.edu/about/schools/law/about/departments/eip/research/carnivores/" TargetMode="External"/><Relationship Id="rId4" Type="http://schemas.openxmlformats.org/officeDocument/2006/relationships/hyperlink" Target="http://www.animallaw.wordpress.com/" TargetMode="External"/><Relationship Id="rId1" Type="http://schemas.openxmlformats.org/officeDocument/2006/relationships/slideLayout" Target="../slideLayouts/slideLayout12.xml"/><Relationship Id="rId2" Type="http://schemas.openxmlformats.org/officeDocument/2006/relationships/hyperlink" Target="mailto:j.s.v.dubrulle@tilburguniversity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73600" y="1498060"/>
            <a:ext cx="5707200" cy="161479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Standing of Private </a:t>
            </a:r>
            <a:r>
              <a:rPr lang="nl-NL" dirty="0" err="1" smtClean="0"/>
              <a:t>Parties</a:t>
            </a:r>
            <a:r>
              <a:rPr lang="nl-NL" dirty="0" smtClean="0"/>
              <a:t> </a:t>
            </a:r>
            <a:r>
              <a:rPr lang="nl-NL" dirty="0" err="1" smtClean="0"/>
              <a:t>aiming</a:t>
            </a:r>
            <a:r>
              <a:rPr lang="nl-NL" dirty="0" smtClean="0"/>
              <a:t> to </a:t>
            </a:r>
            <a:r>
              <a:rPr lang="nl-NL" dirty="0" err="1" smtClean="0"/>
              <a:t>ensure</a:t>
            </a:r>
            <a:r>
              <a:rPr lang="nl-NL" dirty="0" smtClean="0"/>
              <a:t> species </a:t>
            </a:r>
            <a:r>
              <a:rPr lang="nl-NL" dirty="0" err="1" smtClean="0"/>
              <a:t>protection</a:t>
            </a:r>
            <a:r>
              <a:rPr lang="nl-NL" dirty="0" smtClean="0"/>
              <a:t> before the Dutch courts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84000" y="3112850"/>
            <a:ext cx="5841600" cy="245949"/>
          </a:xfrm>
        </p:spPr>
        <p:txBody>
          <a:bodyPr>
            <a:noAutofit/>
          </a:bodyPr>
          <a:lstStyle/>
          <a:p>
            <a:r>
              <a:rPr lang="nl-NL" sz="2000" b="1" dirty="0" smtClean="0"/>
              <a:t>Recent </a:t>
            </a:r>
            <a:r>
              <a:rPr lang="nl-NL" sz="2000" b="1" dirty="0" err="1" smtClean="0"/>
              <a:t>developments</a:t>
            </a:r>
            <a:r>
              <a:rPr lang="nl-NL" sz="2000" b="1" dirty="0" smtClean="0"/>
              <a:t> in </a:t>
            </a:r>
            <a:r>
              <a:rPr lang="nl-NL" sz="2000" b="1" dirty="0" err="1" smtClean="0"/>
              <a:t>legislation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and</a:t>
            </a:r>
            <a:r>
              <a:rPr lang="nl-NL" sz="2000" b="1" dirty="0" smtClean="0"/>
              <a:t> case </a:t>
            </a:r>
            <a:r>
              <a:rPr lang="nl-NL" sz="2000" b="1" dirty="0" err="1" smtClean="0"/>
              <a:t>law</a:t>
            </a:r>
            <a:r>
              <a:rPr lang="nl-NL" sz="2000" b="1" dirty="0" smtClean="0"/>
              <a:t>.</a:t>
            </a:r>
          </a:p>
          <a:p>
            <a:endParaRPr lang="nl-NL" sz="2000" b="1" dirty="0"/>
          </a:p>
          <a:p>
            <a:endParaRPr lang="nl-NL" sz="2000" b="1" dirty="0" smtClean="0"/>
          </a:p>
          <a:p>
            <a:endParaRPr lang="nl-NL" sz="2000" b="1" dirty="0"/>
          </a:p>
          <a:p>
            <a:endParaRPr lang="nl-NL" sz="2000" b="1" dirty="0" smtClean="0"/>
          </a:p>
          <a:p>
            <a:endParaRPr lang="nl-NL" sz="2000" b="1" dirty="0"/>
          </a:p>
          <a:p>
            <a:endParaRPr lang="nl-NL" sz="2000" b="1" dirty="0"/>
          </a:p>
          <a:p>
            <a:endParaRPr lang="nl-NL" sz="2000" b="1" dirty="0"/>
          </a:p>
          <a:p>
            <a:endParaRPr lang="nl-NL" sz="2000" b="1" dirty="0" smtClean="0"/>
          </a:p>
          <a:p>
            <a:endParaRPr lang="nl-NL" sz="2000" b="1" dirty="0"/>
          </a:p>
          <a:p>
            <a:endParaRPr lang="nl-NL" sz="2000" b="1" dirty="0" smtClean="0"/>
          </a:p>
          <a:p>
            <a:endParaRPr lang="nl-NL" sz="2000" b="1" dirty="0"/>
          </a:p>
          <a:p>
            <a:endParaRPr lang="nl-NL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086299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Overlaps </a:t>
            </a:r>
            <a:r>
              <a:rPr lang="nl-NL" dirty="0" err="1" smtClean="0"/>
              <a:t>between</a:t>
            </a:r>
            <a:r>
              <a:rPr lang="nl-NL" dirty="0" smtClean="0"/>
              <a:t> </a:t>
            </a:r>
            <a:r>
              <a:rPr lang="nl-NL" dirty="0" err="1" smtClean="0"/>
              <a:t>Environmental</a:t>
            </a:r>
            <a:r>
              <a:rPr lang="nl-NL" dirty="0" smtClean="0"/>
              <a:t> </a:t>
            </a:r>
            <a:r>
              <a:rPr lang="nl-NL" dirty="0" err="1" smtClean="0"/>
              <a:t>Law</a:t>
            </a:r>
            <a:r>
              <a:rPr lang="nl-NL" dirty="0" smtClean="0"/>
              <a:t> &amp; </a:t>
            </a:r>
            <a:r>
              <a:rPr lang="nl-NL" dirty="0" err="1" smtClean="0"/>
              <a:t>Animal</a:t>
            </a:r>
            <a:r>
              <a:rPr lang="nl-NL" dirty="0" smtClean="0"/>
              <a:t> </a:t>
            </a:r>
            <a:r>
              <a:rPr lang="nl-NL" dirty="0" err="1" smtClean="0"/>
              <a:t>Law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549554"/>
              </p:ext>
            </p:extLst>
          </p:nvPr>
        </p:nvGraphicFramePr>
        <p:xfrm>
          <a:off x="1956555" y="1166952"/>
          <a:ext cx="7826223" cy="4761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5589"/>
                <a:gridCol w="2785589"/>
                <a:gridCol w="2255045"/>
              </a:tblGrid>
              <a:tr h="9758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SUBSTANTIVE SCOPE OF APPLICATION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PROCEDURAL SCOPE OF APPLICATION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202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WILDLIFE LAW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Wild animals,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focus on the protection of species/populations thereof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Litigation by humans protecting animals’ interests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202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ANIMAL WELFARE LAW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Non-wild animals,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focus on the protection of the individual animal thereof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Litigation by humans protecting animals’ interests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202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ANIMAL RIGHTS LAW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Wild + non-wild animals, focus on the protection of the individual animal thereof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Litigation by humans representing animals’ interests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961444" y="2144889"/>
            <a:ext cx="7804170" cy="1253007"/>
          </a:xfrm>
          <a:prstGeom prst="rect">
            <a:avLst/>
          </a:prstGeom>
          <a:noFill/>
          <a:ln w="57150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820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09599" y="1234800"/>
            <a:ext cx="10791217" cy="46786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 sz="2800" dirty="0" err="1" smtClean="0"/>
              <a:t>Administrative</a:t>
            </a:r>
            <a:r>
              <a:rPr lang="nl-NL" sz="2800" dirty="0" smtClean="0"/>
              <a:t> </a:t>
            </a:r>
            <a:r>
              <a:rPr lang="nl-NL" sz="2800" dirty="0" smtClean="0"/>
              <a:t>actions before Administrative Courts</a:t>
            </a:r>
          </a:p>
          <a:p>
            <a:pPr marL="0" indent="0">
              <a:buNone/>
            </a:pPr>
            <a:r>
              <a:rPr lang="nl-NL" dirty="0" smtClean="0"/>
              <a:t>Council </a:t>
            </a:r>
            <a:r>
              <a:rPr lang="nl-NL" dirty="0" smtClean="0"/>
              <a:t>of State </a:t>
            </a:r>
          </a:p>
          <a:p>
            <a:pPr lvl="1"/>
            <a:r>
              <a:rPr lang="nl-NL" dirty="0" smtClean="0"/>
              <a:t>Suspension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annulation</a:t>
            </a:r>
            <a:endParaRPr lang="nl-NL" dirty="0"/>
          </a:p>
          <a:p>
            <a:pPr marL="0" indent="0">
              <a:buNone/>
            </a:pPr>
            <a:r>
              <a:rPr lang="nl-NL" sz="2800" dirty="0" smtClean="0"/>
              <a:t>2. </a:t>
            </a:r>
            <a:r>
              <a:rPr lang="nl-NL" sz="2800" dirty="0" err="1" smtClean="0"/>
              <a:t>Civil</a:t>
            </a:r>
            <a:r>
              <a:rPr lang="nl-NL" sz="2800" dirty="0" smtClean="0"/>
              <a:t> </a:t>
            </a:r>
            <a:r>
              <a:rPr lang="nl-NL" sz="2800" dirty="0"/>
              <a:t>Actions </a:t>
            </a:r>
            <a:r>
              <a:rPr lang="nl-NL" sz="2800" dirty="0" err="1"/>
              <a:t>before</a:t>
            </a:r>
            <a:r>
              <a:rPr lang="nl-NL" sz="2800" dirty="0"/>
              <a:t> </a:t>
            </a:r>
            <a:r>
              <a:rPr lang="nl-NL" sz="2800" dirty="0" err="1" smtClean="0"/>
              <a:t>Civil</a:t>
            </a:r>
            <a:r>
              <a:rPr lang="nl-NL" sz="2800" dirty="0" smtClean="0"/>
              <a:t> </a:t>
            </a:r>
            <a:r>
              <a:rPr lang="nl-NL" sz="2800" dirty="0"/>
              <a:t>Courts</a:t>
            </a:r>
          </a:p>
          <a:p>
            <a:r>
              <a:rPr lang="nl-NL" dirty="0"/>
              <a:t>Summary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regular</a:t>
            </a:r>
            <a:r>
              <a:rPr lang="nl-NL" dirty="0"/>
              <a:t> </a:t>
            </a:r>
            <a:r>
              <a:rPr lang="nl-NL" dirty="0" err="1"/>
              <a:t>proceedings</a:t>
            </a:r>
            <a:endParaRPr lang="nl-NL" dirty="0"/>
          </a:p>
          <a:p>
            <a:r>
              <a:rPr lang="nl-NL" dirty="0" err="1"/>
              <a:t>Criminal</a:t>
            </a:r>
            <a:r>
              <a:rPr lang="nl-NL" dirty="0"/>
              <a:t> </a:t>
            </a:r>
            <a:r>
              <a:rPr lang="nl-NL" dirty="0" err="1"/>
              <a:t>Proceedings</a:t>
            </a:r>
            <a:endParaRPr lang="nl-NL" dirty="0"/>
          </a:p>
          <a:p>
            <a:r>
              <a:rPr lang="nl-NL" dirty="0" err="1" smtClean="0"/>
              <a:t>Request</a:t>
            </a:r>
            <a:r>
              <a:rPr lang="nl-NL" dirty="0" smtClean="0"/>
              <a:t> </a:t>
            </a:r>
            <a:r>
              <a:rPr lang="nl-NL" dirty="0" err="1" smtClean="0"/>
              <a:t>enforcement</a:t>
            </a:r>
            <a:r>
              <a:rPr lang="nl-NL" dirty="0" smtClean="0"/>
              <a:t> </a:t>
            </a:r>
            <a:r>
              <a:rPr lang="nl-NL" dirty="0" err="1" smtClean="0"/>
              <a:t>environmental</a:t>
            </a:r>
            <a:r>
              <a:rPr lang="nl-NL" dirty="0" smtClean="0"/>
              <a:t> </a:t>
            </a:r>
            <a:r>
              <a:rPr lang="nl-NL" dirty="0" err="1" smtClean="0"/>
              <a:t>regulation</a:t>
            </a:r>
            <a:endParaRPr lang="nl-NL" dirty="0" smtClean="0"/>
          </a:p>
          <a:p>
            <a:pPr marL="0" indent="0">
              <a:buNone/>
            </a:pPr>
            <a:r>
              <a:rPr lang="nl-NL" sz="2800" dirty="0" smtClean="0"/>
              <a:t>3. European/International </a:t>
            </a:r>
            <a:r>
              <a:rPr lang="nl-NL" sz="2800" dirty="0" err="1" smtClean="0"/>
              <a:t>dimension</a:t>
            </a:r>
            <a:endParaRPr lang="nl-NL" sz="2800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 </a:t>
            </a:r>
            <a:r>
              <a:rPr lang="nl-NL" dirty="0" err="1" smtClean="0"/>
              <a:t>Interplay</a:t>
            </a:r>
            <a:r>
              <a:rPr lang="nl-NL" dirty="0" smtClean="0"/>
              <a:t> Court </a:t>
            </a:r>
            <a:r>
              <a:rPr lang="nl-NL" dirty="0" err="1" smtClean="0"/>
              <a:t>Proceedings</a:t>
            </a:r>
            <a:r>
              <a:rPr lang="nl-NL" dirty="0" smtClean="0"/>
              <a:t> to protect wildlife - Hamstercase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68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04800" y="1332077"/>
            <a:ext cx="11582400" cy="4678638"/>
          </a:xfrm>
        </p:spPr>
        <p:txBody>
          <a:bodyPr>
            <a:normAutofit/>
          </a:bodyPr>
          <a:lstStyle/>
          <a:p>
            <a:r>
              <a:rPr lang="nl-NL" sz="2800" dirty="0" err="1" smtClean="0"/>
              <a:t>Who</a:t>
            </a:r>
            <a:r>
              <a:rPr lang="nl-NL" sz="2800" dirty="0" smtClean="0"/>
              <a:t> </a:t>
            </a:r>
            <a:r>
              <a:rPr lang="nl-NL" sz="2800" dirty="0" err="1" smtClean="0"/>
              <a:t>gets</a:t>
            </a:r>
            <a:r>
              <a:rPr lang="nl-NL" sz="2800" dirty="0" smtClean="0"/>
              <a:t> to </a:t>
            </a:r>
            <a:r>
              <a:rPr lang="nl-NL" sz="2800" dirty="0" err="1" smtClean="0"/>
              <a:t>be</a:t>
            </a:r>
            <a:r>
              <a:rPr lang="nl-NL" sz="2800" dirty="0" smtClean="0"/>
              <a:t> a Legal Subject?	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smtClean="0"/>
              <a:t>	</a:t>
            </a:r>
            <a:r>
              <a:rPr lang="nl-NL" dirty="0" smtClean="0"/>
              <a:t>E.g</a:t>
            </a:r>
            <a:r>
              <a:rPr lang="nl-NL" sz="2400" dirty="0" smtClean="0"/>
              <a:t>. </a:t>
            </a:r>
            <a:r>
              <a:rPr lang="nl-NL" u="sng" dirty="0" err="1" smtClean="0"/>
              <a:t>Article</a:t>
            </a:r>
            <a:r>
              <a:rPr lang="nl-NL" u="sng" dirty="0" smtClean="0"/>
              <a:t> 3:2a ‘Animals’ Dutch </a:t>
            </a:r>
            <a:r>
              <a:rPr lang="nl-NL" u="sng" dirty="0" err="1" smtClean="0"/>
              <a:t>Civil</a:t>
            </a:r>
            <a:r>
              <a:rPr lang="nl-NL" u="sng" dirty="0" smtClean="0"/>
              <a:t> Code</a:t>
            </a:r>
          </a:p>
          <a:p>
            <a:pPr marL="0" indent="0">
              <a:buNone/>
            </a:pPr>
            <a:r>
              <a:rPr lang="nl-NL" sz="2800" dirty="0"/>
              <a:t>	</a:t>
            </a:r>
            <a:r>
              <a:rPr lang="nl-NL" sz="2800" dirty="0" smtClean="0"/>
              <a:t>		“</a:t>
            </a:r>
            <a:r>
              <a:rPr lang="nl-NL" dirty="0" smtClean="0"/>
              <a:t>1. Animals are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things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  2. </a:t>
            </a:r>
            <a:r>
              <a:rPr lang="nl-NL" dirty="0" err="1" smtClean="0"/>
              <a:t>Provisions</a:t>
            </a:r>
            <a:r>
              <a:rPr lang="nl-NL" dirty="0" smtClean="0"/>
              <a:t> </a:t>
            </a:r>
            <a:r>
              <a:rPr lang="nl-NL" dirty="0" err="1" smtClean="0"/>
              <a:t>relating</a:t>
            </a:r>
            <a:r>
              <a:rPr lang="nl-NL" dirty="0" smtClean="0"/>
              <a:t> to </a:t>
            </a:r>
            <a:r>
              <a:rPr lang="nl-NL" dirty="0" err="1" smtClean="0"/>
              <a:t>things</a:t>
            </a:r>
            <a:r>
              <a:rPr lang="nl-NL" dirty="0" smtClean="0"/>
              <a:t> are </a:t>
            </a:r>
            <a:r>
              <a:rPr lang="nl-NL" dirty="0" err="1" smtClean="0"/>
              <a:t>applicable</a:t>
            </a:r>
            <a:r>
              <a:rPr lang="nl-NL" dirty="0" smtClean="0"/>
              <a:t> to </a:t>
            </a:r>
            <a:r>
              <a:rPr lang="nl-NL" dirty="0" err="1" smtClean="0"/>
              <a:t>animals</a:t>
            </a:r>
            <a:r>
              <a:rPr lang="nl-NL" dirty="0" smtClean="0"/>
              <a:t>,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due</a:t>
            </a:r>
            <a:r>
              <a:rPr lang="nl-NL" dirty="0" smtClean="0"/>
              <a:t> </a:t>
            </a:r>
            <a:r>
              <a:rPr lang="nl-NL" dirty="0" err="1" smtClean="0"/>
              <a:t>observance</a:t>
            </a:r>
            <a:r>
              <a:rPr lang="nl-NL" dirty="0" smtClean="0"/>
              <a:t> of the 			  </a:t>
            </a:r>
            <a:r>
              <a:rPr lang="nl-NL" dirty="0" err="1" smtClean="0"/>
              <a:t>limitations</a:t>
            </a:r>
            <a:r>
              <a:rPr lang="nl-NL" dirty="0" smtClean="0"/>
              <a:t>, </a:t>
            </a:r>
            <a:r>
              <a:rPr lang="nl-NL" dirty="0" err="1" smtClean="0"/>
              <a:t>obligations</a:t>
            </a:r>
            <a:r>
              <a:rPr lang="nl-NL" dirty="0" smtClean="0"/>
              <a:t>,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legal</a:t>
            </a:r>
            <a:r>
              <a:rPr lang="nl-NL" dirty="0" smtClean="0"/>
              <a:t> </a:t>
            </a:r>
            <a:r>
              <a:rPr lang="nl-NL" dirty="0" err="1" smtClean="0"/>
              <a:t>principles</a:t>
            </a:r>
            <a:r>
              <a:rPr lang="nl-NL" dirty="0" smtClean="0"/>
              <a:t> </a:t>
            </a:r>
            <a:r>
              <a:rPr lang="nl-NL" dirty="0" err="1" smtClean="0"/>
              <a:t>based</a:t>
            </a:r>
            <a:r>
              <a:rPr lang="nl-NL" dirty="0" smtClean="0"/>
              <a:t> on </a:t>
            </a:r>
            <a:r>
              <a:rPr lang="nl-NL" dirty="0" err="1" smtClean="0"/>
              <a:t>statutory</a:t>
            </a:r>
            <a:r>
              <a:rPr lang="nl-NL" dirty="0" smtClean="0"/>
              <a:t> </a:t>
            </a:r>
            <a:r>
              <a:rPr lang="nl-NL" dirty="0" err="1" smtClean="0"/>
              <a:t>rules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rules</a:t>
            </a:r>
            <a:r>
              <a:rPr lang="nl-NL" dirty="0" smtClean="0"/>
              <a:t> of 				  </a:t>
            </a:r>
            <a:r>
              <a:rPr lang="nl-NL" dirty="0" err="1" smtClean="0"/>
              <a:t>unwritten</a:t>
            </a:r>
            <a:r>
              <a:rPr lang="nl-NL" dirty="0" smtClean="0"/>
              <a:t> </a:t>
            </a:r>
            <a:r>
              <a:rPr lang="nl-NL" dirty="0" err="1" smtClean="0"/>
              <a:t>law</a:t>
            </a:r>
            <a:r>
              <a:rPr lang="nl-NL" dirty="0" smtClean="0"/>
              <a:t>, as well as of public order </a:t>
            </a:r>
            <a:r>
              <a:rPr lang="nl-NL" dirty="0" err="1" smtClean="0"/>
              <a:t>and</a:t>
            </a:r>
            <a:r>
              <a:rPr lang="nl-NL" dirty="0" smtClean="0"/>
              <a:t> public </a:t>
            </a:r>
            <a:r>
              <a:rPr lang="nl-NL" dirty="0" err="1" smtClean="0"/>
              <a:t>morality</a:t>
            </a:r>
            <a:r>
              <a:rPr lang="nl-NL" dirty="0" smtClean="0"/>
              <a:t>. “</a:t>
            </a:r>
            <a:endParaRPr lang="nl-NL" sz="2800" dirty="0" smtClean="0"/>
          </a:p>
          <a:p>
            <a:r>
              <a:rPr lang="nl-NL" sz="2800" dirty="0" smtClean="0"/>
              <a:t>Doctrine: </a:t>
            </a:r>
            <a:r>
              <a:rPr lang="nl-NL" dirty="0" err="1"/>
              <a:t>Cass</a:t>
            </a:r>
            <a:r>
              <a:rPr lang="nl-NL" dirty="0"/>
              <a:t> </a:t>
            </a:r>
            <a:r>
              <a:rPr lang="nl-NL" dirty="0" err="1"/>
              <a:t>Sunstein</a:t>
            </a:r>
            <a:r>
              <a:rPr lang="nl-NL" dirty="0"/>
              <a:t>, Jonathan Verschuuren, Steven </a:t>
            </a:r>
            <a:r>
              <a:rPr lang="nl-NL" dirty="0" err="1" smtClean="0"/>
              <a:t>Wise</a:t>
            </a:r>
            <a:endParaRPr lang="nl-NL" dirty="0" smtClean="0"/>
          </a:p>
          <a:p>
            <a:r>
              <a:rPr lang="nl-NL" sz="2800" dirty="0" smtClean="0"/>
              <a:t>Status </a:t>
            </a:r>
            <a:r>
              <a:rPr lang="nl-NL" sz="2800" dirty="0" err="1" smtClean="0"/>
              <a:t>Quaestionis</a:t>
            </a:r>
            <a:r>
              <a:rPr lang="nl-NL" sz="2800" dirty="0" smtClean="0"/>
              <a:t> 		</a:t>
            </a:r>
            <a:endParaRPr lang="nl-NL" dirty="0" smtClean="0"/>
          </a:p>
          <a:p>
            <a:pPr lvl="1"/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Common </a:t>
            </a:r>
            <a:r>
              <a:rPr lang="nl-NL" dirty="0" err="1" smtClean="0"/>
              <a:t>denominator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admissibility</a:t>
            </a:r>
            <a:r>
              <a:rPr lang="nl-NL" dirty="0" smtClean="0"/>
              <a:t> to the court: </a:t>
            </a:r>
            <a:r>
              <a:rPr lang="nl-NL" i="1" dirty="0" err="1" smtClean="0"/>
              <a:t>being</a:t>
            </a:r>
            <a:r>
              <a:rPr lang="nl-NL" i="1" dirty="0" smtClean="0"/>
              <a:t> </a:t>
            </a:r>
            <a:r>
              <a:rPr lang="nl-NL" dirty="0" smtClean="0"/>
              <a:t>a </a:t>
            </a:r>
            <a:r>
              <a:rPr lang="nl-NL" dirty="0" err="1" smtClean="0"/>
              <a:t>legal</a:t>
            </a:r>
            <a:r>
              <a:rPr lang="nl-NL" dirty="0" smtClean="0"/>
              <a:t> subject </a:t>
            </a:r>
            <a:r>
              <a:rPr lang="nl-NL" dirty="0" err="1" smtClean="0"/>
              <a:t>and</a:t>
            </a:r>
            <a:r>
              <a:rPr lang="nl-NL" dirty="0" smtClean="0"/>
              <a:t>….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95491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04800" y="1332077"/>
            <a:ext cx="11582400" cy="4678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smtClean="0"/>
              <a:t>	</a:t>
            </a:r>
            <a:r>
              <a:rPr lang="nl-NL" sz="2800" dirty="0" smtClean="0"/>
              <a:t>		</a:t>
            </a:r>
            <a:endParaRPr lang="nl-NL" dirty="0" smtClean="0"/>
          </a:p>
          <a:p>
            <a:pPr lvl="1"/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…</a:t>
            </a:r>
            <a:r>
              <a:rPr lang="nl-NL" i="1" dirty="0" err="1" smtClean="0"/>
              <a:t>having</a:t>
            </a:r>
            <a:r>
              <a:rPr lang="nl-NL" i="1" dirty="0" smtClean="0"/>
              <a:t> </a:t>
            </a:r>
            <a:r>
              <a:rPr lang="nl-NL" dirty="0" smtClean="0"/>
              <a:t>a </a:t>
            </a:r>
            <a:r>
              <a:rPr lang="nl-NL" dirty="0" err="1" smtClean="0"/>
              <a:t>legal</a:t>
            </a:r>
            <a:r>
              <a:rPr lang="nl-NL" dirty="0" smtClean="0"/>
              <a:t> interest</a:t>
            </a: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734157"/>
              </p:ext>
            </p:extLst>
          </p:nvPr>
        </p:nvGraphicFramePr>
        <p:xfrm>
          <a:off x="961114" y="1441532"/>
          <a:ext cx="10314822" cy="4118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274"/>
                <a:gridCol w="3438274"/>
                <a:gridCol w="3438274"/>
              </a:tblGrid>
              <a:tr h="7933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Administrative Courts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err="1" smtClean="0"/>
                        <a:t>Civil</a:t>
                      </a:r>
                      <a:r>
                        <a:rPr lang="nl-NL" sz="1800" dirty="0" smtClean="0"/>
                        <a:t> Courts</a:t>
                      </a:r>
                      <a:endParaRPr lang="en-US" sz="1800" dirty="0"/>
                    </a:p>
                  </a:txBody>
                  <a:tcPr/>
                </a:tc>
              </a:tr>
              <a:tr h="1369266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Personal Interest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No </a:t>
                      </a:r>
                      <a:r>
                        <a:rPr lang="nl-NL" sz="1800" dirty="0" err="1" smtClean="0"/>
                        <a:t>procedural</a:t>
                      </a:r>
                      <a:r>
                        <a:rPr lang="nl-NL" sz="1800" dirty="0" smtClean="0"/>
                        <a:t> </a:t>
                      </a:r>
                      <a:r>
                        <a:rPr lang="nl-NL" sz="1800" dirty="0" err="1" smtClean="0"/>
                        <a:t>altriusm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Legal</a:t>
                      </a:r>
                      <a:r>
                        <a:rPr lang="nl-NL" sz="1800" baseline="0" dirty="0" smtClean="0"/>
                        <a:t> </a:t>
                      </a:r>
                      <a:r>
                        <a:rPr lang="nl-NL" sz="1800" baseline="0" dirty="0" err="1" smtClean="0"/>
                        <a:t>relationship</a:t>
                      </a:r>
                      <a:r>
                        <a:rPr lang="nl-NL" sz="1800" baseline="0" dirty="0" smtClean="0"/>
                        <a:t> </a:t>
                      </a:r>
                      <a:r>
                        <a:rPr lang="nl-NL" sz="1800" baseline="0" dirty="0" err="1" smtClean="0"/>
                        <a:t>civil</a:t>
                      </a:r>
                      <a:r>
                        <a:rPr lang="nl-NL" sz="1800" baseline="0" dirty="0" smtClean="0"/>
                        <a:t> </a:t>
                      </a:r>
                      <a:r>
                        <a:rPr lang="nl-NL" sz="1800" baseline="0" dirty="0" err="1" smtClean="0"/>
                        <a:t>rights</a:t>
                      </a:r>
                      <a:r>
                        <a:rPr lang="nl-NL" sz="1800" baseline="0" dirty="0" smtClean="0"/>
                        <a:t>/claims</a:t>
                      </a:r>
                      <a:endParaRPr lang="en-US" sz="1800" dirty="0"/>
                    </a:p>
                  </a:txBody>
                  <a:tcPr/>
                </a:tc>
              </a:tr>
              <a:tr h="1956093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General Interest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err="1" smtClean="0"/>
                        <a:t>distinctive</a:t>
                      </a:r>
                      <a:r>
                        <a:rPr lang="nl-NL" sz="1800" dirty="0" smtClean="0"/>
                        <a:t> </a:t>
                      </a:r>
                      <a:r>
                        <a:rPr lang="nl-NL" sz="1800" dirty="0" err="1" smtClean="0"/>
                        <a:t>statutory</a:t>
                      </a:r>
                      <a:r>
                        <a:rPr lang="nl-NL" sz="1800" dirty="0" smtClean="0"/>
                        <a:t> </a:t>
                      </a:r>
                      <a:r>
                        <a:rPr lang="nl-NL" sz="1800" dirty="0" err="1" smtClean="0"/>
                        <a:t>objectives</a:t>
                      </a:r>
                      <a:r>
                        <a:rPr lang="nl-NL" sz="1800" dirty="0" smtClean="0"/>
                        <a:t> + </a:t>
                      </a:r>
                      <a:r>
                        <a:rPr lang="nl-NL" sz="1800" dirty="0" err="1" smtClean="0"/>
                        <a:t>actual</a:t>
                      </a:r>
                      <a:r>
                        <a:rPr lang="nl-NL" sz="1800" dirty="0" smtClean="0"/>
                        <a:t> </a:t>
                      </a:r>
                      <a:r>
                        <a:rPr lang="nl-NL" sz="1800" dirty="0" err="1" smtClean="0"/>
                        <a:t>activities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 err="1" smtClean="0"/>
                        <a:t>Comparable</a:t>
                      </a:r>
                      <a:r>
                        <a:rPr lang="nl-NL" sz="1800" dirty="0" smtClean="0"/>
                        <a:t> </a:t>
                      </a:r>
                      <a:r>
                        <a:rPr lang="nl-NL" sz="1800" dirty="0" err="1" smtClean="0"/>
                        <a:t>interests</a:t>
                      </a:r>
                      <a:r>
                        <a:rPr lang="nl-NL" sz="1800" dirty="0" smtClean="0"/>
                        <a:t> of </a:t>
                      </a:r>
                      <a:r>
                        <a:rPr lang="nl-NL" sz="1800" dirty="0" err="1" smtClean="0"/>
                        <a:t>other</a:t>
                      </a:r>
                      <a:r>
                        <a:rPr lang="nl-NL" sz="1800" dirty="0" smtClean="0"/>
                        <a:t> persons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798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0991804"/>
              </p:ext>
            </p:extLst>
          </p:nvPr>
        </p:nvGraphicFramePr>
        <p:xfrm>
          <a:off x="762000" y="1998316"/>
          <a:ext cx="10329333" cy="2026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8222"/>
                <a:gridCol w="5221111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Natural Persons – </a:t>
                      </a:r>
                      <a:r>
                        <a:rPr lang="nl-NL" dirty="0" err="1" smtClean="0"/>
                        <a:t>affection</a:t>
                      </a:r>
                      <a:r>
                        <a:rPr lang="nl-NL" dirty="0" smtClean="0"/>
                        <a:t> of living </a:t>
                      </a:r>
                      <a:r>
                        <a:rPr lang="nl-NL" dirty="0" err="1" smtClean="0"/>
                        <a:t>quality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Wildlife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Protection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Organisations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1. </a:t>
                      </a:r>
                      <a:r>
                        <a:rPr lang="nl-NL" dirty="0" err="1" smtClean="0"/>
                        <a:t>Main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criterion</a:t>
                      </a:r>
                      <a:r>
                        <a:rPr lang="nl-NL" dirty="0" smtClean="0"/>
                        <a:t>: </a:t>
                      </a:r>
                      <a:r>
                        <a:rPr lang="nl-NL" dirty="0" err="1" smtClean="0"/>
                        <a:t>Distance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criterion</a:t>
                      </a:r>
                      <a:r>
                        <a:rPr lang="nl-NL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1. </a:t>
                      </a:r>
                      <a:r>
                        <a:rPr lang="nl-NL" dirty="0" err="1" smtClean="0"/>
                        <a:t>Statutory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objectives</a:t>
                      </a:r>
                      <a:r>
                        <a:rPr lang="nl-NL" dirty="0" smtClean="0"/>
                        <a:t> + </a:t>
                      </a:r>
                      <a:r>
                        <a:rPr lang="nl-NL" dirty="0" err="1" smtClean="0"/>
                        <a:t>actual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activities</a:t>
                      </a:r>
                      <a:r>
                        <a:rPr lang="nl-NL" dirty="0" smtClean="0"/>
                        <a:t>. Backtrack </a:t>
                      </a:r>
                      <a:r>
                        <a:rPr lang="nl-NL" dirty="0" err="1" smtClean="0"/>
                        <a:t>from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req</a:t>
                      </a:r>
                      <a:r>
                        <a:rPr lang="nl-NL" dirty="0" smtClean="0"/>
                        <a:t>. </a:t>
                      </a:r>
                      <a:r>
                        <a:rPr lang="nl-NL" dirty="0" err="1" smtClean="0"/>
                        <a:t>That</a:t>
                      </a:r>
                      <a:r>
                        <a:rPr lang="nl-NL" dirty="0" smtClean="0"/>
                        <a:t> species </a:t>
                      </a:r>
                      <a:r>
                        <a:rPr lang="nl-NL" dirty="0" err="1" smtClean="0"/>
                        <a:t>should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be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mentioned</a:t>
                      </a:r>
                      <a:r>
                        <a:rPr lang="nl-NL" baseline="0" dirty="0" smtClean="0"/>
                        <a:t> in </a:t>
                      </a:r>
                      <a:r>
                        <a:rPr lang="nl-NL" baseline="0" dirty="0" err="1" smtClean="0"/>
                        <a:t>statutes</a:t>
                      </a:r>
                      <a:r>
                        <a:rPr lang="nl-NL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2. </a:t>
                      </a:r>
                      <a:r>
                        <a:rPr lang="nl-NL" dirty="0" err="1" smtClean="0"/>
                        <a:t>Supportive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criterion</a:t>
                      </a:r>
                      <a:r>
                        <a:rPr lang="nl-NL" dirty="0" smtClean="0"/>
                        <a:t>: </a:t>
                      </a:r>
                      <a:r>
                        <a:rPr lang="nl-NL" dirty="0" err="1" smtClean="0"/>
                        <a:t>sight</a:t>
                      </a:r>
                      <a:r>
                        <a:rPr lang="nl-NL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3. </a:t>
                      </a:r>
                      <a:r>
                        <a:rPr lang="nl-NL" dirty="0" err="1" smtClean="0"/>
                        <a:t>Other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criterion</a:t>
                      </a:r>
                      <a:r>
                        <a:rPr lang="nl-NL" dirty="0" smtClean="0"/>
                        <a:t>: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regular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walks</a:t>
                      </a:r>
                      <a:r>
                        <a:rPr lang="nl-NL" baseline="0" dirty="0" smtClean="0"/>
                        <a:t>,..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Dutch </a:t>
            </a:r>
            <a:r>
              <a:rPr lang="nl-NL" dirty="0" smtClean="0"/>
              <a:t>Wildlife Cases before the administrative courts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94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09600" y="1234800"/>
            <a:ext cx="11394332" cy="4678638"/>
          </a:xfrm>
        </p:spPr>
        <p:txBody>
          <a:bodyPr/>
          <a:lstStyle/>
          <a:p>
            <a:pPr marL="0" indent="0">
              <a:buNone/>
            </a:pPr>
            <a:endParaRPr lang="nl-NL" sz="2800" dirty="0" smtClean="0"/>
          </a:p>
          <a:p>
            <a:pPr>
              <a:buFont typeface="Arial"/>
              <a:buChar char="•"/>
            </a:pPr>
            <a:r>
              <a:rPr lang="nl-NL" sz="2800" dirty="0" smtClean="0"/>
              <a:t>3rd </a:t>
            </a:r>
            <a:r>
              <a:rPr lang="nl-NL" sz="2800" dirty="0" err="1" smtClean="0"/>
              <a:t>pillar</a:t>
            </a:r>
            <a:r>
              <a:rPr lang="nl-NL" sz="2800" dirty="0" smtClean="0"/>
              <a:t> </a:t>
            </a:r>
            <a:r>
              <a:rPr lang="nl-NL" sz="2800" dirty="0" smtClean="0">
                <a:sym typeface="Wingdings"/>
              </a:rPr>
              <a:t> </a:t>
            </a:r>
            <a:r>
              <a:rPr lang="nl-NL" sz="2800" dirty="0" err="1" smtClean="0">
                <a:sym typeface="Wingdings"/>
              </a:rPr>
              <a:t>divergences</a:t>
            </a:r>
            <a:r>
              <a:rPr lang="nl-NL" sz="2800" dirty="0" smtClean="0">
                <a:sym typeface="Wingdings"/>
              </a:rPr>
              <a:t> </a:t>
            </a:r>
            <a:r>
              <a:rPr lang="nl-NL" sz="2800" dirty="0" err="1" smtClean="0">
                <a:sym typeface="Wingdings"/>
              </a:rPr>
              <a:t>throughout</a:t>
            </a:r>
            <a:r>
              <a:rPr lang="nl-NL" sz="2800" dirty="0" smtClean="0">
                <a:sym typeface="Wingdings"/>
              </a:rPr>
              <a:t> MS, standing </a:t>
            </a:r>
            <a:r>
              <a:rPr lang="nl-NL" sz="2800" dirty="0" err="1" smtClean="0">
                <a:sym typeface="Wingdings"/>
              </a:rPr>
              <a:t>rules</a:t>
            </a:r>
            <a:r>
              <a:rPr lang="nl-NL" sz="2800" dirty="0" smtClean="0">
                <a:sym typeface="Wingdings"/>
              </a:rPr>
              <a:t> </a:t>
            </a:r>
            <a:r>
              <a:rPr lang="nl-NL" sz="2800" dirty="0" err="1" smtClean="0">
                <a:sym typeface="Wingdings"/>
              </a:rPr>
              <a:t>interwoven</a:t>
            </a:r>
            <a:r>
              <a:rPr lang="nl-NL" sz="2800" dirty="0" smtClean="0">
                <a:sym typeface="Wingdings"/>
              </a:rPr>
              <a:t> </a:t>
            </a:r>
            <a:r>
              <a:rPr lang="nl-NL" sz="2800" dirty="0" err="1" smtClean="0">
                <a:sym typeface="Wingdings"/>
              </a:rPr>
              <a:t>with</a:t>
            </a:r>
            <a:r>
              <a:rPr lang="nl-NL" sz="2800" dirty="0" smtClean="0">
                <a:sym typeface="Wingdings"/>
              </a:rPr>
              <a:t> </a:t>
            </a:r>
            <a:r>
              <a:rPr lang="nl-NL" sz="2800" dirty="0" err="1" smtClean="0">
                <a:sym typeface="Wingdings"/>
              </a:rPr>
              <a:t>national</a:t>
            </a:r>
            <a:r>
              <a:rPr lang="nl-NL" sz="2800" dirty="0" smtClean="0">
                <a:sym typeface="Wingdings"/>
              </a:rPr>
              <a:t> </a:t>
            </a:r>
            <a:r>
              <a:rPr lang="nl-NL" sz="2800" dirty="0" err="1" smtClean="0">
                <a:sym typeface="Wingdings"/>
              </a:rPr>
              <a:t>legal</a:t>
            </a:r>
            <a:r>
              <a:rPr lang="nl-NL" sz="2800" dirty="0" smtClean="0">
                <a:sym typeface="Wingdings"/>
              </a:rPr>
              <a:t> systems</a:t>
            </a:r>
          </a:p>
          <a:p>
            <a:pPr>
              <a:buFont typeface="Arial"/>
              <a:buChar char="•"/>
            </a:pPr>
            <a:r>
              <a:rPr lang="nl-NL" sz="2800" dirty="0" err="1" smtClean="0"/>
              <a:t>Admissibility</a:t>
            </a:r>
            <a:r>
              <a:rPr lang="nl-NL" sz="2800" dirty="0" smtClean="0"/>
              <a:t> is </a:t>
            </a:r>
            <a:r>
              <a:rPr lang="nl-NL" sz="2800" dirty="0" err="1" smtClean="0"/>
              <a:t>not</a:t>
            </a:r>
            <a:r>
              <a:rPr lang="nl-NL" sz="2800" dirty="0" smtClean="0"/>
              <a:t> the </a:t>
            </a:r>
            <a:r>
              <a:rPr lang="nl-NL" sz="2800" dirty="0" err="1" smtClean="0"/>
              <a:t>obstacle</a:t>
            </a:r>
            <a:r>
              <a:rPr lang="nl-NL" sz="2800" dirty="0" smtClean="0"/>
              <a:t> </a:t>
            </a:r>
            <a:r>
              <a:rPr lang="nl-NL" sz="2800" dirty="0" err="1" smtClean="0"/>
              <a:t>it</a:t>
            </a:r>
            <a:r>
              <a:rPr lang="nl-NL" sz="2800" dirty="0" smtClean="0"/>
              <a:t> </a:t>
            </a:r>
            <a:r>
              <a:rPr lang="nl-NL" sz="2800" dirty="0" err="1" smtClean="0"/>
              <a:t>once</a:t>
            </a:r>
            <a:r>
              <a:rPr lang="nl-NL" sz="2800" dirty="0" smtClean="0"/>
              <a:t> </a:t>
            </a:r>
            <a:r>
              <a:rPr lang="nl-NL" sz="2800" dirty="0" err="1" smtClean="0"/>
              <a:t>used</a:t>
            </a:r>
            <a:r>
              <a:rPr lang="nl-NL" sz="2800" dirty="0" smtClean="0"/>
              <a:t> </a:t>
            </a:r>
            <a:r>
              <a:rPr lang="nl-NL" sz="2800" dirty="0" err="1" smtClean="0"/>
              <a:t>to</a:t>
            </a:r>
            <a:r>
              <a:rPr lang="nl-NL" sz="2800" dirty="0" smtClean="0"/>
              <a:t> </a:t>
            </a:r>
            <a:r>
              <a:rPr lang="nl-NL" sz="2800" dirty="0" err="1" smtClean="0"/>
              <a:t>be</a:t>
            </a:r>
            <a:endParaRPr lang="nl-NL" sz="2800" dirty="0" smtClean="0"/>
          </a:p>
          <a:p>
            <a:pPr>
              <a:buFont typeface="Arial"/>
              <a:buChar char="•"/>
            </a:pPr>
            <a:r>
              <a:rPr lang="nl-NL" sz="2800" dirty="0" smtClean="0"/>
              <a:t>In search </a:t>
            </a:r>
            <a:r>
              <a:rPr lang="nl-NL" sz="2800" dirty="0" err="1" smtClean="0"/>
              <a:t>for</a:t>
            </a:r>
            <a:r>
              <a:rPr lang="nl-NL" sz="2800" dirty="0" smtClean="0"/>
              <a:t> a </a:t>
            </a:r>
            <a:r>
              <a:rPr lang="nl-NL" sz="2800" dirty="0" err="1" smtClean="0"/>
              <a:t>justification</a:t>
            </a:r>
            <a:r>
              <a:rPr lang="nl-NL" sz="2800" dirty="0" smtClean="0"/>
              <a:t> </a:t>
            </a:r>
            <a:r>
              <a:rPr lang="nl-NL" sz="2800" dirty="0" err="1" smtClean="0"/>
              <a:t>for</a:t>
            </a:r>
            <a:r>
              <a:rPr lang="nl-NL" sz="2800" dirty="0" smtClean="0"/>
              <a:t> the </a:t>
            </a:r>
            <a:r>
              <a:rPr lang="nl-NL" sz="2800" dirty="0" err="1" smtClean="0"/>
              <a:t>distinction</a:t>
            </a:r>
            <a:r>
              <a:rPr lang="nl-NL" sz="2800" dirty="0" smtClean="0"/>
              <a:t> </a:t>
            </a:r>
            <a:r>
              <a:rPr lang="nl-NL" sz="2800" dirty="0" err="1" smtClean="0"/>
              <a:t>between</a:t>
            </a:r>
            <a:r>
              <a:rPr lang="nl-NL" sz="2800" dirty="0" smtClean="0"/>
              <a:t> </a:t>
            </a:r>
            <a:r>
              <a:rPr lang="nl-NL" sz="2800" dirty="0" err="1" smtClean="0"/>
              <a:t>natural</a:t>
            </a:r>
            <a:r>
              <a:rPr lang="nl-NL" sz="2800" dirty="0" smtClean="0"/>
              <a:t> persons </a:t>
            </a:r>
            <a:r>
              <a:rPr lang="nl-NL" sz="2800" dirty="0" err="1" smtClean="0"/>
              <a:t>and</a:t>
            </a:r>
            <a:r>
              <a:rPr lang="nl-NL" sz="2800" dirty="0" smtClean="0"/>
              <a:t> </a:t>
            </a:r>
            <a:r>
              <a:rPr lang="nl-NL" sz="2800" dirty="0" err="1" smtClean="0"/>
              <a:t>environmental</a:t>
            </a:r>
            <a:r>
              <a:rPr lang="nl-NL" sz="2800" dirty="0" smtClean="0"/>
              <a:t> </a:t>
            </a:r>
            <a:r>
              <a:rPr lang="nl-NL" sz="2800" dirty="0" err="1" smtClean="0"/>
              <a:t>organisations</a:t>
            </a:r>
            <a:r>
              <a:rPr lang="nl-NL" sz="2800" dirty="0" smtClean="0"/>
              <a:t> </a:t>
            </a:r>
            <a:r>
              <a:rPr lang="nl-NL" sz="2800" dirty="0" err="1" smtClean="0"/>
              <a:t>to</a:t>
            </a:r>
            <a:r>
              <a:rPr lang="nl-NL" sz="2800" dirty="0" smtClean="0"/>
              <a:t> </a:t>
            </a:r>
            <a:r>
              <a:rPr lang="nl-NL" sz="2800" dirty="0" err="1" smtClean="0"/>
              <a:t>pursue</a:t>
            </a:r>
            <a:r>
              <a:rPr lang="nl-NL" sz="2800" dirty="0" smtClean="0"/>
              <a:t> </a:t>
            </a:r>
            <a:r>
              <a:rPr lang="nl-NL" sz="2800" dirty="0" err="1" smtClean="0"/>
              <a:t>their</a:t>
            </a:r>
            <a:r>
              <a:rPr lang="nl-NL" sz="2800" dirty="0" smtClean="0"/>
              <a:t> </a:t>
            </a:r>
            <a:r>
              <a:rPr lang="nl-NL" sz="2800" dirty="0" err="1" smtClean="0"/>
              <a:t>idealistic</a:t>
            </a:r>
            <a:r>
              <a:rPr lang="nl-NL" sz="2800" dirty="0" smtClean="0"/>
              <a:t> </a:t>
            </a:r>
            <a:r>
              <a:rPr lang="nl-NL" sz="2800" dirty="0" err="1" smtClean="0"/>
              <a:t>objectives</a:t>
            </a:r>
            <a:r>
              <a:rPr lang="nl-NL" sz="2800" dirty="0" smtClean="0"/>
              <a:t> </a:t>
            </a:r>
          </a:p>
          <a:p>
            <a:pPr>
              <a:buFont typeface="Arial"/>
              <a:buChar char="•"/>
            </a:pPr>
            <a:r>
              <a:rPr lang="nl-NL" sz="2800" dirty="0" err="1" smtClean="0"/>
              <a:t>Improved</a:t>
            </a:r>
            <a:r>
              <a:rPr lang="nl-NL" sz="2800" dirty="0" smtClean="0"/>
              <a:t> access </a:t>
            </a:r>
            <a:r>
              <a:rPr lang="nl-NL" sz="2800" dirty="0" err="1" smtClean="0"/>
              <a:t>for</a:t>
            </a:r>
            <a:r>
              <a:rPr lang="nl-NL" sz="2800" dirty="0" smtClean="0"/>
              <a:t> wild </a:t>
            </a:r>
            <a:r>
              <a:rPr lang="nl-NL" sz="2800" dirty="0" err="1" smtClean="0"/>
              <a:t>animals</a:t>
            </a:r>
            <a:r>
              <a:rPr lang="nl-NL" sz="2800" dirty="0" smtClean="0"/>
              <a:t>, as </a:t>
            </a:r>
            <a:r>
              <a:rPr lang="nl-NL" sz="2800" dirty="0" err="1" smtClean="0"/>
              <a:t>they</a:t>
            </a:r>
            <a:r>
              <a:rPr lang="nl-NL" sz="2800" dirty="0" smtClean="0"/>
              <a:t> are </a:t>
            </a:r>
            <a:r>
              <a:rPr lang="nl-NL" sz="2800" dirty="0" err="1" smtClean="0"/>
              <a:t>covered</a:t>
            </a:r>
            <a:r>
              <a:rPr lang="nl-NL" sz="2800" dirty="0" smtClean="0"/>
              <a:t> </a:t>
            </a:r>
            <a:r>
              <a:rPr lang="nl-NL" sz="2800" dirty="0" err="1" smtClean="0"/>
              <a:t>by</a:t>
            </a:r>
            <a:r>
              <a:rPr lang="nl-NL" sz="2800" dirty="0" smtClean="0"/>
              <a:t> the scope of </a:t>
            </a:r>
            <a:r>
              <a:rPr lang="nl-NL" sz="2800" dirty="0" err="1" smtClean="0"/>
              <a:t>application</a:t>
            </a:r>
            <a:r>
              <a:rPr lang="nl-NL" sz="2800" dirty="0" smtClean="0"/>
              <a:t> of </a:t>
            </a:r>
            <a:r>
              <a:rPr lang="nl-NL" sz="2800" dirty="0" err="1" smtClean="0"/>
              <a:t>environmental</a:t>
            </a:r>
            <a:r>
              <a:rPr lang="nl-NL" sz="2800" dirty="0" smtClean="0"/>
              <a:t> </a:t>
            </a:r>
            <a:r>
              <a:rPr lang="nl-NL" sz="2800" dirty="0" err="1" smtClean="0"/>
              <a:t>law</a:t>
            </a:r>
            <a:r>
              <a:rPr lang="nl-NL" sz="2800" dirty="0"/>
              <a:t> </a:t>
            </a:r>
            <a:r>
              <a:rPr lang="nl-NL" sz="2800" dirty="0" smtClean="0"/>
              <a:t>(</a:t>
            </a:r>
            <a:r>
              <a:rPr lang="nl-NL" sz="2800" dirty="0" err="1" smtClean="0"/>
              <a:t>what</a:t>
            </a:r>
            <a:r>
              <a:rPr lang="nl-NL" sz="2800" dirty="0" smtClean="0"/>
              <a:t> </a:t>
            </a:r>
            <a:r>
              <a:rPr lang="nl-NL" sz="2800" dirty="0" err="1" smtClean="0"/>
              <a:t>about</a:t>
            </a:r>
            <a:r>
              <a:rPr lang="nl-NL" sz="2800" dirty="0" smtClean="0"/>
              <a:t> non-wild </a:t>
            </a:r>
            <a:r>
              <a:rPr lang="nl-NL" sz="2800" dirty="0" err="1" smtClean="0"/>
              <a:t>animals</a:t>
            </a:r>
            <a:r>
              <a:rPr lang="nl-NL" sz="2800" dirty="0" smtClean="0"/>
              <a:t>?)</a:t>
            </a:r>
            <a:endParaRPr lang="nl-NL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Concluding</a:t>
            </a:r>
            <a:r>
              <a:rPr lang="nl-NL" dirty="0" smtClean="0"/>
              <a:t> </a:t>
            </a:r>
            <a:r>
              <a:rPr lang="nl-NL" dirty="0" err="1" smtClean="0"/>
              <a:t>remarks</a:t>
            </a:r>
            <a:r>
              <a:rPr lang="nl-NL" dirty="0" smtClean="0"/>
              <a:t>/</a:t>
            </a:r>
            <a:r>
              <a:rPr lang="nl-NL" dirty="0" err="1" smtClean="0"/>
              <a:t>Outstanding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977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09600" y="1234800"/>
            <a:ext cx="11394332" cy="4678638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nl-NL" sz="2800" b="1" dirty="0" smtClean="0"/>
              <a:t>Contact details</a:t>
            </a:r>
          </a:p>
          <a:p>
            <a:pPr lvl="1">
              <a:buFont typeface="Arial"/>
              <a:buChar char="•"/>
            </a:pPr>
            <a:r>
              <a:rPr lang="nl-NL" sz="2800" dirty="0" smtClean="0">
                <a:sym typeface="Wingdings"/>
                <a:hlinkClick r:id="rId2"/>
              </a:rPr>
              <a:t>j.s.v.dubrulle@tilburguniversity.edu</a:t>
            </a:r>
            <a:endParaRPr lang="nl-NL" sz="2800" dirty="0" smtClean="0">
              <a:sym typeface="Wingdings"/>
            </a:endParaRPr>
          </a:p>
          <a:p>
            <a:pPr>
              <a:buFont typeface="Arial"/>
              <a:buChar char="•"/>
            </a:pPr>
            <a:r>
              <a:rPr lang="nl-NL" sz="2800" b="1" dirty="0" err="1" smtClean="0"/>
              <a:t>Involvement</a:t>
            </a:r>
            <a:endParaRPr lang="nl-NL" sz="2800" b="1" dirty="0" smtClean="0"/>
          </a:p>
          <a:p>
            <a:pPr lvl="1">
              <a:buFont typeface="Arial"/>
              <a:buChar char="•"/>
            </a:pPr>
            <a:r>
              <a:rPr lang="nl-NL" sz="2800" dirty="0" smtClean="0"/>
              <a:t>Research project </a:t>
            </a:r>
            <a:r>
              <a:rPr lang="nl-NL" sz="2800" i="1" dirty="0" smtClean="0"/>
              <a:t>Ius </a:t>
            </a:r>
            <a:r>
              <a:rPr lang="nl-NL" sz="2800" i="1" dirty="0" err="1" smtClean="0"/>
              <a:t>Carnivoris</a:t>
            </a:r>
            <a:endParaRPr lang="nl-NL" sz="2800" i="1" dirty="0" smtClean="0"/>
          </a:p>
          <a:p>
            <a:pPr lvl="2">
              <a:buFont typeface="Arial"/>
              <a:buChar char="•"/>
            </a:pPr>
            <a:r>
              <a:rPr lang="nl-NL" sz="2800" dirty="0">
                <a:hlinkClick r:id="rId3"/>
              </a:rPr>
              <a:t>https://www.tilburguniversity.edu/about/schools/law/about/departments/eip/research/carnivores</a:t>
            </a:r>
            <a:r>
              <a:rPr lang="nl-NL" sz="2800" dirty="0" smtClean="0">
                <a:hlinkClick r:id="rId3"/>
              </a:rPr>
              <a:t>/</a:t>
            </a:r>
            <a:endParaRPr lang="nl-NL" sz="2800" dirty="0" smtClean="0"/>
          </a:p>
          <a:p>
            <a:pPr lvl="1">
              <a:buFont typeface="Arial"/>
              <a:buChar char="•"/>
            </a:pPr>
            <a:r>
              <a:rPr lang="nl-NL" sz="2800" dirty="0" err="1" smtClean="0"/>
              <a:t>Animal</a:t>
            </a:r>
            <a:r>
              <a:rPr lang="nl-NL" sz="2800" dirty="0" smtClean="0"/>
              <a:t> </a:t>
            </a:r>
            <a:r>
              <a:rPr lang="nl-NL" sz="2800" dirty="0" err="1" smtClean="0"/>
              <a:t>Law</a:t>
            </a:r>
            <a:r>
              <a:rPr lang="nl-NL" sz="2800" dirty="0" smtClean="0"/>
              <a:t> Blog</a:t>
            </a:r>
          </a:p>
          <a:p>
            <a:pPr lvl="2">
              <a:buFont typeface="Arial"/>
              <a:buChar char="•"/>
            </a:pPr>
            <a:r>
              <a:rPr lang="nl-NL" sz="2800" dirty="0">
                <a:hlinkClick r:id="rId4"/>
              </a:rPr>
              <a:t>www.animallaw.wordpress.com</a:t>
            </a:r>
            <a:endParaRPr lang="nl-NL" sz="2800" dirty="0"/>
          </a:p>
          <a:p>
            <a:pPr lvl="2">
              <a:buFont typeface="Arial"/>
              <a:buChar char="•"/>
            </a:pPr>
            <a:endParaRPr lang="nl-NL" sz="2800" dirty="0" smtClean="0"/>
          </a:p>
          <a:p>
            <a:pPr lvl="2">
              <a:buFont typeface="Arial"/>
              <a:buChar char="•"/>
            </a:pPr>
            <a:endParaRPr lang="nl-NL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Thank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49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ilburgUniversity">
  <a:themeElements>
    <a:clrScheme name="Universiteit van Tilburg">
      <a:dk1>
        <a:sysClr val="windowText" lastClr="000000"/>
      </a:dk1>
      <a:lt1>
        <a:sysClr val="window" lastClr="FFFFFF"/>
      </a:lt1>
      <a:dk2>
        <a:srgbClr val="003366"/>
      </a:dk2>
      <a:lt2>
        <a:srgbClr val="EEECE1"/>
      </a:lt2>
      <a:accent1>
        <a:srgbClr val="CC9933"/>
      </a:accent1>
      <a:accent2>
        <a:srgbClr val="339900"/>
      </a:accent2>
      <a:accent3>
        <a:srgbClr val="C3BCB2"/>
      </a:accent3>
      <a:accent4>
        <a:srgbClr val="008EC6"/>
      </a:accent4>
      <a:accent5>
        <a:srgbClr val="D9BC74"/>
      </a:accent5>
      <a:accent6>
        <a:srgbClr val="66CC33"/>
      </a:accent6>
      <a:hlink>
        <a:srgbClr val="003366"/>
      </a:hlink>
      <a:folHlink>
        <a:srgbClr val="CC993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3994</TotalTime>
  <Words>379</Words>
  <Application>Microsoft Macintosh PowerPoint</Application>
  <PresentationFormat>Custom</PresentationFormat>
  <Paragraphs>76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_TilburgUniversity</vt:lpstr>
      <vt:lpstr>Standing of Private Parties aiming to ensure species protection before the Dutch courts</vt:lpstr>
      <vt:lpstr>Overlaps between Environmental Law &amp; Animal Law</vt:lpstr>
      <vt:lpstr> Interplay Court Proceedings to protect wildlife - Hamstercase</vt:lpstr>
      <vt:lpstr>Common denominator for admissibility to the court: being a legal subject and…. </vt:lpstr>
      <vt:lpstr>…having a legal interest</vt:lpstr>
      <vt:lpstr>Dutch Wildlife Cases before the administrative courts</vt:lpstr>
      <vt:lpstr>Concluding remarks/Outstanding questions</vt:lpstr>
      <vt:lpstr>Thank you</vt:lpstr>
    </vt:vector>
  </TitlesOfParts>
  <Company>Tilburg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I. Horn-Verheijden</dc:creator>
  <cp:lastModifiedBy>Jennifer Dubrulle</cp:lastModifiedBy>
  <cp:revision>79</cp:revision>
  <cp:lastPrinted>2016-09-01T12:54:15Z</cp:lastPrinted>
  <dcterms:created xsi:type="dcterms:W3CDTF">2016-01-26T12:49:49Z</dcterms:created>
  <dcterms:modified xsi:type="dcterms:W3CDTF">2016-09-14T06:08:52Z</dcterms:modified>
</cp:coreProperties>
</file>