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362" r:id="rId3"/>
    <p:sldId id="376" r:id="rId4"/>
    <p:sldId id="386" r:id="rId5"/>
    <p:sldId id="401" r:id="rId6"/>
    <p:sldId id="358" r:id="rId7"/>
    <p:sldId id="388" r:id="rId8"/>
    <p:sldId id="400" r:id="rId9"/>
    <p:sldId id="405" r:id="rId10"/>
    <p:sldId id="407" r:id="rId11"/>
    <p:sldId id="414" r:id="rId12"/>
    <p:sldId id="390" r:id="rId13"/>
    <p:sldId id="374" r:id="rId14"/>
    <p:sldId id="409" r:id="rId15"/>
    <p:sldId id="391" r:id="rId16"/>
    <p:sldId id="418" r:id="rId17"/>
    <p:sldId id="404" r:id="rId18"/>
    <p:sldId id="392" r:id="rId19"/>
    <p:sldId id="415" r:id="rId20"/>
    <p:sldId id="416" r:id="rId21"/>
    <p:sldId id="370" r:id="rId22"/>
    <p:sldId id="373" r:id="rId23"/>
    <p:sldId id="341" r:id="rId24"/>
  </p:sldIdLst>
  <p:sldSz cx="9144000" cy="5143500" type="screen16x9"/>
  <p:notesSz cx="6797675" cy="9926638"/>
  <p:embeddedFontLst>
    <p:embeddedFont>
      <p:font typeface="Wingdings 3" panose="05040102010807070707" pitchFamily="18" charset="2"/>
      <p:regular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AU Passata Light" panose="020B0303030902030804" pitchFamily="34" charset="0"/>
      <p:regular r:id="rId32"/>
      <p:bold r:id="rId33"/>
    </p:embeddedFont>
    <p:embeddedFont>
      <p:font typeface="AU Passata" panose="020B0503030502030804" pitchFamily="34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4572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9144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3716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18288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724">
          <p15:clr>
            <a:srgbClr val="A4A3A4"/>
          </p15:clr>
        </p15:guide>
        <p15:guide id="2" orient="horz" pos="982">
          <p15:clr>
            <a:srgbClr val="A4A3A4"/>
          </p15:clr>
        </p15:guide>
        <p15:guide id="3" orient="horz" pos="3239">
          <p15:clr>
            <a:srgbClr val="A4A3A4"/>
          </p15:clr>
        </p15:guide>
        <p15:guide id="4" orient="horz" pos="105">
          <p15:clr>
            <a:srgbClr val="A4A3A4"/>
          </p15:clr>
        </p15:guide>
        <p15:guide id="5" orient="horz" pos="2663">
          <p15:clr>
            <a:srgbClr val="A4A3A4"/>
          </p15:clr>
        </p15:guide>
        <p15:guide id="6" orient="horz" pos="2581">
          <p15:clr>
            <a:srgbClr val="A4A3A4"/>
          </p15:clr>
        </p15:guide>
        <p15:guide id="7" orient="horz" pos="226">
          <p15:clr>
            <a:srgbClr val="A4A3A4"/>
          </p15:clr>
        </p15:guide>
        <p15:guide id="8" orient="horz" pos="1516">
          <p15:clr>
            <a:srgbClr val="A4A3A4"/>
          </p15:clr>
        </p15:guide>
        <p15:guide id="9" orient="horz" pos="1678">
          <p15:clr>
            <a:srgbClr val="A4A3A4"/>
          </p15:clr>
        </p15:guide>
        <p15:guide id="10" pos="222">
          <p15:clr>
            <a:srgbClr val="A4A3A4"/>
          </p15:clr>
        </p15:guide>
        <p15:guide id="11" pos="5539">
          <p15:clr>
            <a:srgbClr val="A4A3A4"/>
          </p15:clr>
        </p15:guide>
        <p15:guide id="12" pos="3674">
          <p15:clr>
            <a:srgbClr val="A4A3A4"/>
          </p15:clr>
        </p15:guide>
        <p15:guide id="13" pos="2801">
          <p15:clr>
            <a:srgbClr val="A4A3A4"/>
          </p15:clr>
        </p15:guide>
        <p15:guide id="14" pos="29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 xmlns:mv="urn:schemas-microsoft-com:mac:vml" xmlns:mc="http://schemas.openxmlformats.org/markup-compatibility/2006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AEAE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yst layout 1 - Marker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llemlayout 1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9" autoAdjust="0"/>
    <p:restoredTop sz="94286" autoAdjust="0"/>
  </p:normalViewPr>
  <p:slideViewPr>
    <p:cSldViewPr snapToObjects="1" showGuides="1">
      <p:cViewPr>
        <p:scale>
          <a:sx n="110" d="100"/>
          <a:sy n="110" d="100"/>
        </p:scale>
        <p:origin x="-1212" y="-684"/>
      </p:cViewPr>
      <p:guideLst>
        <p:guide orient="horz" pos="724"/>
        <p:guide orient="horz" pos="982"/>
        <p:guide orient="horz" pos="3239"/>
        <p:guide orient="horz" pos="105"/>
        <p:guide orient="horz" pos="2663"/>
        <p:guide orient="horz" pos="2581"/>
        <p:guide orient="horz" pos="226"/>
        <p:guide orient="horz" pos="1516"/>
        <p:guide pos="222"/>
        <p:guide pos="5539"/>
        <p:guide pos="3674"/>
        <p:guide pos="2801"/>
        <p:guide pos="2960"/>
      </p:guideLst>
    </p:cSldViewPr>
  </p:slideViewPr>
  <p:outlineViewPr>
    <p:cViewPr>
      <p:scale>
        <a:sx n="33" d="100"/>
        <a:sy n="33" d="100"/>
      </p:scale>
      <p:origin x="0" y="679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>
        <p:scale>
          <a:sx n="70" d="100"/>
          <a:sy n="70" d="100"/>
        </p:scale>
        <p:origin x="-4206" y="-46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B9E8D6-EB54-4844-A988-DC8FE44F27FC}" type="doc">
      <dgm:prSet loTypeId="urn:microsoft.com/office/officeart/2005/8/layout/matrix3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43CBD49D-EB25-48F9-996A-88F994B5B689}">
      <dgm:prSet phldrT="[Text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Tender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BA4FA-DF10-44A2-BC3C-6C5DE896AA84}" type="parTrans" cxnId="{AC366340-2963-4927-814C-767E9E501BCC}">
      <dgm:prSet/>
      <dgm:spPr/>
      <dgm:t>
        <a:bodyPr/>
        <a:lstStyle/>
        <a:p>
          <a:endParaRPr lang="da-DK"/>
        </a:p>
      </dgm:t>
    </dgm:pt>
    <dgm:pt modelId="{2B09D680-01FA-46BE-B004-A38D51095BD8}" type="sibTrans" cxnId="{AC366340-2963-4927-814C-767E9E501BCC}">
      <dgm:prSet/>
      <dgm:spPr/>
      <dgm:t>
        <a:bodyPr/>
        <a:lstStyle/>
        <a:p>
          <a:endParaRPr lang="da-DK"/>
        </a:p>
      </dgm:t>
    </dgm:pt>
    <dgm:pt modelId="{81F60393-E880-4C3A-846C-67BB4797BF20}">
      <dgm:prSet phldrT="[Text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Open door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118A97-25FF-41E1-99EC-8FF4E61590FF}" type="parTrans" cxnId="{1262CEA5-0F49-432D-8D79-E2859281ADD2}">
      <dgm:prSet/>
      <dgm:spPr/>
      <dgm:t>
        <a:bodyPr/>
        <a:lstStyle/>
        <a:p>
          <a:endParaRPr lang="da-DK"/>
        </a:p>
      </dgm:t>
    </dgm:pt>
    <dgm:pt modelId="{7D2E8626-0DD4-47DF-B375-07B906D653AB}" type="sibTrans" cxnId="{1262CEA5-0F49-432D-8D79-E2859281ADD2}">
      <dgm:prSet/>
      <dgm:spPr/>
      <dgm:t>
        <a:bodyPr/>
        <a:lstStyle/>
        <a:p>
          <a:endParaRPr lang="da-DK"/>
        </a:p>
      </dgm:t>
    </dgm:pt>
    <dgm:pt modelId="{F66E5F41-275F-4489-A0BE-AA9628498B5F}">
      <dgm:prSet phldrT="[Text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Offshore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20D39-3702-4B27-B07F-67CCD3D3C381}" type="parTrans" cxnId="{EBD48AA5-2BC9-4998-9ECF-F19910D8FB78}">
      <dgm:prSet/>
      <dgm:spPr/>
      <dgm:t>
        <a:bodyPr/>
        <a:lstStyle/>
        <a:p>
          <a:endParaRPr lang="da-DK"/>
        </a:p>
      </dgm:t>
    </dgm:pt>
    <dgm:pt modelId="{3C86619B-F27D-4201-B3B1-2238C7C47A8E}" type="sibTrans" cxnId="{EBD48AA5-2BC9-4998-9ECF-F19910D8FB78}">
      <dgm:prSet/>
      <dgm:spPr/>
      <dgm:t>
        <a:bodyPr/>
        <a:lstStyle/>
        <a:p>
          <a:endParaRPr lang="da-DK"/>
        </a:p>
      </dgm:t>
    </dgm:pt>
    <dgm:pt modelId="{963F2BA7-2C04-455E-A1DB-33038FF2575D}">
      <dgm:prSet phldrT="[Text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Coastal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A99D33-75F4-4FC4-89E7-9C271B0677AF}" type="parTrans" cxnId="{8305F08F-2835-4209-AED9-F4181BAFBAE4}">
      <dgm:prSet/>
      <dgm:spPr/>
      <dgm:t>
        <a:bodyPr/>
        <a:lstStyle/>
        <a:p>
          <a:endParaRPr lang="da-DK"/>
        </a:p>
      </dgm:t>
    </dgm:pt>
    <dgm:pt modelId="{9CCA9DAA-E63B-4A18-B56F-05EF587747D3}" type="sibTrans" cxnId="{8305F08F-2835-4209-AED9-F4181BAFBAE4}">
      <dgm:prSet/>
      <dgm:spPr/>
      <dgm:t>
        <a:bodyPr/>
        <a:lstStyle/>
        <a:p>
          <a:endParaRPr lang="da-DK"/>
        </a:p>
      </dgm:t>
    </dgm:pt>
    <dgm:pt modelId="{5B643661-4442-43D2-857A-3A9182A54B88}" type="pres">
      <dgm:prSet presAssocID="{E2B9E8D6-EB54-4844-A988-DC8FE44F27FC}" presName="matrix" presStyleCnt="0">
        <dgm:presLayoutVars>
          <dgm:chMax val="1"/>
          <dgm:dir/>
          <dgm:resizeHandles val="exact"/>
        </dgm:presLayoutVars>
      </dgm:prSet>
      <dgm:spPr/>
    </dgm:pt>
    <dgm:pt modelId="{1708CDFC-0E6B-4F74-8E64-3CB22BE4B468}" type="pres">
      <dgm:prSet presAssocID="{E2B9E8D6-EB54-4844-A988-DC8FE44F27FC}" presName="diamond" presStyleLbl="bgShp" presStyleIdx="0" presStyleCnt="1" custScaleX="123178" custLinFactNeighborX="660" custLinFactNeighborY="-4945"/>
      <dgm:spPr/>
    </dgm:pt>
    <dgm:pt modelId="{DD86CBFB-1EA3-49AB-8CC1-6BDCFD99849B}" type="pres">
      <dgm:prSet presAssocID="{E2B9E8D6-EB54-4844-A988-DC8FE44F27F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372BA91-E717-4645-BBAA-D4F50C743BE8}" type="pres">
      <dgm:prSet presAssocID="{E2B9E8D6-EB54-4844-A988-DC8FE44F27F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607DA01-B9D6-47ED-A673-1073AF6B418A}" type="pres">
      <dgm:prSet presAssocID="{E2B9E8D6-EB54-4844-A988-DC8FE44F27F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4A5126E-A8D6-417A-BAA7-BAB70869E47A}" type="pres">
      <dgm:prSet presAssocID="{E2B9E8D6-EB54-4844-A988-DC8FE44F27F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1262CEA5-0F49-432D-8D79-E2859281ADD2}" srcId="{E2B9E8D6-EB54-4844-A988-DC8FE44F27FC}" destId="{81F60393-E880-4C3A-846C-67BB4797BF20}" srcOrd="1" destOrd="0" parTransId="{FC118A97-25FF-41E1-99EC-8FF4E61590FF}" sibTransId="{7D2E8626-0DD4-47DF-B375-07B906D653AB}"/>
    <dgm:cxn modelId="{4A63CDB2-3786-43D0-B13A-BAD49759A5B2}" type="presOf" srcId="{43CBD49D-EB25-48F9-996A-88F994B5B689}" destId="{DD86CBFB-1EA3-49AB-8CC1-6BDCFD99849B}" srcOrd="0" destOrd="0" presId="urn:microsoft.com/office/officeart/2005/8/layout/matrix3"/>
    <dgm:cxn modelId="{8305F08F-2835-4209-AED9-F4181BAFBAE4}" srcId="{E2B9E8D6-EB54-4844-A988-DC8FE44F27FC}" destId="{963F2BA7-2C04-455E-A1DB-33038FF2575D}" srcOrd="3" destOrd="0" parTransId="{FBA99D33-75F4-4FC4-89E7-9C271B0677AF}" sibTransId="{9CCA9DAA-E63B-4A18-B56F-05EF587747D3}"/>
    <dgm:cxn modelId="{AC366340-2963-4927-814C-767E9E501BCC}" srcId="{E2B9E8D6-EB54-4844-A988-DC8FE44F27FC}" destId="{43CBD49D-EB25-48F9-996A-88F994B5B689}" srcOrd="0" destOrd="0" parTransId="{DDABA4FA-DF10-44A2-BC3C-6C5DE896AA84}" sibTransId="{2B09D680-01FA-46BE-B004-A38D51095BD8}"/>
    <dgm:cxn modelId="{92EE06F7-FC78-4D36-8713-607C0AB6712F}" type="presOf" srcId="{963F2BA7-2C04-455E-A1DB-33038FF2575D}" destId="{14A5126E-A8D6-417A-BAA7-BAB70869E47A}" srcOrd="0" destOrd="0" presId="urn:microsoft.com/office/officeart/2005/8/layout/matrix3"/>
    <dgm:cxn modelId="{FBE3E128-230A-4B0E-8B7F-DB75AB37A2F9}" type="presOf" srcId="{F66E5F41-275F-4489-A0BE-AA9628498B5F}" destId="{D607DA01-B9D6-47ED-A673-1073AF6B418A}" srcOrd="0" destOrd="0" presId="urn:microsoft.com/office/officeart/2005/8/layout/matrix3"/>
    <dgm:cxn modelId="{DDEB8772-AB76-4C95-AA73-B6B69A276F3A}" type="presOf" srcId="{E2B9E8D6-EB54-4844-A988-DC8FE44F27FC}" destId="{5B643661-4442-43D2-857A-3A9182A54B88}" srcOrd="0" destOrd="0" presId="urn:microsoft.com/office/officeart/2005/8/layout/matrix3"/>
    <dgm:cxn modelId="{EBD48AA5-2BC9-4998-9ECF-F19910D8FB78}" srcId="{E2B9E8D6-EB54-4844-A988-DC8FE44F27FC}" destId="{F66E5F41-275F-4489-A0BE-AA9628498B5F}" srcOrd="2" destOrd="0" parTransId="{5D320D39-3702-4B27-B07F-67CCD3D3C381}" sibTransId="{3C86619B-F27D-4201-B3B1-2238C7C47A8E}"/>
    <dgm:cxn modelId="{8EC21F01-46C6-4107-9B4E-B06D2CB59E3E}" type="presOf" srcId="{81F60393-E880-4C3A-846C-67BB4797BF20}" destId="{8372BA91-E717-4645-BBAA-D4F50C743BE8}" srcOrd="0" destOrd="0" presId="urn:microsoft.com/office/officeart/2005/8/layout/matrix3"/>
    <dgm:cxn modelId="{2D15171B-5C86-4AA9-A382-7762B4911800}" type="presParOf" srcId="{5B643661-4442-43D2-857A-3A9182A54B88}" destId="{1708CDFC-0E6B-4F74-8E64-3CB22BE4B468}" srcOrd="0" destOrd="0" presId="urn:microsoft.com/office/officeart/2005/8/layout/matrix3"/>
    <dgm:cxn modelId="{634BD0B3-AD67-4920-B4B7-5A2E4BFF9013}" type="presParOf" srcId="{5B643661-4442-43D2-857A-3A9182A54B88}" destId="{DD86CBFB-1EA3-49AB-8CC1-6BDCFD99849B}" srcOrd="1" destOrd="0" presId="urn:microsoft.com/office/officeart/2005/8/layout/matrix3"/>
    <dgm:cxn modelId="{C7E9991F-9F7F-4DCE-B6D1-A5294160754D}" type="presParOf" srcId="{5B643661-4442-43D2-857A-3A9182A54B88}" destId="{8372BA91-E717-4645-BBAA-D4F50C743BE8}" srcOrd="2" destOrd="0" presId="urn:microsoft.com/office/officeart/2005/8/layout/matrix3"/>
    <dgm:cxn modelId="{B4EB0B64-D92F-4F85-BE1B-B25A1D9F4EB4}" type="presParOf" srcId="{5B643661-4442-43D2-857A-3A9182A54B88}" destId="{D607DA01-B9D6-47ED-A673-1073AF6B418A}" srcOrd="3" destOrd="0" presId="urn:microsoft.com/office/officeart/2005/8/layout/matrix3"/>
    <dgm:cxn modelId="{21590A31-B65D-447D-96E1-647D445DB817}" type="presParOf" srcId="{5B643661-4442-43D2-857A-3A9182A54B88}" destId="{14A5126E-A8D6-417A-BAA7-BAB70869E47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660472-D12A-44EF-86C8-5200100C5E5E}" type="doc">
      <dgm:prSet loTypeId="urn:microsoft.com/office/officeart/2005/8/layout/chevron1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da-DK"/>
        </a:p>
      </dgm:t>
    </dgm:pt>
    <dgm:pt modelId="{53AB493B-A860-42C6-B2EC-7B645DDDCDFD}">
      <dgm:prSet phldrT="[Text]" custT="1"/>
      <dgm:spPr/>
      <dgm:t>
        <a:bodyPr/>
        <a:lstStyle/>
        <a:p>
          <a:r>
            <a:rPr lang="en-US" sz="15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Joint pre-consultation and public meetings</a:t>
          </a:r>
        </a:p>
      </dgm:t>
    </dgm:pt>
    <dgm:pt modelId="{0D4FF9F6-F6C8-449C-A857-4C624584BB4F}" type="parTrans" cxnId="{6F74E4BA-D425-4140-9A43-F7C8BE396E80}">
      <dgm:prSet/>
      <dgm:spPr/>
      <dgm:t>
        <a:bodyPr/>
        <a:lstStyle/>
        <a:p>
          <a:endParaRPr lang="da-DK"/>
        </a:p>
      </dgm:t>
    </dgm:pt>
    <dgm:pt modelId="{8D927841-BCA3-4E5C-BC89-95771BE22C85}" type="sibTrans" cxnId="{6F74E4BA-D425-4140-9A43-F7C8BE396E80}">
      <dgm:prSet/>
      <dgm:spPr/>
      <dgm:t>
        <a:bodyPr/>
        <a:lstStyle/>
        <a:p>
          <a:endParaRPr lang="da-DK"/>
        </a:p>
      </dgm:t>
    </dgm:pt>
    <dgm:pt modelId="{FDB221F9-0B4E-4F66-B9BD-49FFE9FB885B}">
      <dgm:prSet phldrT="[Text]" custT="1"/>
      <dgm:spPr/>
      <dgm:t>
        <a:bodyPr/>
        <a:lstStyle/>
        <a:p>
          <a:r>
            <a:rPr lang="en-US" sz="15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Joint SEA and EIS</a:t>
          </a:r>
          <a:endParaRPr lang="en-US" sz="1500" b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A73F11-CF9D-453D-A8F0-B65B98D42857}" type="parTrans" cxnId="{91D1F90A-CD66-4DD8-93A0-AAC6DB02C181}">
      <dgm:prSet/>
      <dgm:spPr/>
      <dgm:t>
        <a:bodyPr/>
        <a:lstStyle/>
        <a:p>
          <a:endParaRPr lang="da-DK"/>
        </a:p>
      </dgm:t>
    </dgm:pt>
    <dgm:pt modelId="{070C328B-559E-4214-8D61-FE9F714E40D3}" type="sibTrans" cxnId="{91D1F90A-CD66-4DD8-93A0-AAC6DB02C181}">
      <dgm:prSet/>
      <dgm:spPr/>
      <dgm:t>
        <a:bodyPr/>
        <a:lstStyle/>
        <a:p>
          <a:endParaRPr lang="da-DK"/>
        </a:p>
      </dgm:t>
    </dgm:pt>
    <dgm:pt modelId="{04A90AE8-0572-411A-AAD4-E14C1EC07524}">
      <dgm:prSet phldrT="[Text]" custT="1"/>
      <dgm:spPr/>
      <dgm:t>
        <a:bodyPr/>
        <a:lstStyle/>
        <a:p>
          <a:r>
            <a:rPr lang="en-US" sz="15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Joint con-</a:t>
          </a:r>
          <a:r>
            <a:rPr lang="en-US" sz="1500" b="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sultation</a:t>
          </a:r>
          <a:endParaRPr lang="en-US" sz="1500" b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86940-9F35-4B42-914D-8D9294ABB949}" type="parTrans" cxnId="{AADAB0E3-E5AB-4303-AADC-3414CD9D1778}">
      <dgm:prSet/>
      <dgm:spPr/>
      <dgm:t>
        <a:bodyPr/>
        <a:lstStyle/>
        <a:p>
          <a:endParaRPr lang="da-DK"/>
        </a:p>
      </dgm:t>
    </dgm:pt>
    <dgm:pt modelId="{07097B82-4FB7-48DA-A4A9-5155E5B0ABBB}" type="sibTrans" cxnId="{AADAB0E3-E5AB-4303-AADC-3414CD9D1778}">
      <dgm:prSet/>
      <dgm:spPr/>
      <dgm:t>
        <a:bodyPr/>
        <a:lstStyle/>
        <a:p>
          <a:endParaRPr lang="da-DK"/>
        </a:p>
      </dgm:t>
    </dgm:pt>
    <dgm:pt modelId="{E15C70C3-D6F9-406C-8894-9541AEEB9C94}">
      <dgm:prSet custT="1"/>
      <dgm:spPr/>
      <dgm:t>
        <a:bodyPr/>
        <a:lstStyle/>
        <a:p>
          <a:r>
            <a:rPr lang="en-US" sz="15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Establish-</a:t>
          </a:r>
          <a:r>
            <a:rPr lang="en-US" sz="1500" b="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ment</a:t>
          </a:r>
          <a:r>
            <a:rPr lang="en-US" sz="15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 permit</a:t>
          </a:r>
          <a:endParaRPr lang="en-US" sz="1500" b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1C7C1F-6854-492E-B972-78DDB6D881FA}" type="parTrans" cxnId="{F28D084D-8178-435A-8634-B5438F0A5AB2}">
      <dgm:prSet/>
      <dgm:spPr/>
      <dgm:t>
        <a:bodyPr/>
        <a:lstStyle/>
        <a:p>
          <a:endParaRPr lang="da-DK"/>
        </a:p>
      </dgm:t>
    </dgm:pt>
    <dgm:pt modelId="{57003DA8-7056-4AD5-9301-041BB1406DF1}" type="sibTrans" cxnId="{F28D084D-8178-435A-8634-B5438F0A5AB2}">
      <dgm:prSet/>
      <dgm:spPr/>
      <dgm:t>
        <a:bodyPr/>
        <a:lstStyle/>
        <a:p>
          <a:endParaRPr lang="da-DK"/>
        </a:p>
      </dgm:t>
    </dgm:pt>
    <dgm:pt modelId="{2045EA80-85C9-4273-86EA-233F610F14CF}">
      <dgm:prSet custT="1"/>
      <dgm:spPr/>
      <dgm:t>
        <a:bodyPr/>
        <a:lstStyle/>
        <a:p>
          <a:r>
            <a:rPr lang="en-US" sz="15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EIA permit</a:t>
          </a:r>
          <a:endParaRPr lang="en-US" sz="1500" b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64822C-B1B4-418D-ABB4-3C18763000FD}" type="parTrans" cxnId="{5ED31BCE-0365-49AE-A39F-915A313BECEC}">
      <dgm:prSet/>
      <dgm:spPr/>
      <dgm:t>
        <a:bodyPr/>
        <a:lstStyle/>
        <a:p>
          <a:endParaRPr lang="da-DK"/>
        </a:p>
      </dgm:t>
    </dgm:pt>
    <dgm:pt modelId="{57985E27-04DB-4D21-9CC8-28BDD3242D1F}" type="sibTrans" cxnId="{5ED31BCE-0365-49AE-A39F-915A313BECEC}">
      <dgm:prSet/>
      <dgm:spPr/>
      <dgm:t>
        <a:bodyPr/>
        <a:lstStyle/>
        <a:p>
          <a:endParaRPr lang="da-DK"/>
        </a:p>
      </dgm:t>
    </dgm:pt>
    <dgm:pt modelId="{0026B93F-0090-472B-BA11-8F94D99A4B19}">
      <dgm:prSet custT="1"/>
      <dgm:spPr/>
      <dgm:t>
        <a:bodyPr/>
        <a:lstStyle/>
        <a:p>
          <a:r>
            <a:rPr lang="en-US" sz="1500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Joint screening and  scoping</a:t>
          </a:r>
          <a:endParaRPr lang="en-US" sz="1500" b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EB9F60-A538-4E62-B236-35EF81985E87}" type="parTrans" cxnId="{F2EE16C7-6E27-463D-B29E-0081FED9BB9B}">
      <dgm:prSet/>
      <dgm:spPr/>
      <dgm:t>
        <a:bodyPr/>
        <a:lstStyle/>
        <a:p>
          <a:endParaRPr lang="da-DK"/>
        </a:p>
      </dgm:t>
    </dgm:pt>
    <dgm:pt modelId="{2BEBB04C-7D34-47E5-A2E6-4CCD4FDBE4D4}" type="sibTrans" cxnId="{F2EE16C7-6E27-463D-B29E-0081FED9BB9B}">
      <dgm:prSet/>
      <dgm:spPr/>
      <dgm:t>
        <a:bodyPr/>
        <a:lstStyle/>
        <a:p>
          <a:endParaRPr lang="da-DK"/>
        </a:p>
      </dgm:t>
    </dgm:pt>
    <dgm:pt modelId="{D6110291-9530-418D-94B4-67DFD6008B18}" type="pres">
      <dgm:prSet presAssocID="{DC660472-D12A-44EF-86C8-5200100C5E5E}" presName="Name0" presStyleCnt="0">
        <dgm:presLayoutVars>
          <dgm:dir/>
          <dgm:animLvl val="lvl"/>
          <dgm:resizeHandles val="exact"/>
        </dgm:presLayoutVars>
      </dgm:prSet>
      <dgm:spPr/>
    </dgm:pt>
    <dgm:pt modelId="{B77BF17F-199E-4CF6-947A-1205017C089F}" type="pres">
      <dgm:prSet presAssocID="{53AB493B-A860-42C6-B2EC-7B645DDDCDFD}" presName="parTxOnly" presStyleLbl="node1" presStyleIdx="0" presStyleCnt="6" custScaleX="99130" custScaleY="118543" custLinFactX="65511" custLinFactNeighborX="100000" custLinFactNeighborY="-338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2975B70-884B-43A7-B998-CE621E013E25}" type="pres">
      <dgm:prSet presAssocID="{8D927841-BCA3-4E5C-BC89-95771BE22C85}" presName="parTxOnlySpace" presStyleCnt="0"/>
      <dgm:spPr/>
    </dgm:pt>
    <dgm:pt modelId="{4BFFA052-A76B-4C1E-8F6E-B16E798A7B74}" type="pres">
      <dgm:prSet presAssocID="{0026B93F-0090-472B-BA11-8F94D99A4B19}" presName="parTxOnly" presStyleLbl="node1" presStyleIdx="1" presStyleCnt="6" custScaleX="92416" custScaleY="110075" custLinFactX="-77262" custLinFactNeighborX="-100000" custLinFactNeighborY="-36811">
        <dgm:presLayoutVars>
          <dgm:chMax val="0"/>
          <dgm:chPref val="0"/>
          <dgm:bulletEnabled val="1"/>
        </dgm:presLayoutVars>
      </dgm:prSet>
      <dgm:spPr/>
    </dgm:pt>
    <dgm:pt modelId="{BA7BD35B-FA0F-4357-AF73-16DD88E461A4}" type="pres">
      <dgm:prSet presAssocID="{2BEBB04C-7D34-47E5-A2E6-4CCD4FDBE4D4}" presName="parTxOnlySpace" presStyleCnt="0"/>
      <dgm:spPr/>
    </dgm:pt>
    <dgm:pt modelId="{652E157A-75EC-4089-9A80-77B55ABC8487}" type="pres">
      <dgm:prSet presAssocID="{FDB221F9-0B4E-4F66-B9BD-49FFE9FB885B}" presName="parTxOnly" presStyleLbl="node1" presStyleIdx="2" presStyleCnt="6" custScaleX="94834" custScaleY="105842" custLinFactX="-1352" custLinFactNeighborX="-100000" custLinFactNeighborY="-34650">
        <dgm:presLayoutVars>
          <dgm:chMax val="0"/>
          <dgm:chPref val="0"/>
          <dgm:bulletEnabled val="1"/>
        </dgm:presLayoutVars>
      </dgm:prSet>
      <dgm:spPr/>
    </dgm:pt>
    <dgm:pt modelId="{C68E2568-ADB5-4EA7-9872-D04A76EC0022}" type="pres">
      <dgm:prSet presAssocID="{070C328B-559E-4214-8D61-FE9F714E40D3}" presName="parTxOnlySpace" presStyleCnt="0"/>
      <dgm:spPr/>
    </dgm:pt>
    <dgm:pt modelId="{90B775AE-F83E-4C84-AD20-0319A414F85F}" type="pres">
      <dgm:prSet presAssocID="{04A90AE8-0572-411A-AAD4-E14C1EC07524}" presName="parTxOnly" presStyleLbl="node1" presStyleIdx="3" presStyleCnt="6" custScaleX="99914" custScaleY="101608" custLinFactX="-9279" custLinFactNeighborX="-100000" custLinFactNeighborY="-3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2C1B92F-07F4-45BA-A7AC-86765E685556}" type="pres">
      <dgm:prSet presAssocID="{07097B82-4FB7-48DA-A4A9-5155E5B0ABBB}" presName="parTxOnlySpace" presStyleCnt="0"/>
      <dgm:spPr/>
    </dgm:pt>
    <dgm:pt modelId="{2A4732A5-5764-49BD-B8CF-463B00692B50}" type="pres">
      <dgm:prSet presAssocID="{E15C70C3-D6F9-406C-8894-9541AEEB9C94}" presName="parTxOnly" presStyleLbl="node1" presStyleIdx="4" presStyleCnt="6" custLinFactX="-4745" custLinFactNeighborX="-100000" custLinFactNeighborY="76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81B9BFA-888D-40E8-A242-5B4EF79F019E}" type="pres">
      <dgm:prSet presAssocID="{57003DA8-7056-4AD5-9301-041BB1406DF1}" presName="parTxOnlySpace" presStyleCnt="0"/>
      <dgm:spPr/>
    </dgm:pt>
    <dgm:pt modelId="{267AD414-8722-4824-9611-744B50154AED}" type="pres">
      <dgm:prSet presAssocID="{2045EA80-85C9-4273-86EA-233F610F14CF}" presName="parTxOnly" presStyleLbl="node1" presStyleIdx="5" presStyleCnt="6" custLinFactX="-93532" custLinFactNeighborX="-100000" custLinFactNeighborY="-93928">
        <dgm:presLayoutVars>
          <dgm:chMax val="0"/>
          <dgm:chPref val="0"/>
          <dgm:bulletEnabled val="1"/>
        </dgm:presLayoutVars>
      </dgm:prSet>
      <dgm:spPr/>
    </dgm:pt>
  </dgm:ptLst>
  <dgm:cxnLst>
    <dgm:cxn modelId="{02E77F6D-B593-4CAF-BBFB-5E79A382BEF0}" type="presOf" srcId="{0026B93F-0090-472B-BA11-8F94D99A4B19}" destId="{4BFFA052-A76B-4C1E-8F6E-B16E798A7B74}" srcOrd="0" destOrd="0" presId="urn:microsoft.com/office/officeart/2005/8/layout/chevron1"/>
    <dgm:cxn modelId="{F2EE16C7-6E27-463D-B29E-0081FED9BB9B}" srcId="{DC660472-D12A-44EF-86C8-5200100C5E5E}" destId="{0026B93F-0090-472B-BA11-8F94D99A4B19}" srcOrd="1" destOrd="0" parTransId="{30EB9F60-A538-4E62-B236-35EF81985E87}" sibTransId="{2BEBB04C-7D34-47E5-A2E6-4CCD4FDBE4D4}"/>
    <dgm:cxn modelId="{1136B7C1-D0B6-476D-B1A4-8A1B59F0DB67}" type="presOf" srcId="{FDB221F9-0B4E-4F66-B9BD-49FFE9FB885B}" destId="{652E157A-75EC-4089-9A80-77B55ABC8487}" srcOrd="0" destOrd="0" presId="urn:microsoft.com/office/officeart/2005/8/layout/chevron1"/>
    <dgm:cxn modelId="{AADAB0E3-E5AB-4303-AADC-3414CD9D1778}" srcId="{DC660472-D12A-44EF-86C8-5200100C5E5E}" destId="{04A90AE8-0572-411A-AAD4-E14C1EC07524}" srcOrd="3" destOrd="0" parTransId="{8A886940-9F35-4B42-914D-8D9294ABB949}" sibTransId="{07097B82-4FB7-48DA-A4A9-5155E5B0ABBB}"/>
    <dgm:cxn modelId="{6F74E4BA-D425-4140-9A43-F7C8BE396E80}" srcId="{DC660472-D12A-44EF-86C8-5200100C5E5E}" destId="{53AB493B-A860-42C6-B2EC-7B645DDDCDFD}" srcOrd="0" destOrd="0" parTransId="{0D4FF9F6-F6C8-449C-A857-4C624584BB4F}" sibTransId="{8D927841-BCA3-4E5C-BC89-95771BE22C85}"/>
    <dgm:cxn modelId="{31936E13-A622-4B65-A3B4-E5781D096D2E}" type="presOf" srcId="{2045EA80-85C9-4273-86EA-233F610F14CF}" destId="{267AD414-8722-4824-9611-744B50154AED}" srcOrd="0" destOrd="0" presId="urn:microsoft.com/office/officeart/2005/8/layout/chevron1"/>
    <dgm:cxn modelId="{55A3FDB3-F173-47DA-A69A-A051FB596472}" type="presOf" srcId="{53AB493B-A860-42C6-B2EC-7B645DDDCDFD}" destId="{B77BF17F-199E-4CF6-947A-1205017C089F}" srcOrd="0" destOrd="0" presId="urn:microsoft.com/office/officeart/2005/8/layout/chevron1"/>
    <dgm:cxn modelId="{5966CBB1-37DF-4FED-897E-2930A5145782}" type="presOf" srcId="{04A90AE8-0572-411A-AAD4-E14C1EC07524}" destId="{90B775AE-F83E-4C84-AD20-0319A414F85F}" srcOrd="0" destOrd="0" presId="urn:microsoft.com/office/officeart/2005/8/layout/chevron1"/>
    <dgm:cxn modelId="{FFC47832-1C87-41F4-B9F6-8EF4E0E96C16}" type="presOf" srcId="{DC660472-D12A-44EF-86C8-5200100C5E5E}" destId="{D6110291-9530-418D-94B4-67DFD6008B18}" srcOrd="0" destOrd="0" presId="urn:microsoft.com/office/officeart/2005/8/layout/chevron1"/>
    <dgm:cxn modelId="{5ED31BCE-0365-49AE-A39F-915A313BECEC}" srcId="{DC660472-D12A-44EF-86C8-5200100C5E5E}" destId="{2045EA80-85C9-4273-86EA-233F610F14CF}" srcOrd="5" destOrd="0" parTransId="{6C64822C-B1B4-418D-ABB4-3C18763000FD}" sibTransId="{57985E27-04DB-4D21-9CC8-28BDD3242D1F}"/>
    <dgm:cxn modelId="{3432885E-049E-42E1-95D5-2B4CE8764B8E}" type="presOf" srcId="{E15C70C3-D6F9-406C-8894-9541AEEB9C94}" destId="{2A4732A5-5764-49BD-B8CF-463B00692B50}" srcOrd="0" destOrd="0" presId="urn:microsoft.com/office/officeart/2005/8/layout/chevron1"/>
    <dgm:cxn modelId="{91D1F90A-CD66-4DD8-93A0-AAC6DB02C181}" srcId="{DC660472-D12A-44EF-86C8-5200100C5E5E}" destId="{FDB221F9-0B4E-4F66-B9BD-49FFE9FB885B}" srcOrd="2" destOrd="0" parTransId="{E1A73F11-CF9D-453D-A8F0-B65B98D42857}" sibTransId="{070C328B-559E-4214-8D61-FE9F714E40D3}"/>
    <dgm:cxn modelId="{F28D084D-8178-435A-8634-B5438F0A5AB2}" srcId="{DC660472-D12A-44EF-86C8-5200100C5E5E}" destId="{E15C70C3-D6F9-406C-8894-9541AEEB9C94}" srcOrd="4" destOrd="0" parTransId="{F81C7C1F-6854-492E-B972-78DDB6D881FA}" sibTransId="{57003DA8-7056-4AD5-9301-041BB1406DF1}"/>
    <dgm:cxn modelId="{76A59AD6-6AD9-4FC7-8F3B-794F64BA70C8}" type="presParOf" srcId="{D6110291-9530-418D-94B4-67DFD6008B18}" destId="{B77BF17F-199E-4CF6-947A-1205017C089F}" srcOrd="0" destOrd="0" presId="urn:microsoft.com/office/officeart/2005/8/layout/chevron1"/>
    <dgm:cxn modelId="{2E23FBCC-866C-4171-A9C6-F36ACD61BE5C}" type="presParOf" srcId="{D6110291-9530-418D-94B4-67DFD6008B18}" destId="{B2975B70-884B-43A7-B998-CE621E013E25}" srcOrd="1" destOrd="0" presId="urn:microsoft.com/office/officeart/2005/8/layout/chevron1"/>
    <dgm:cxn modelId="{5BA72B89-DF38-4BE0-B552-995C3F6891BE}" type="presParOf" srcId="{D6110291-9530-418D-94B4-67DFD6008B18}" destId="{4BFFA052-A76B-4C1E-8F6E-B16E798A7B74}" srcOrd="2" destOrd="0" presId="urn:microsoft.com/office/officeart/2005/8/layout/chevron1"/>
    <dgm:cxn modelId="{BC025B4F-4C38-4C07-82CD-DE012F7A7DD0}" type="presParOf" srcId="{D6110291-9530-418D-94B4-67DFD6008B18}" destId="{BA7BD35B-FA0F-4357-AF73-16DD88E461A4}" srcOrd="3" destOrd="0" presId="urn:microsoft.com/office/officeart/2005/8/layout/chevron1"/>
    <dgm:cxn modelId="{C07D0A72-3900-4140-8B66-1BF4E6AE03E8}" type="presParOf" srcId="{D6110291-9530-418D-94B4-67DFD6008B18}" destId="{652E157A-75EC-4089-9A80-77B55ABC8487}" srcOrd="4" destOrd="0" presId="urn:microsoft.com/office/officeart/2005/8/layout/chevron1"/>
    <dgm:cxn modelId="{E62FB219-C4A1-4878-805F-A477758D4A5E}" type="presParOf" srcId="{D6110291-9530-418D-94B4-67DFD6008B18}" destId="{C68E2568-ADB5-4EA7-9872-D04A76EC0022}" srcOrd="5" destOrd="0" presId="urn:microsoft.com/office/officeart/2005/8/layout/chevron1"/>
    <dgm:cxn modelId="{B52827FB-EEB1-41AA-929C-1B83EACC2FA8}" type="presParOf" srcId="{D6110291-9530-418D-94B4-67DFD6008B18}" destId="{90B775AE-F83E-4C84-AD20-0319A414F85F}" srcOrd="6" destOrd="0" presId="urn:microsoft.com/office/officeart/2005/8/layout/chevron1"/>
    <dgm:cxn modelId="{4052552B-3E8A-4284-A2DA-11234A9EECA7}" type="presParOf" srcId="{D6110291-9530-418D-94B4-67DFD6008B18}" destId="{02C1B92F-07F4-45BA-A7AC-86765E685556}" srcOrd="7" destOrd="0" presId="urn:microsoft.com/office/officeart/2005/8/layout/chevron1"/>
    <dgm:cxn modelId="{7995F1D0-E419-4A5C-A42B-BE9133A0782F}" type="presParOf" srcId="{D6110291-9530-418D-94B4-67DFD6008B18}" destId="{2A4732A5-5764-49BD-B8CF-463B00692B50}" srcOrd="8" destOrd="0" presId="urn:microsoft.com/office/officeart/2005/8/layout/chevron1"/>
    <dgm:cxn modelId="{6E0D45E9-4362-4F7A-B3AB-3514F0A7C412}" type="presParOf" srcId="{D6110291-9530-418D-94B4-67DFD6008B18}" destId="{481B9BFA-888D-40E8-A242-5B4EF79F019E}" srcOrd="9" destOrd="0" presId="urn:microsoft.com/office/officeart/2005/8/layout/chevron1"/>
    <dgm:cxn modelId="{4AED86FF-95F1-4414-962B-8308F3BD2F4B}" type="presParOf" srcId="{D6110291-9530-418D-94B4-67DFD6008B18}" destId="{267AD414-8722-4824-9611-744B50154AED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B9E8D6-EB54-4844-A988-DC8FE44F27FC}" type="doc">
      <dgm:prSet loTypeId="urn:microsoft.com/office/officeart/2005/8/layout/matrix3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43CBD49D-EB25-48F9-996A-88F994B5B689}">
      <dgm:prSet phldrT="[Text]"/>
      <dgm:spPr>
        <a:solidFill>
          <a:srgbClr val="FFC000"/>
        </a:solidFill>
      </dgm:spPr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Tender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BA4FA-DF10-44A2-BC3C-6C5DE896AA84}" type="parTrans" cxnId="{AC366340-2963-4927-814C-767E9E501BCC}">
      <dgm:prSet/>
      <dgm:spPr/>
      <dgm:t>
        <a:bodyPr/>
        <a:lstStyle/>
        <a:p>
          <a:endParaRPr lang="da-DK"/>
        </a:p>
      </dgm:t>
    </dgm:pt>
    <dgm:pt modelId="{2B09D680-01FA-46BE-B004-A38D51095BD8}" type="sibTrans" cxnId="{AC366340-2963-4927-814C-767E9E501BCC}">
      <dgm:prSet/>
      <dgm:spPr/>
      <dgm:t>
        <a:bodyPr/>
        <a:lstStyle/>
        <a:p>
          <a:endParaRPr lang="da-DK"/>
        </a:p>
      </dgm:t>
    </dgm:pt>
    <dgm:pt modelId="{81F60393-E880-4C3A-846C-67BB4797BF20}">
      <dgm:prSet phldrT="[Text]"/>
      <dgm:spPr>
        <a:solidFill>
          <a:srgbClr val="FFC000"/>
        </a:solidFill>
      </dgm:spPr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Open door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118A97-25FF-41E1-99EC-8FF4E61590FF}" type="parTrans" cxnId="{1262CEA5-0F49-432D-8D79-E2859281ADD2}">
      <dgm:prSet/>
      <dgm:spPr/>
      <dgm:t>
        <a:bodyPr/>
        <a:lstStyle/>
        <a:p>
          <a:endParaRPr lang="da-DK"/>
        </a:p>
      </dgm:t>
    </dgm:pt>
    <dgm:pt modelId="{7D2E8626-0DD4-47DF-B375-07B906D653AB}" type="sibTrans" cxnId="{1262CEA5-0F49-432D-8D79-E2859281ADD2}">
      <dgm:prSet/>
      <dgm:spPr/>
      <dgm:t>
        <a:bodyPr/>
        <a:lstStyle/>
        <a:p>
          <a:endParaRPr lang="da-DK"/>
        </a:p>
      </dgm:t>
    </dgm:pt>
    <dgm:pt modelId="{F66E5F41-275F-4489-A0BE-AA9628498B5F}">
      <dgm:prSet phldrT="[Text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Offshore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20D39-3702-4B27-B07F-67CCD3D3C381}" type="parTrans" cxnId="{EBD48AA5-2BC9-4998-9ECF-F19910D8FB78}">
      <dgm:prSet/>
      <dgm:spPr/>
      <dgm:t>
        <a:bodyPr/>
        <a:lstStyle/>
        <a:p>
          <a:endParaRPr lang="da-DK"/>
        </a:p>
      </dgm:t>
    </dgm:pt>
    <dgm:pt modelId="{3C86619B-F27D-4201-B3B1-2238C7C47A8E}" type="sibTrans" cxnId="{EBD48AA5-2BC9-4998-9ECF-F19910D8FB78}">
      <dgm:prSet/>
      <dgm:spPr/>
      <dgm:t>
        <a:bodyPr/>
        <a:lstStyle/>
        <a:p>
          <a:endParaRPr lang="da-DK"/>
        </a:p>
      </dgm:t>
    </dgm:pt>
    <dgm:pt modelId="{963F2BA7-2C04-455E-A1DB-33038FF2575D}">
      <dgm:prSet phldrT="[Text]"/>
      <dgm:spPr>
        <a:solidFill>
          <a:srgbClr val="FFC000"/>
        </a:solidFill>
      </dgm:spPr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Coastal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A99D33-75F4-4FC4-89E7-9C271B0677AF}" type="parTrans" cxnId="{8305F08F-2835-4209-AED9-F4181BAFBAE4}">
      <dgm:prSet/>
      <dgm:spPr/>
      <dgm:t>
        <a:bodyPr/>
        <a:lstStyle/>
        <a:p>
          <a:endParaRPr lang="da-DK"/>
        </a:p>
      </dgm:t>
    </dgm:pt>
    <dgm:pt modelId="{9CCA9DAA-E63B-4A18-B56F-05EF587747D3}" type="sibTrans" cxnId="{8305F08F-2835-4209-AED9-F4181BAFBAE4}">
      <dgm:prSet/>
      <dgm:spPr/>
      <dgm:t>
        <a:bodyPr/>
        <a:lstStyle/>
        <a:p>
          <a:endParaRPr lang="da-DK"/>
        </a:p>
      </dgm:t>
    </dgm:pt>
    <dgm:pt modelId="{5B643661-4442-43D2-857A-3A9182A54B88}" type="pres">
      <dgm:prSet presAssocID="{E2B9E8D6-EB54-4844-A988-DC8FE44F27FC}" presName="matrix" presStyleCnt="0">
        <dgm:presLayoutVars>
          <dgm:chMax val="1"/>
          <dgm:dir/>
          <dgm:resizeHandles val="exact"/>
        </dgm:presLayoutVars>
      </dgm:prSet>
      <dgm:spPr/>
    </dgm:pt>
    <dgm:pt modelId="{1708CDFC-0E6B-4F74-8E64-3CB22BE4B468}" type="pres">
      <dgm:prSet presAssocID="{E2B9E8D6-EB54-4844-A988-DC8FE44F27FC}" presName="diamond" presStyleLbl="bgShp" presStyleIdx="0" presStyleCnt="1" custScaleX="123178" custLinFactNeighborX="660" custLinFactNeighborY="-4945"/>
      <dgm:spPr/>
    </dgm:pt>
    <dgm:pt modelId="{DD86CBFB-1EA3-49AB-8CC1-6BDCFD99849B}" type="pres">
      <dgm:prSet presAssocID="{E2B9E8D6-EB54-4844-A988-DC8FE44F27F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372BA91-E717-4645-BBAA-D4F50C743BE8}" type="pres">
      <dgm:prSet presAssocID="{E2B9E8D6-EB54-4844-A988-DC8FE44F27F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607DA01-B9D6-47ED-A673-1073AF6B418A}" type="pres">
      <dgm:prSet presAssocID="{E2B9E8D6-EB54-4844-A988-DC8FE44F27F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4A5126E-A8D6-417A-BAA7-BAB70869E47A}" type="pres">
      <dgm:prSet presAssocID="{E2B9E8D6-EB54-4844-A988-DC8FE44F27F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1262CEA5-0F49-432D-8D79-E2859281ADD2}" srcId="{E2B9E8D6-EB54-4844-A988-DC8FE44F27FC}" destId="{81F60393-E880-4C3A-846C-67BB4797BF20}" srcOrd="1" destOrd="0" parTransId="{FC118A97-25FF-41E1-99EC-8FF4E61590FF}" sibTransId="{7D2E8626-0DD4-47DF-B375-07B906D653AB}"/>
    <dgm:cxn modelId="{5724B7C2-8466-4CEB-8B2D-D65F7B6BABF6}" type="presOf" srcId="{43CBD49D-EB25-48F9-996A-88F994B5B689}" destId="{DD86CBFB-1EA3-49AB-8CC1-6BDCFD99849B}" srcOrd="0" destOrd="0" presId="urn:microsoft.com/office/officeart/2005/8/layout/matrix3"/>
    <dgm:cxn modelId="{ACDAD300-4CDB-4FFF-858F-651F4279BCC8}" type="presOf" srcId="{81F60393-E880-4C3A-846C-67BB4797BF20}" destId="{8372BA91-E717-4645-BBAA-D4F50C743BE8}" srcOrd="0" destOrd="0" presId="urn:microsoft.com/office/officeart/2005/8/layout/matrix3"/>
    <dgm:cxn modelId="{8305F08F-2835-4209-AED9-F4181BAFBAE4}" srcId="{E2B9E8D6-EB54-4844-A988-DC8FE44F27FC}" destId="{963F2BA7-2C04-455E-A1DB-33038FF2575D}" srcOrd="3" destOrd="0" parTransId="{FBA99D33-75F4-4FC4-89E7-9C271B0677AF}" sibTransId="{9CCA9DAA-E63B-4A18-B56F-05EF587747D3}"/>
    <dgm:cxn modelId="{AC366340-2963-4927-814C-767E9E501BCC}" srcId="{E2B9E8D6-EB54-4844-A988-DC8FE44F27FC}" destId="{43CBD49D-EB25-48F9-996A-88F994B5B689}" srcOrd="0" destOrd="0" parTransId="{DDABA4FA-DF10-44A2-BC3C-6C5DE896AA84}" sibTransId="{2B09D680-01FA-46BE-B004-A38D51095BD8}"/>
    <dgm:cxn modelId="{E5F06DD8-6A5A-44AF-B8A7-DC59449703C4}" type="presOf" srcId="{963F2BA7-2C04-455E-A1DB-33038FF2575D}" destId="{14A5126E-A8D6-417A-BAA7-BAB70869E47A}" srcOrd="0" destOrd="0" presId="urn:microsoft.com/office/officeart/2005/8/layout/matrix3"/>
    <dgm:cxn modelId="{8E4C233D-647D-40DE-BBB0-275617F74742}" type="presOf" srcId="{F66E5F41-275F-4489-A0BE-AA9628498B5F}" destId="{D607DA01-B9D6-47ED-A673-1073AF6B418A}" srcOrd="0" destOrd="0" presId="urn:microsoft.com/office/officeart/2005/8/layout/matrix3"/>
    <dgm:cxn modelId="{C39F1D02-607D-4460-89CA-548EC8F647E3}" type="presOf" srcId="{E2B9E8D6-EB54-4844-A988-DC8FE44F27FC}" destId="{5B643661-4442-43D2-857A-3A9182A54B88}" srcOrd="0" destOrd="0" presId="urn:microsoft.com/office/officeart/2005/8/layout/matrix3"/>
    <dgm:cxn modelId="{EBD48AA5-2BC9-4998-9ECF-F19910D8FB78}" srcId="{E2B9E8D6-EB54-4844-A988-DC8FE44F27FC}" destId="{F66E5F41-275F-4489-A0BE-AA9628498B5F}" srcOrd="2" destOrd="0" parTransId="{5D320D39-3702-4B27-B07F-67CCD3D3C381}" sibTransId="{3C86619B-F27D-4201-B3B1-2238C7C47A8E}"/>
    <dgm:cxn modelId="{90D609A4-EB94-4D85-A5D1-FDFFEFCFD302}" type="presParOf" srcId="{5B643661-4442-43D2-857A-3A9182A54B88}" destId="{1708CDFC-0E6B-4F74-8E64-3CB22BE4B468}" srcOrd="0" destOrd="0" presId="urn:microsoft.com/office/officeart/2005/8/layout/matrix3"/>
    <dgm:cxn modelId="{3288E5AC-BE90-4A60-B036-26A4CED295E6}" type="presParOf" srcId="{5B643661-4442-43D2-857A-3A9182A54B88}" destId="{DD86CBFB-1EA3-49AB-8CC1-6BDCFD99849B}" srcOrd="1" destOrd="0" presId="urn:microsoft.com/office/officeart/2005/8/layout/matrix3"/>
    <dgm:cxn modelId="{DFF21A5B-B0B4-49DE-979C-18E39FE49AAD}" type="presParOf" srcId="{5B643661-4442-43D2-857A-3A9182A54B88}" destId="{8372BA91-E717-4645-BBAA-D4F50C743BE8}" srcOrd="2" destOrd="0" presId="urn:microsoft.com/office/officeart/2005/8/layout/matrix3"/>
    <dgm:cxn modelId="{3244C72E-B80B-4447-B6F6-81FD690852D4}" type="presParOf" srcId="{5B643661-4442-43D2-857A-3A9182A54B88}" destId="{D607DA01-B9D6-47ED-A673-1073AF6B418A}" srcOrd="3" destOrd="0" presId="urn:microsoft.com/office/officeart/2005/8/layout/matrix3"/>
    <dgm:cxn modelId="{2DF4B8F7-5F4A-4775-A1B4-ED6C9DC3B5CD}" type="presParOf" srcId="{5B643661-4442-43D2-857A-3A9182A54B88}" destId="{14A5126E-A8D6-417A-BAA7-BAB70869E47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8CDFC-0E6B-4F74-8E64-3CB22BE4B468}">
      <dsp:nvSpPr>
        <dsp:cNvPr id="0" name=""/>
        <dsp:cNvSpPr/>
      </dsp:nvSpPr>
      <dsp:spPr>
        <a:xfrm>
          <a:off x="-187721" y="0"/>
          <a:ext cx="4523598" cy="3672408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86CBFB-1EA3-49AB-8CC1-6BDCFD99849B}">
      <dsp:nvSpPr>
        <dsp:cNvPr id="0" name=""/>
        <dsp:cNvSpPr/>
      </dsp:nvSpPr>
      <dsp:spPr>
        <a:xfrm>
          <a:off x="586752" y="348878"/>
          <a:ext cx="1432239" cy="143223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Tender</a:t>
          </a:r>
          <a:endParaRPr lang="en-US" sz="2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6668" y="418794"/>
        <a:ext cx="1292407" cy="1292407"/>
      </dsp:txXfrm>
    </dsp:sp>
    <dsp:sp modelId="{8372BA91-E717-4645-BBAA-D4F50C743BE8}">
      <dsp:nvSpPr>
        <dsp:cNvPr id="0" name=""/>
        <dsp:cNvSpPr/>
      </dsp:nvSpPr>
      <dsp:spPr>
        <a:xfrm>
          <a:off x="2129164" y="348878"/>
          <a:ext cx="1432239" cy="1432239"/>
        </a:xfrm>
        <a:prstGeom prst="roundRect">
          <a:avLst/>
        </a:prstGeom>
        <a:gradFill rotWithShape="0">
          <a:gsLst>
            <a:gs pos="0">
              <a:schemeClr val="accent5">
                <a:hueOff val="-3969213"/>
                <a:satOff val="-9299"/>
                <a:lumOff val="10653"/>
                <a:alphaOff val="0"/>
                <a:tint val="50000"/>
                <a:satMod val="300000"/>
              </a:schemeClr>
            </a:gs>
            <a:gs pos="35000">
              <a:schemeClr val="accent5">
                <a:hueOff val="-3969213"/>
                <a:satOff val="-9299"/>
                <a:lumOff val="10653"/>
                <a:alphaOff val="0"/>
                <a:tint val="37000"/>
                <a:satMod val="300000"/>
              </a:schemeClr>
            </a:gs>
            <a:gs pos="100000">
              <a:schemeClr val="accent5">
                <a:hueOff val="-3969213"/>
                <a:satOff val="-9299"/>
                <a:lumOff val="106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Open door</a:t>
          </a:r>
          <a:endParaRPr lang="en-US" sz="2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080" y="418794"/>
        <a:ext cx="1292407" cy="1292407"/>
      </dsp:txXfrm>
    </dsp:sp>
    <dsp:sp modelId="{D607DA01-B9D6-47ED-A673-1073AF6B418A}">
      <dsp:nvSpPr>
        <dsp:cNvPr id="0" name=""/>
        <dsp:cNvSpPr/>
      </dsp:nvSpPr>
      <dsp:spPr>
        <a:xfrm>
          <a:off x="586752" y="1891290"/>
          <a:ext cx="1432239" cy="1432239"/>
        </a:xfrm>
        <a:prstGeom prst="roundRect">
          <a:avLst/>
        </a:prstGeom>
        <a:gradFill rotWithShape="0">
          <a:gsLst>
            <a:gs pos="0">
              <a:schemeClr val="accent5">
                <a:hueOff val="-7938426"/>
                <a:satOff val="-18597"/>
                <a:lumOff val="21307"/>
                <a:alphaOff val="0"/>
                <a:tint val="50000"/>
                <a:satMod val="300000"/>
              </a:schemeClr>
            </a:gs>
            <a:gs pos="35000">
              <a:schemeClr val="accent5">
                <a:hueOff val="-7938426"/>
                <a:satOff val="-18597"/>
                <a:lumOff val="21307"/>
                <a:alphaOff val="0"/>
                <a:tint val="37000"/>
                <a:satMod val="300000"/>
              </a:schemeClr>
            </a:gs>
            <a:gs pos="100000">
              <a:schemeClr val="accent5">
                <a:hueOff val="-7938426"/>
                <a:satOff val="-18597"/>
                <a:lumOff val="213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Offshore</a:t>
          </a:r>
          <a:endParaRPr lang="en-US" sz="2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6668" y="1961206"/>
        <a:ext cx="1292407" cy="1292407"/>
      </dsp:txXfrm>
    </dsp:sp>
    <dsp:sp modelId="{14A5126E-A8D6-417A-BAA7-BAB70869E47A}">
      <dsp:nvSpPr>
        <dsp:cNvPr id="0" name=""/>
        <dsp:cNvSpPr/>
      </dsp:nvSpPr>
      <dsp:spPr>
        <a:xfrm>
          <a:off x="2129164" y="1891290"/>
          <a:ext cx="1432239" cy="1432239"/>
        </a:xfrm>
        <a:prstGeom prst="roundRect">
          <a:avLst/>
        </a:prstGeom>
        <a:gradFill rotWithShape="0">
          <a:gsLst>
            <a:gs pos="0">
              <a:schemeClr val="accent5">
                <a:hueOff val="-11907638"/>
                <a:satOff val="-27896"/>
                <a:lumOff val="31960"/>
                <a:alphaOff val="0"/>
                <a:tint val="50000"/>
                <a:satMod val="300000"/>
              </a:schemeClr>
            </a:gs>
            <a:gs pos="35000">
              <a:schemeClr val="accent5">
                <a:hueOff val="-11907638"/>
                <a:satOff val="-27896"/>
                <a:lumOff val="31960"/>
                <a:alphaOff val="0"/>
                <a:tint val="37000"/>
                <a:satMod val="300000"/>
              </a:schemeClr>
            </a:gs>
            <a:gs pos="100000">
              <a:schemeClr val="accent5">
                <a:hueOff val="-11907638"/>
                <a:satOff val="-27896"/>
                <a:lumOff val="319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Coastal</a:t>
          </a:r>
          <a:endParaRPr lang="en-US" sz="2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080" y="1961206"/>
        <a:ext cx="1292407" cy="1292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BF17F-199E-4CF6-947A-1205017C089F}">
      <dsp:nvSpPr>
        <dsp:cNvPr id="0" name=""/>
        <dsp:cNvSpPr/>
      </dsp:nvSpPr>
      <dsp:spPr>
        <a:xfrm>
          <a:off x="1610906" y="1728196"/>
          <a:ext cx="2107324" cy="100800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Joint pre-consultation and public meetings</a:t>
          </a:r>
        </a:p>
      </dsp:txBody>
      <dsp:txXfrm>
        <a:off x="2114908" y="1728196"/>
        <a:ext cx="1099320" cy="1008004"/>
      </dsp:txXfrm>
    </dsp:sp>
    <dsp:sp modelId="{4BFFA052-A76B-4C1E-8F6E-B16E798A7B74}">
      <dsp:nvSpPr>
        <dsp:cNvPr id="0" name=""/>
        <dsp:cNvSpPr/>
      </dsp:nvSpPr>
      <dsp:spPr>
        <a:xfrm>
          <a:off x="45389" y="1738986"/>
          <a:ext cx="1964597" cy="935998"/>
        </a:xfrm>
        <a:prstGeom prst="chevron">
          <a:avLst/>
        </a:prstGeom>
        <a:gradFill rotWithShape="0">
          <a:gsLst>
            <a:gs pos="0">
              <a:schemeClr val="accent3">
                <a:hueOff val="-18488"/>
                <a:satOff val="-10613"/>
                <a:lumOff val="-9137"/>
                <a:alphaOff val="0"/>
                <a:tint val="50000"/>
                <a:satMod val="300000"/>
              </a:schemeClr>
            </a:gs>
            <a:gs pos="35000">
              <a:schemeClr val="accent3">
                <a:hueOff val="-18488"/>
                <a:satOff val="-10613"/>
                <a:lumOff val="-9137"/>
                <a:alphaOff val="0"/>
                <a:tint val="37000"/>
                <a:satMod val="300000"/>
              </a:schemeClr>
            </a:gs>
            <a:gs pos="100000">
              <a:schemeClr val="accent3">
                <a:hueOff val="-18488"/>
                <a:satOff val="-10613"/>
                <a:lumOff val="-91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Joint screening and  scoping</a:t>
          </a:r>
          <a:endParaRPr lang="en-US" sz="1500" b="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3388" y="1738986"/>
        <a:ext cx="1028599" cy="935998"/>
      </dsp:txXfrm>
    </dsp:sp>
    <dsp:sp modelId="{652E157A-75EC-4089-9A80-77B55ABC8487}">
      <dsp:nvSpPr>
        <dsp:cNvPr id="0" name=""/>
        <dsp:cNvSpPr/>
      </dsp:nvSpPr>
      <dsp:spPr>
        <a:xfrm>
          <a:off x="3411114" y="1775359"/>
          <a:ext cx="2015999" cy="900003"/>
        </a:xfrm>
        <a:prstGeom prst="chevron">
          <a:avLst/>
        </a:prstGeom>
        <a:gradFill rotWithShape="0">
          <a:gsLst>
            <a:gs pos="0">
              <a:schemeClr val="accent3">
                <a:hueOff val="-36976"/>
                <a:satOff val="-21226"/>
                <a:lumOff val="-18275"/>
                <a:alphaOff val="0"/>
                <a:tint val="50000"/>
                <a:satMod val="300000"/>
              </a:schemeClr>
            </a:gs>
            <a:gs pos="35000">
              <a:schemeClr val="accent3">
                <a:hueOff val="-36976"/>
                <a:satOff val="-21226"/>
                <a:lumOff val="-18275"/>
                <a:alphaOff val="0"/>
                <a:tint val="37000"/>
                <a:satMod val="300000"/>
              </a:schemeClr>
            </a:gs>
            <a:gs pos="100000">
              <a:schemeClr val="accent3">
                <a:hueOff val="-36976"/>
                <a:satOff val="-21226"/>
                <a:lumOff val="-182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Joint SEA and EIS</a:t>
          </a:r>
          <a:endParaRPr lang="en-US" sz="1500" b="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1116" y="1775359"/>
        <a:ext cx="1115996" cy="900003"/>
      </dsp:txXfrm>
    </dsp:sp>
    <dsp:sp modelId="{90B775AE-F83E-4C84-AD20-0319A414F85F}">
      <dsp:nvSpPr>
        <dsp:cNvPr id="0" name=""/>
        <dsp:cNvSpPr/>
      </dsp:nvSpPr>
      <dsp:spPr>
        <a:xfrm>
          <a:off x="5046018" y="1793360"/>
          <a:ext cx="2123991" cy="864001"/>
        </a:xfrm>
        <a:prstGeom prst="chevron">
          <a:avLst/>
        </a:prstGeom>
        <a:gradFill rotWithShape="0">
          <a:gsLst>
            <a:gs pos="0">
              <a:schemeClr val="accent3">
                <a:hueOff val="-55464"/>
                <a:satOff val="-31839"/>
                <a:lumOff val="-27412"/>
                <a:alphaOff val="0"/>
                <a:tint val="50000"/>
                <a:satMod val="300000"/>
              </a:schemeClr>
            </a:gs>
            <a:gs pos="35000">
              <a:schemeClr val="accent3">
                <a:hueOff val="-55464"/>
                <a:satOff val="-31839"/>
                <a:lumOff val="-27412"/>
                <a:alphaOff val="0"/>
                <a:tint val="37000"/>
                <a:satMod val="300000"/>
              </a:schemeClr>
            </a:gs>
            <a:gs pos="100000">
              <a:schemeClr val="accent3">
                <a:hueOff val="-55464"/>
                <a:satOff val="-31839"/>
                <a:lumOff val="-2741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Joint con-</a:t>
          </a:r>
          <a:r>
            <a:rPr lang="en-US" sz="1500" b="0" kern="120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sultation</a:t>
          </a:r>
          <a:endParaRPr lang="en-US" sz="1500" b="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8019" y="1793360"/>
        <a:ext cx="1259990" cy="864001"/>
      </dsp:txXfrm>
    </dsp:sp>
    <dsp:sp modelId="{2A4732A5-5764-49BD-B8CF-463B00692B50}">
      <dsp:nvSpPr>
        <dsp:cNvPr id="0" name=""/>
        <dsp:cNvSpPr/>
      </dsp:nvSpPr>
      <dsp:spPr>
        <a:xfrm>
          <a:off x="7053811" y="2160243"/>
          <a:ext cx="2125819" cy="850327"/>
        </a:xfrm>
        <a:prstGeom prst="chevron">
          <a:avLst/>
        </a:prstGeom>
        <a:gradFill rotWithShape="0">
          <a:gsLst>
            <a:gs pos="0">
              <a:schemeClr val="accent3">
                <a:hueOff val="-73953"/>
                <a:satOff val="-42452"/>
                <a:lumOff val="-36550"/>
                <a:alphaOff val="0"/>
                <a:tint val="50000"/>
                <a:satMod val="300000"/>
              </a:schemeClr>
            </a:gs>
            <a:gs pos="35000">
              <a:schemeClr val="accent3">
                <a:hueOff val="-73953"/>
                <a:satOff val="-42452"/>
                <a:lumOff val="-36550"/>
                <a:alphaOff val="0"/>
                <a:tint val="37000"/>
                <a:satMod val="300000"/>
              </a:schemeClr>
            </a:gs>
            <a:gs pos="100000">
              <a:schemeClr val="accent3">
                <a:hueOff val="-73953"/>
                <a:satOff val="-42452"/>
                <a:lumOff val="-365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Establish-</a:t>
          </a:r>
          <a:r>
            <a:rPr lang="en-US" sz="1500" b="0" kern="120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ment</a:t>
          </a:r>
          <a:r>
            <a:rPr lang="en-US" sz="15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 permit</a:t>
          </a:r>
          <a:endParaRPr lang="en-US" sz="1500" b="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78975" y="2160243"/>
        <a:ext cx="1275492" cy="850327"/>
      </dsp:txXfrm>
    </dsp:sp>
    <dsp:sp modelId="{267AD414-8722-4824-9611-744B50154AED}">
      <dsp:nvSpPr>
        <dsp:cNvPr id="0" name=""/>
        <dsp:cNvSpPr/>
      </dsp:nvSpPr>
      <dsp:spPr>
        <a:xfrm>
          <a:off x="7079598" y="1296140"/>
          <a:ext cx="2125819" cy="850327"/>
        </a:xfrm>
        <a:prstGeom prst="chevron">
          <a:avLst/>
        </a:prstGeom>
        <a:gradFill rotWithShape="0">
          <a:gsLst>
            <a:gs pos="0">
              <a:schemeClr val="accent3">
                <a:hueOff val="-92441"/>
                <a:satOff val="-53065"/>
                <a:lumOff val="-45687"/>
                <a:alphaOff val="0"/>
                <a:tint val="50000"/>
                <a:satMod val="300000"/>
              </a:schemeClr>
            </a:gs>
            <a:gs pos="35000">
              <a:schemeClr val="accent3">
                <a:hueOff val="-92441"/>
                <a:satOff val="-53065"/>
                <a:lumOff val="-45687"/>
                <a:alphaOff val="0"/>
                <a:tint val="37000"/>
                <a:satMod val="300000"/>
              </a:schemeClr>
            </a:gs>
            <a:gs pos="100000">
              <a:schemeClr val="accent3">
                <a:hueOff val="-92441"/>
                <a:satOff val="-53065"/>
                <a:lumOff val="-4568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EIA permit</a:t>
          </a:r>
          <a:endParaRPr lang="en-US" sz="1500" b="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04762" y="1296140"/>
        <a:ext cx="1275492" cy="8503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8CDFC-0E6B-4F74-8E64-3CB22BE4B468}">
      <dsp:nvSpPr>
        <dsp:cNvPr id="0" name=""/>
        <dsp:cNvSpPr/>
      </dsp:nvSpPr>
      <dsp:spPr>
        <a:xfrm>
          <a:off x="-187721" y="0"/>
          <a:ext cx="4523598" cy="3672408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86CBFB-1EA3-49AB-8CC1-6BDCFD99849B}">
      <dsp:nvSpPr>
        <dsp:cNvPr id="0" name=""/>
        <dsp:cNvSpPr/>
      </dsp:nvSpPr>
      <dsp:spPr>
        <a:xfrm>
          <a:off x="586752" y="348878"/>
          <a:ext cx="1432239" cy="1432239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Tender</a:t>
          </a:r>
          <a:endParaRPr lang="en-US" sz="2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6668" y="418794"/>
        <a:ext cx="1292407" cy="1292407"/>
      </dsp:txXfrm>
    </dsp:sp>
    <dsp:sp modelId="{8372BA91-E717-4645-BBAA-D4F50C743BE8}">
      <dsp:nvSpPr>
        <dsp:cNvPr id="0" name=""/>
        <dsp:cNvSpPr/>
      </dsp:nvSpPr>
      <dsp:spPr>
        <a:xfrm>
          <a:off x="2129164" y="348878"/>
          <a:ext cx="1432239" cy="1432239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Open door</a:t>
          </a:r>
          <a:endParaRPr lang="en-US" sz="2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080" y="418794"/>
        <a:ext cx="1292407" cy="1292407"/>
      </dsp:txXfrm>
    </dsp:sp>
    <dsp:sp modelId="{D607DA01-B9D6-47ED-A673-1073AF6B418A}">
      <dsp:nvSpPr>
        <dsp:cNvPr id="0" name=""/>
        <dsp:cNvSpPr/>
      </dsp:nvSpPr>
      <dsp:spPr>
        <a:xfrm>
          <a:off x="586752" y="1891290"/>
          <a:ext cx="1432239" cy="1432239"/>
        </a:xfrm>
        <a:prstGeom prst="roundRect">
          <a:avLst/>
        </a:prstGeom>
        <a:gradFill rotWithShape="0">
          <a:gsLst>
            <a:gs pos="0">
              <a:schemeClr val="accent5">
                <a:hueOff val="-7938426"/>
                <a:satOff val="-18597"/>
                <a:lumOff val="21307"/>
                <a:alphaOff val="0"/>
                <a:tint val="50000"/>
                <a:satMod val="300000"/>
              </a:schemeClr>
            </a:gs>
            <a:gs pos="35000">
              <a:schemeClr val="accent5">
                <a:hueOff val="-7938426"/>
                <a:satOff val="-18597"/>
                <a:lumOff val="21307"/>
                <a:alphaOff val="0"/>
                <a:tint val="37000"/>
                <a:satMod val="300000"/>
              </a:schemeClr>
            </a:gs>
            <a:gs pos="100000">
              <a:schemeClr val="accent5">
                <a:hueOff val="-7938426"/>
                <a:satOff val="-18597"/>
                <a:lumOff val="213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Offshore</a:t>
          </a:r>
          <a:endParaRPr lang="en-US" sz="2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6668" y="1961206"/>
        <a:ext cx="1292407" cy="1292407"/>
      </dsp:txXfrm>
    </dsp:sp>
    <dsp:sp modelId="{14A5126E-A8D6-417A-BAA7-BAB70869E47A}">
      <dsp:nvSpPr>
        <dsp:cNvPr id="0" name=""/>
        <dsp:cNvSpPr/>
      </dsp:nvSpPr>
      <dsp:spPr>
        <a:xfrm>
          <a:off x="2129164" y="1891290"/>
          <a:ext cx="1432239" cy="1432239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Coastal</a:t>
          </a:r>
          <a:endParaRPr lang="en-US" sz="2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080" y="1961206"/>
        <a:ext cx="1292407" cy="1292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88DF0C21-DE6B-488F-B9D9-B7FE08733B70}" type="slidenum">
              <a:rPr lang="da-DK" smtClean="0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text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styles</a:t>
            </a:r>
            <a:endParaRPr lang="da-DK" noProof="0" dirty="0" smtClean="0"/>
          </a:p>
          <a:p>
            <a:pPr lvl="1"/>
            <a:r>
              <a:rPr lang="da-DK" noProof="0" dirty="0" smtClean="0"/>
              <a:t>Second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smtClean="0"/>
              <a:t>Third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smtClean="0"/>
              <a:t>Fifth </a:t>
            </a:r>
            <a:r>
              <a:rPr lang="da-DK" noProof="0" dirty="0" err="1" smtClean="0"/>
              <a:t>level</a:t>
            </a:r>
            <a:endParaRPr lang="da-DK" noProof="0" dirty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3063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10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7349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6564" name="Pladsholder til dias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11F6D44-D532-4933-B22E-D3FA68066FE0}" type="slidenum">
              <a:rPr lang="da-DK" altLang="da-DK" smtClean="0">
                <a:latin typeface="Arial" pitchFamily="34" charset="0"/>
              </a:rPr>
              <a:pPr eaLnBrk="1" hangingPunct="1">
                <a:defRPr/>
              </a:pPr>
              <a:t>11</a:t>
            </a:fld>
            <a:endParaRPr lang="da-DK" altLang="da-DK" dirty="0" smtClean="0">
              <a:latin typeface="Arial" pitchFamily="34" charset="0"/>
            </a:endParaRPr>
          </a:p>
        </p:txBody>
      </p:sp>
      <p:sp>
        <p:nvSpPr>
          <p:cNvPr id="37892" name="Pladsholder til noter 1"/>
          <p:cNvSpPr>
            <a:spLocks noGrp="1"/>
          </p:cNvSpPr>
          <p:nvPr/>
        </p:nvSpPr>
        <p:spPr bwMode="auto">
          <a:xfrm>
            <a:off x="679606" y="4714878"/>
            <a:ext cx="5438464" cy="44672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9pPr>
          </a:lstStyle>
          <a:p>
            <a:endParaRPr lang="da-DK" alt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12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805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13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6105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14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0441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15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3936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6965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17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8230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18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860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2610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2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7775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CBBE59-1131-41A6-9B2D-F6644CD3A2FD}" type="slidenum">
              <a:rPr lang="da-DK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da-DK" altLang="en-US" smtClean="0">
              <a:latin typeface="Arial" pitchFamily="34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C6B3F7-8818-4512-A1BF-D5AC84148FDC}" type="slidenum">
              <a:rPr lang="da-DK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da-DK" altLang="en-US" smtClean="0">
              <a:latin typeface="Arial" pitchFamily="34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22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1236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a-DK" b="0" u="none" dirty="0" smtClean="0">
              <a:latin typeface="Arial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D5BA77-14D3-43E9-A27C-40BE0C471CA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U Passata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A3C46B-C251-489D-A7A5-36A21F182939}" type="slidenum">
              <a:rPr lang="da-DK" altLang="da-DK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da-DK" altLang="da-DK" smtClean="0">
              <a:latin typeface="Arial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4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405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5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11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6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726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7829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782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9</a:t>
            </a:fld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472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819" name="SD_FLD_Title"/>
          <p:cNvSpPr>
            <a:spLocks noGrp="1" noChangeArrowheads="1"/>
          </p:cNvSpPr>
          <p:nvPr>
            <p:ph type="ctrTitle"/>
          </p:nvPr>
        </p:nvSpPr>
        <p:spPr>
          <a:xfrm>
            <a:off x="989165" y="1989856"/>
            <a:ext cx="7159345" cy="584775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 smtClean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18" name="SD_OFF_Niveau1And2"/>
          <p:cNvSpPr txBox="1">
            <a:spLocks noChangeArrowheads="1"/>
          </p:cNvSpPr>
          <p:nvPr userDrawn="1"/>
        </p:nvSpPr>
        <p:spPr bwMode="auto">
          <a:xfrm>
            <a:off x="975600" y="4496400"/>
            <a:ext cx="1800000" cy="42578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4" y="441595"/>
            <a:ext cx="1236786" cy="328433"/>
          </a:xfrm>
          <a:prstGeom prst="rect">
            <a:avLst/>
          </a:prstGeom>
        </p:spPr>
      </p:pic>
      <p:sp>
        <p:nvSpPr>
          <p:cNvPr id="32" name="SD_FLD_Event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9940" cy="20783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33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Tilpas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 Vis i topmenuen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8" y="4433291"/>
            <a:ext cx="1563941" cy="514799"/>
          </a:xfrm>
          <a:prstGeom prst="rect">
            <a:avLst/>
          </a:prstGeom>
        </p:spPr>
      </p:pic>
      <p:sp>
        <p:nvSpPr>
          <p:cNvPr id="15" name="SD_FLD_DocumentDate"/>
          <p:cNvSpPr txBox="1">
            <a:spLocks noChangeArrowheads="1"/>
          </p:cNvSpPr>
          <p:nvPr userDrawn="1"/>
        </p:nvSpPr>
        <p:spPr bwMode="auto">
          <a:xfrm>
            <a:off x="7045890" y="4496476"/>
            <a:ext cx="1746000" cy="42278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cap="all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June 2015</a:t>
            </a:r>
            <a:endParaRPr lang="da-DK" sz="700" cap="all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95000"/>
              </a:lnSpc>
              <a:defRPr/>
            </a:pPr>
            <a:endParaRPr lang="da-DK" sz="7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tat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4" y="1219289"/>
            <a:ext cx="448733" cy="80771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12386" y="1725084"/>
            <a:ext cx="5687480" cy="237225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</p:txBody>
      </p:sp>
      <p:sp>
        <p:nvSpPr>
          <p:cNvPr id="5" name="TextBox 5"/>
          <p:cNvSpPr txBox="1"/>
          <p:nvPr userDrawn="1"/>
        </p:nvSpPr>
        <p:spPr>
          <a:xfrm>
            <a:off x="-1584684" y="1729941"/>
            <a:ext cx="1473876" cy="1165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Eksempel på et citat</a:t>
            </a: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 kan se alle tilgængelige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layouts ved at vælge ’Layout’ i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højremenuen</a:t>
            </a:r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846"/>
            <a:ext cx="8440738" cy="392956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2"/>
            <a:ext cx="8440738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2"/>
            <a:ext cx="4094164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4" y="166689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4" y="166689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900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900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98999" y="166688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98999" y="2662818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312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8" name="Black Rectangle"/>
          <p:cNvSpPr/>
          <p:nvPr userDrawn="1"/>
        </p:nvSpPr>
        <p:spPr>
          <a:xfrm>
            <a:off x="352425" y="132447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620688" y="766932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85846" y="1851672"/>
            <a:ext cx="5372308" cy="1309564"/>
          </a:xfrm>
        </p:spPr>
        <p:txBody>
          <a:bodyPr anchor="ctr" anchorCtr="0"/>
          <a:lstStyle>
            <a:lvl1pPr marL="0" indent="0" algn="ctr">
              <a:buFontTx/>
              <a:buNone/>
              <a:defRPr sz="3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8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endParaRPr lang="da-DK" dirty="0"/>
          </a:p>
        </p:txBody>
      </p:sp>
      <p:sp>
        <p:nvSpPr>
          <p:cNvPr id="31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19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Tilpas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 Vis i topmenuen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4" y="441595"/>
            <a:ext cx="1236786" cy="328433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8" y="4433291"/>
            <a:ext cx="1563941" cy="514799"/>
          </a:xfrm>
          <a:prstGeom prst="rect">
            <a:avLst/>
          </a:prstGeom>
        </p:spPr>
      </p:pic>
      <p:sp>
        <p:nvSpPr>
          <p:cNvPr id="20" name="SD_USR_Name"/>
          <p:cNvSpPr txBox="1">
            <a:spLocks noChangeArrowheads="1"/>
          </p:cNvSpPr>
          <p:nvPr userDrawn="1"/>
        </p:nvSpPr>
        <p:spPr bwMode="auto">
          <a:xfrm>
            <a:off x="4748478" y="4612607"/>
            <a:ext cx="2237395" cy="29555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b="1" cap="all" baseline="0" dirty="0" smtClean="0">
                <a:solidFill>
                  <a:schemeClr val="bg1"/>
                </a:solidFill>
              </a:rPr>
              <a:t>First </a:t>
            </a:r>
            <a:r>
              <a:rPr lang="da-DK" sz="700" b="1" cap="all" baseline="0" dirty="0" err="1" smtClean="0">
                <a:solidFill>
                  <a:schemeClr val="bg1"/>
                </a:solidFill>
              </a:rPr>
              <a:t>Name</a:t>
            </a:r>
            <a:r>
              <a:rPr lang="da-DK" sz="700" b="1" cap="all" baseline="0" dirty="0" smtClean="0">
                <a:solidFill>
                  <a:schemeClr val="bg1"/>
                </a:solidFill>
              </a:rPr>
              <a:t> </a:t>
            </a:r>
            <a:r>
              <a:rPr lang="da-DK" sz="700" b="1" cap="all" baseline="0" dirty="0" err="1" smtClean="0">
                <a:solidFill>
                  <a:schemeClr val="bg1"/>
                </a:solidFill>
              </a:rPr>
              <a:t>surname</a:t>
            </a:r>
            <a:endParaRPr lang="da-DK" sz="700" b="1" cap="all" baseline="0" dirty="0" smtClean="0">
              <a:solidFill>
                <a:schemeClr val="bg1"/>
              </a:solidFill>
            </a:endParaRPr>
          </a:p>
          <a:p>
            <a:pPr algn="r">
              <a:lnSpc>
                <a:spcPct val="95000"/>
              </a:lnSpc>
              <a:defRPr/>
            </a:pPr>
            <a:r>
              <a:rPr lang="da-DK" sz="700" b="0" cap="all" baseline="0" dirty="0" err="1" smtClean="0">
                <a:solidFill>
                  <a:schemeClr val="bg1"/>
                </a:solidFill>
                <a:latin typeface="AU Passata Light" panose="020B0303030902030804" pitchFamily="34" charset="0"/>
              </a:rPr>
              <a:t>title</a:t>
            </a:r>
            <a:endParaRPr lang="da-DK" sz="700" b="0" cap="all" baseline="0" dirty="0" smtClean="0">
              <a:solidFill>
                <a:schemeClr val="bg1"/>
              </a:solidFill>
              <a:latin typeface="AU Passata Light" panose="020B0303030902030804" pitchFamily="34" charset="0"/>
            </a:endParaRPr>
          </a:p>
        </p:txBody>
      </p:sp>
      <p:sp>
        <p:nvSpPr>
          <p:cNvPr id="22" name="SD_FLD_DocumentDate"/>
          <p:cNvSpPr txBox="1">
            <a:spLocks noChangeArrowheads="1"/>
          </p:cNvSpPr>
          <p:nvPr userDrawn="1"/>
        </p:nvSpPr>
        <p:spPr bwMode="auto">
          <a:xfrm>
            <a:off x="7045890" y="4496476"/>
            <a:ext cx="1746000" cy="42278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cap="all" baseline="0" dirty="0" smtClean="0">
                <a:solidFill>
                  <a:schemeClr val="bg1"/>
                </a:solidFill>
                <a:latin typeface="AU Passata Light" pitchFamily="34" charset="0"/>
              </a:rPr>
              <a:t>13 April 2015</a:t>
            </a:r>
            <a:endParaRPr lang="da-DK" sz="7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  <a:p>
            <a:pPr algn="r">
              <a:lnSpc>
                <a:spcPct val="95000"/>
              </a:lnSpc>
              <a:defRPr/>
            </a:pPr>
            <a:endParaRPr lang="da-DK" sz="7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2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37" y="1809751"/>
            <a:ext cx="3633151" cy="11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tex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-2700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165" y="1059658"/>
            <a:ext cx="7159345" cy="1334665"/>
          </a:xfrm>
        </p:spPr>
        <p:txBody>
          <a:bodyPr wrap="square" anchor="b" anchorCtr="0">
            <a:noAutofit/>
          </a:bodyPr>
          <a:lstStyle>
            <a:lvl1pPr>
              <a:lnSpc>
                <a:spcPct val="95000"/>
              </a:lnSpc>
              <a:defRPr sz="2400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2517750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09690" y="2787774"/>
            <a:ext cx="5372308" cy="130956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24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Tilpas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 Vis i topmenuen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4" y="441595"/>
            <a:ext cx="1236786" cy="328433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8" y="4433291"/>
            <a:ext cx="1563941" cy="514799"/>
          </a:xfrm>
          <a:prstGeom prst="rect">
            <a:avLst/>
          </a:prstGeom>
        </p:spPr>
      </p:pic>
      <p:sp>
        <p:nvSpPr>
          <p:cNvPr id="17" name="SD_FLD_DocumentDate"/>
          <p:cNvSpPr txBox="1">
            <a:spLocks noChangeArrowheads="1"/>
          </p:cNvSpPr>
          <p:nvPr userDrawn="1"/>
        </p:nvSpPr>
        <p:spPr bwMode="auto">
          <a:xfrm>
            <a:off x="7049830" y="4558076"/>
            <a:ext cx="1746000" cy="42278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cap="all" baseline="0" dirty="0" smtClean="0">
                <a:solidFill>
                  <a:schemeClr val="bg1"/>
                </a:solidFill>
                <a:latin typeface="AU Passata Light" pitchFamily="34" charset="0"/>
              </a:rPr>
              <a:t>18 June 2015</a:t>
            </a:r>
          </a:p>
          <a:p>
            <a:pPr algn="r">
              <a:lnSpc>
                <a:spcPct val="95000"/>
              </a:lnSpc>
              <a:defRPr/>
            </a:pPr>
            <a:endParaRPr lang="da-DK" sz="7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07656"/>
            <a:ext cx="4133850" cy="2922687"/>
          </a:xfrm>
        </p:spPr>
        <p:txBody>
          <a:bodyPr/>
          <a:lstStyle>
            <a:lvl1pPr>
              <a:buClr>
                <a:srgbClr val="002060"/>
              </a:buClr>
              <a:defRPr sz="2400"/>
            </a:lvl1pPr>
            <a:lvl2pPr>
              <a:buClr>
                <a:srgbClr val="002060"/>
              </a:buClr>
              <a:defRPr sz="2000"/>
            </a:lvl2pPr>
            <a:lvl3pPr>
              <a:buClr>
                <a:srgbClr val="002060"/>
              </a:buClr>
              <a:defRPr sz="1800"/>
            </a:lvl3pPr>
            <a:lvl4pPr>
              <a:buClr>
                <a:srgbClr val="002060"/>
              </a:buClr>
              <a:defRPr sz="1600"/>
            </a:lvl4pPr>
            <a:lvl5pPr>
              <a:buClr>
                <a:srgbClr val="002060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707656"/>
            <a:ext cx="4135438" cy="2922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6863" y="4683920"/>
            <a:ext cx="2133600" cy="104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96860-A046-4211-A993-6767CCEBB80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440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6863" y="4683920"/>
            <a:ext cx="2133600" cy="104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C0F46-5C6B-4550-8F27-DDE0B17CC9A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611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6863" y="4683919"/>
            <a:ext cx="2133600" cy="104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CF6A0-0003-4DFE-8C25-BB0AAC11DCB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5607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0"/>
          </p:nvPr>
        </p:nvSpPr>
        <p:spPr>
          <a:xfrm>
            <a:off x="7355968" y="4496400"/>
            <a:ext cx="1437196" cy="4919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EB7D03D-3638-475C-88BD-2B6CC9C01BBC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165" y="1989884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 smtClean="0"/>
          </a:p>
        </p:txBody>
      </p:sp>
      <p:sp>
        <p:nvSpPr>
          <p:cNvPr id="53" name="TextBox 5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30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Tilpas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 Vis i topmenuen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4" y="441595"/>
            <a:ext cx="1236786" cy="328433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8" y="4433291"/>
            <a:ext cx="1563941" cy="514799"/>
          </a:xfrm>
          <a:prstGeom prst="rect">
            <a:avLst/>
          </a:prstGeom>
        </p:spPr>
      </p:pic>
      <p:sp>
        <p:nvSpPr>
          <p:cNvPr id="17" name="SD_FLD_DocumentDate"/>
          <p:cNvSpPr txBox="1">
            <a:spLocks noChangeArrowheads="1"/>
          </p:cNvSpPr>
          <p:nvPr userDrawn="1"/>
        </p:nvSpPr>
        <p:spPr bwMode="auto">
          <a:xfrm>
            <a:off x="7045890" y="4496476"/>
            <a:ext cx="1746000" cy="422781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cap="all" baseline="0" dirty="0" smtClean="0">
                <a:solidFill>
                  <a:schemeClr val="bg1"/>
                </a:solidFill>
                <a:latin typeface="AU Passata Light" pitchFamily="34" charset="0"/>
              </a:rPr>
              <a:t>13 April 2015</a:t>
            </a:r>
            <a:endParaRPr lang="da-DK" sz="7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  <a:p>
            <a:pPr algn="r">
              <a:lnSpc>
                <a:spcPct val="95000"/>
              </a:lnSpc>
              <a:defRPr/>
            </a:pPr>
            <a:endParaRPr lang="da-DK" sz="7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1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43" y="1568757"/>
            <a:ext cx="8440739" cy="2520000"/>
          </a:xfrm>
        </p:spPr>
        <p:txBody>
          <a:bodyPr/>
          <a:lstStyle>
            <a:lvl1pPr marL="342900" indent="-360000">
              <a:buSzPct val="100000"/>
              <a:buFont typeface="Arial" panose="020B0604020202020204" pitchFamily="34" charset="0"/>
              <a:buChar char="•"/>
              <a:defRPr sz="20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0"/>
            <a:r>
              <a:rPr lang="da-DK" dirty="0" smtClean="0"/>
              <a:t>Andet niveau</a:t>
            </a:r>
          </a:p>
          <a:p>
            <a:pPr lvl="0"/>
            <a:r>
              <a:rPr lang="da-DK" dirty="0" smtClean="0"/>
              <a:t>Tredje niveau</a:t>
            </a:r>
          </a:p>
          <a:p>
            <a:pPr lvl="0"/>
            <a:r>
              <a:rPr lang="da-DK" dirty="0" smtClean="0"/>
              <a:t>Fjerde niveau</a:t>
            </a:r>
          </a:p>
          <a:p>
            <a:pPr lvl="0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 userDrawn="1"/>
        </p:nvSpPr>
        <p:spPr>
          <a:xfrm>
            <a:off x="-309684" y="220759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latin typeface="+mn-lt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28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347651" y="2999612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latin typeface="+mn-lt"/>
            </a:endParaRPr>
          </a:p>
        </p:txBody>
      </p:sp>
      <p:sp>
        <p:nvSpPr>
          <p:cNvPr id="25" name="Rounded Rectangle 24"/>
          <p:cNvSpPr/>
          <p:nvPr userDrawn="1"/>
        </p:nvSpPr>
        <p:spPr>
          <a:xfrm>
            <a:off x="-562116" y="300219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latin typeface="+mn-lt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-1620688" y="766932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43" y="1860761"/>
            <a:ext cx="8440739" cy="2233603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buClr>
                <a:srgbClr val="002060"/>
              </a:buClr>
              <a:defRPr/>
            </a:lvl2pPr>
            <a:lvl3pPr>
              <a:buClr>
                <a:srgbClr val="002060"/>
              </a:buClr>
              <a:defRPr/>
            </a:lvl3pPr>
            <a:lvl4pPr>
              <a:buClr>
                <a:srgbClr val="002060"/>
              </a:buClr>
              <a:defRPr/>
            </a:lvl4pPr>
            <a:lvl5pPr>
              <a:buClr>
                <a:srgbClr val="002060"/>
              </a:buClr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44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674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43" y="1131590"/>
            <a:ext cx="8440739" cy="427335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b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Bold eller Regular</a:t>
            </a: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Underoverskrift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én linje</a:t>
            </a: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da-DK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 userDrawn="1"/>
        </p:nvSpPr>
        <p:spPr>
          <a:xfrm>
            <a:off x="-309684" y="220759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28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-347651" y="2999612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6" name="Rounded Rectangle 25"/>
          <p:cNvSpPr/>
          <p:nvPr userDrawn="1"/>
        </p:nvSpPr>
        <p:spPr>
          <a:xfrm>
            <a:off x="-562116" y="300219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44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674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7132" y="1149350"/>
            <a:ext cx="8448849" cy="2947988"/>
          </a:xfrm>
        </p:spPr>
        <p:txBody>
          <a:bodyPr/>
          <a:lstStyle>
            <a:lvl1pPr>
              <a:buClr>
                <a:srgbClr val="002060"/>
              </a:buClr>
              <a:defRPr/>
            </a:lvl1pPr>
            <a:lvl2pPr>
              <a:buClr>
                <a:srgbClr val="002060"/>
              </a:buClr>
              <a:defRPr/>
            </a:lvl2pPr>
            <a:lvl3pPr>
              <a:buClr>
                <a:srgbClr val="002060"/>
              </a:buClr>
              <a:defRPr/>
            </a:lvl3pPr>
            <a:lvl4pPr>
              <a:buClr>
                <a:srgbClr val="002060"/>
              </a:buClr>
              <a:defRPr/>
            </a:lvl4pPr>
            <a:lvl5pPr>
              <a:buClr>
                <a:srgbClr val="002060"/>
              </a:buClr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78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b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Bold eller Regular</a:t>
            </a:r>
          </a:p>
        </p:txBody>
      </p:sp>
    </p:spTree>
    <p:extLst>
      <p:ext uri="{BB962C8B-B14F-4D97-AF65-F5344CB8AC3E}">
        <p14:creationId xmlns:p14="http://schemas.microsoft.com/office/powerpoint/2010/main" val="404675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ch tex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58" y="166688"/>
            <a:ext cx="5227685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832475" y="166688"/>
            <a:ext cx="2960688" cy="3930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57" y="891894"/>
            <a:ext cx="5227687" cy="32054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da-DK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73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821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821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95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78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MAKS. én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0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4093200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166688"/>
            <a:ext cx="4093200" cy="3930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4093200" cy="32054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da-DK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73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821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821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95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78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MAKS. én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149351"/>
            <a:ext cx="4093200" cy="929338"/>
          </a:xfrm>
        </p:spPr>
        <p:txBody>
          <a:bodyPr/>
          <a:lstStyle>
            <a:lvl1pPr algn="r">
              <a:defRPr sz="2400" cap="all" baseline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-1764704" y="1812219"/>
            <a:ext cx="1683620" cy="11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Indsæt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Navn </a:t>
            </a:r>
          </a:p>
          <a:p>
            <a:pPr algn="r" eaLnBrk="1" hangingPunct="1">
              <a:lnSpc>
                <a:spcPct val="100000"/>
              </a:lnSpc>
            </a:pPr>
            <a:endParaRPr lang="da-DK" sz="8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Profession</a:t>
            </a:r>
          </a:p>
          <a:p>
            <a:pPr algn="r" eaLnBrk="1" hangingPunct="1">
              <a:lnSpc>
                <a:spcPct val="100000"/>
              </a:lnSpc>
            </a:pPr>
            <a:endParaRPr lang="da-DK" sz="10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8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Data / Tekst </a:t>
            </a: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1149350"/>
            <a:ext cx="4093200" cy="2947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2631021"/>
            <a:ext cx="4093200" cy="152558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5" y="2092153"/>
            <a:ext cx="4093200" cy="489506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cap="all" baseline="0"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6639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ottom Rectangle"/>
          <p:cNvSpPr/>
          <p:nvPr/>
        </p:nvSpPr>
        <p:spPr>
          <a:xfrm>
            <a:off x="0" y="4227512"/>
            <a:ext cx="9144000" cy="918369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3" name="SD_ART_SecondaryLogo"/>
          <p:cNvSpPr>
            <a:spLocks noChangeArrowheads="1"/>
          </p:cNvSpPr>
          <p:nvPr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17" name="SD_OFF_Niveau1And2"/>
          <p:cNvSpPr txBox="1">
            <a:spLocks noChangeArrowheads="1"/>
          </p:cNvSpPr>
          <p:nvPr/>
        </p:nvSpPr>
        <p:spPr bwMode="auto">
          <a:xfrm>
            <a:off x="975600" y="4496400"/>
            <a:ext cx="1800000" cy="42578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43" y="1558935"/>
            <a:ext cx="8440739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4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</p:txBody>
      </p:sp>
      <p:sp>
        <p:nvSpPr>
          <p:cNvPr id="1027" name="Placeholder title"/>
          <p:cNvSpPr>
            <a:spLocks noGrp="1" noChangeArrowheads="1"/>
          </p:cNvSpPr>
          <p:nvPr>
            <p:ph type="title"/>
          </p:nvPr>
        </p:nvSpPr>
        <p:spPr bwMode="auto">
          <a:xfrm>
            <a:off x="352444" y="166689"/>
            <a:ext cx="8440737" cy="98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8" y="4433291"/>
            <a:ext cx="1563941" cy="514799"/>
          </a:xfrm>
          <a:prstGeom prst="rect">
            <a:avLst/>
          </a:prstGeom>
        </p:spPr>
      </p:pic>
      <p:sp>
        <p:nvSpPr>
          <p:cNvPr id="16" name="TextBox 52"/>
          <p:cNvSpPr txBox="1"/>
          <p:nvPr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Tilpas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 Vis i topmenuen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2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002060"/>
        </a:buClr>
        <a:buSzPct val="75000"/>
        <a:buFont typeface="Wingdings 3" pitchFamily="18" charset="2"/>
        <a:buChar char=""/>
        <a:defRPr sz="24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002060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002060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002060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176337" indent="0" algn="l" defTabSz="540000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None/>
        <a:defRPr sz="1600">
          <a:solidFill>
            <a:schemeClr val="bg2"/>
          </a:solidFill>
          <a:latin typeface="+mn-lt"/>
        </a:defRPr>
      </a:lvl6pPr>
      <a:lvl7pPr marL="1809750" indent="-176213" algn="l" defTabSz="540000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7pPr>
      <a:lvl8pPr marL="22669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8pPr>
      <a:lvl9pPr marL="27241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4000"/>
            <a:lum/>
          </a:blip>
          <a:srcRect/>
          <a:stretch>
            <a:fillRect t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87825" y="2355726"/>
            <a:ext cx="5904655" cy="2448272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4800" cap="none" dirty="0" smtClean="0">
                <a:latin typeface="Arial Narrow" panose="020B0606020202030204" pitchFamily="34" charset="0"/>
              </a:rPr>
              <a:t>PUBLIC PARTICIPATION     </a:t>
            </a:r>
            <a:r>
              <a:rPr lang="en-US" sz="4000" cap="none" dirty="0" smtClean="0">
                <a:latin typeface="Arial Narrow" panose="020B0606020202030204" pitchFamily="34" charset="0"/>
              </a:rPr>
              <a:t>in the development of          off-shore wind farms</a:t>
            </a:r>
            <a:endParaRPr lang="da-DK" sz="4000" b="0" cap="none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5" y="3939902"/>
            <a:ext cx="325489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1252933"/>
          </a:xfrm>
        </p:spPr>
        <p:txBody>
          <a:bodyPr/>
          <a:lstStyle/>
          <a:p>
            <a:r>
              <a:rPr lang="en-US" sz="3400" dirty="0" smtClean="0"/>
              <a:t>ONSHORE INFRASTRUCTURE </a:t>
            </a:r>
            <a:br>
              <a:rPr lang="en-US" sz="3400" dirty="0" smtClean="0"/>
            </a:br>
            <a:r>
              <a:rPr lang="en-US" sz="3400" dirty="0" smtClean="0"/>
              <a:t>Impact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31265" r="9805" b="29976"/>
          <a:stretch/>
        </p:blipFill>
        <p:spPr>
          <a:xfrm>
            <a:off x="303433" y="2715766"/>
            <a:ext cx="8628225" cy="2340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t="11181" r="10599" b="42965"/>
          <a:stretch/>
        </p:blipFill>
        <p:spPr>
          <a:xfrm>
            <a:off x="2184409" y="1029124"/>
            <a:ext cx="6741514" cy="2158631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53269" y="2000843"/>
            <a:ext cx="2304000" cy="27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1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illede 8" descr="landkort med forbindels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5"/>
          <a:stretch>
            <a:fillRect/>
          </a:stretch>
        </p:blipFill>
        <p:spPr bwMode="auto">
          <a:xfrm>
            <a:off x="3407676" y="489497"/>
            <a:ext cx="5293424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ladsholder til tekst 2"/>
          <p:cNvSpPr>
            <a:spLocks noGrp="1"/>
          </p:cNvSpPr>
          <p:nvPr>
            <p:ph type="body" sz="half" idx="2"/>
          </p:nvPr>
        </p:nvSpPr>
        <p:spPr>
          <a:xfrm>
            <a:off x="323528" y="616235"/>
            <a:ext cx="4104456" cy="4284887"/>
          </a:xfrm>
        </p:spPr>
        <p:txBody>
          <a:bodyPr/>
          <a:lstStyle/>
          <a:p>
            <a:pPr>
              <a:defRPr/>
            </a:pPr>
            <a:r>
              <a:rPr lang="en-US" altLang="da-DK" sz="2800" dirty="0" smtClean="0">
                <a:latin typeface="Arial" charset="0"/>
                <a:cs typeface="Arial" charset="0"/>
              </a:rPr>
              <a:t>The onshore and offshore infrastructures of an offshore wind farm             do not necessarily     affect the same        group of people</a:t>
            </a:r>
            <a:endParaRPr lang="en-US" altLang="da-DK" sz="2800" dirty="0" smtClean="0">
              <a:latin typeface="Arial" charset="0"/>
              <a:cs typeface="Arial" charset="0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897982"/>
            <a:ext cx="36830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Billed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1" t="22874" r="13599" b="25690"/>
          <a:stretch>
            <a:fillRect/>
          </a:stretch>
        </p:blipFill>
        <p:spPr bwMode="auto">
          <a:xfrm>
            <a:off x="3606800" y="2989660"/>
            <a:ext cx="95250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Billed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2758679"/>
            <a:ext cx="36830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Billed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1" t="22874" r="13599" b="25690"/>
          <a:stretch>
            <a:fillRect/>
          </a:stretch>
        </p:blipFill>
        <p:spPr bwMode="auto">
          <a:xfrm>
            <a:off x="3421063" y="2850356"/>
            <a:ext cx="9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Billed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895475"/>
            <a:ext cx="368300" cy="2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Billed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1" t="22874" r="13599" b="25690"/>
          <a:stretch>
            <a:fillRect/>
          </a:stretch>
        </p:blipFill>
        <p:spPr bwMode="auto">
          <a:xfrm>
            <a:off x="6275388" y="1985963"/>
            <a:ext cx="9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Billed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798094"/>
            <a:ext cx="36830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Billed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1" t="22874" r="13599" b="25690"/>
          <a:stretch>
            <a:fillRect/>
          </a:stretch>
        </p:blipFill>
        <p:spPr bwMode="auto">
          <a:xfrm>
            <a:off x="7823200" y="3889772"/>
            <a:ext cx="9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Billed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906316"/>
            <a:ext cx="36830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Billed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1" t="22874" r="13599" b="25690"/>
          <a:stretch>
            <a:fillRect/>
          </a:stretch>
        </p:blipFill>
        <p:spPr bwMode="auto">
          <a:xfrm>
            <a:off x="3194050" y="2997994"/>
            <a:ext cx="95250" cy="3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Billede 11" descr="signatur forbindel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7"/>
          <a:stretch>
            <a:fillRect/>
          </a:stretch>
        </p:blipFill>
        <p:spPr bwMode="auto">
          <a:xfrm>
            <a:off x="6318250" y="657226"/>
            <a:ext cx="2552700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Billed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3912394"/>
            <a:ext cx="36830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Billed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1" t="22874" r="13599" b="25690"/>
          <a:stretch>
            <a:fillRect/>
          </a:stretch>
        </p:blipFill>
        <p:spPr bwMode="auto">
          <a:xfrm>
            <a:off x="7975600" y="4004072"/>
            <a:ext cx="9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Billed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4269582"/>
            <a:ext cx="36830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Billed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1" t="22874" r="13599" b="25690"/>
          <a:stretch>
            <a:fillRect/>
          </a:stretch>
        </p:blipFill>
        <p:spPr bwMode="auto">
          <a:xfrm>
            <a:off x="6750050" y="4361260"/>
            <a:ext cx="9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Billed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4341019"/>
            <a:ext cx="36830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Billed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1" t="22874" r="13599" b="25690"/>
          <a:stretch>
            <a:fillRect/>
          </a:stretch>
        </p:blipFill>
        <p:spPr bwMode="auto">
          <a:xfrm>
            <a:off x="6927850" y="4432697"/>
            <a:ext cx="9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beo\AppData\Local\Microsoft\Windows\Temporary Internet Files\Content.IE5\VKF8V2NH\feature_enterprisesocial_OfficeClipArt-600x399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3016055"/>
            <a:ext cx="653568" cy="43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52689"/>
            <a:ext cx="65246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 rot="16200000">
            <a:off x="7460646" y="1698036"/>
            <a:ext cx="2592288" cy="175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Energinet.dk</a:t>
            </a:r>
            <a:endParaRPr lang="da-D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/>
          <a:stretch/>
        </p:blipFill>
        <p:spPr>
          <a:xfrm>
            <a:off x="-29135" y="484371"/>
            <a:ext cx="9168549" cy="3744000"/>
          </a:xfrm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5940152" y="510639"/>
            <a:ext cx="82869" cy="4417265"/>
          </a:xfrm>
          <a:prstGeom prst="line">
            <a:avLst/>
          </a:prstGeom>
          <a:solidFill>
            <a:schemeClr val="accent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092279" y="510639"/>
            <a:ext cx="1908000" cy="75600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ONSHORE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4" y="436221"/>
            <a:ext cx="2736000" cy="7200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OFFSHORE</a:t>
            </a:r>
            <a:endParaRPr lang="da-DK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892893"/>
          </a:xfrm>
        </p:spPr>
        <p:txBody>
          <a:bodyPr/>
          <a:lstStyle/>
          <a:p>
            <a:r>
              <a:rPr lang="da-DK" dirty="0"/>
              <a:t/>
            </a:r>
            <a:br>
              <a:rPr lang="da-DK" dirty="0"/>
            </a:br>
            <a:r>
              <a:rPr lang="da-DK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Legal Framework </a:t>
            </a:r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for public participation</a:t>
            </a:r>
            <a:endParaRPr lang="da-DK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03599"/>
            <a:ext cx="3997201" cy="3024336"/>
          </a:xfrm>
        </p:spPr>
        <p:txBody>
          <a:bodyPr/>
          <a:lstStyle/>
          <a:p>
            <a:r>
              <a:rPr lang="en-US" dirty="0" smtClean="0"/>
              <a:t>Important</a:t>
            </a:r>
            <a:r>
              <a:rPr lang="en-US" dirty="0" smtClean="0"/>
              <a:t> distinctions, e.g.:</a:t>
            </a:r>
          </a:p>
          <a:p>
            <a:pPr lvl="2"/>
            <a:r>
              <a:rPr lang="en-US" dirty="0" smtClean="0"/>
              <a:t>Subject to a TENDER procedure within a designated area or an ‘OPEN DOOR’ procedure outside designated areas</a:t>
            </a:r>
          </a:p>
          <a:p>
            <a:pPr lvl="2"/>
            <a:r>
              <a:rPr lang="en-US" dirty="0" smtClean="0"/>
              <a:t>Large scale OFFSHORE wind farm or COASTAL – near-shore – wind farm</a:t>
            </a:r>
          </a:p>
          <a:p>
            <a:pPr lvl="1"/>
            <a:r>
              <a:rPr lang="en-US" sz="1800" dirty="0" smtClean="0"/>
              <a:t>Offshore or ONSHORE infrastructure</a:t>
            </a:r>
            <a:endParaRPr lang="en-US" sz="1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3837096"/>
              </p:ext>
            </p:extLst>
          </p:nvPr>
        </p:nvGraphicFramePr>
        <p:xfrm>
          <a:off x="4645025" y="1203598"/>
          <a:ext cx="4148156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12160" y="1086644"/>
            <a:ext cx="1429879" cy="4093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Onshore</a:t>
            </a:r>
            <a:r>
              <a:rPr lang="da-DK" sz="1600" dirty="0" smtClean="0">
                <a:latin typeface="+mn-lt"/>
              </a:rPr>
              <a:t> </a:t>
            </a:r>
            <a:endParaRPr lang="da-DK" sz="1600" dirty="0" smtClean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01272" y="2654846"/>
            <a:ext cx="17748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0832" y="2654846"/>
            <a:ext cx="17748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67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45" y="166689"/>
            <a:ext cx="8423492" cy="676869"/>
          </a:xfrm>
        </p:spPr>
        <p:txBody>
          <a:bodyPr/>
          <a:lstStyle/>
          <a:p>
            <a:r>
              <a:rPr lang="da-DK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The Danish Legal Framework </a:t>
            </a:r>
            <a:r>
              <a:rPr lang="da-DK" sz="2900" dirty="0">
                <a:latin typeface="Arial" panose="020B0604020202020204" pitchFamily="34" charset="0"/>
                <a:cs typeface="Arial" panose="020B0604020202020204" pitchFamily="34" charset="0"/>
              </a:rPr>
              <a:t>for public participation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790071"/>
              </p:ext>
            </p:extLst>
          </p:nvPr>
        </p:nvGraphicFramePr>
        <p:xfrm>
          <a:off x="324615" y="908654"/>
          <a:ext cx="8567864" cy="4248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137"/>
                <a:gridCol w="1829435"/>
                <a:gridCol w="2058997"/>
                <a:gridCol w="2664295"/>
              </a:tblGrid>
              <a:tr h="691592">
                <a:tc>
                  <a:txBody>
                    <a:bodyPr/>
                    <a:lstStyle/>
                    <a:p>
                      <a:endParaRPr lang="en-US" sz="16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Offshore</a:t>
                      </a:r>
                      <a:r>
                        <a:rPr lang="en-US" sz="16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‘Open door’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Offshore - Tender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Onshore infrastructure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59119">
                <a:tc>
                  <a:txBody>
                    <a:bodyPr/>
                    <a:lstStyle/>
                    <a:p>
                      <a:r>
                        <a:rPr lang="en-US" sz="1600" b="1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Authority</a:t>
                      </a:r>
                      <a:endParaRPr lang="en-US" sz="16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Agency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Municipalities/Nature Agency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1683">
                <a:tc>
                  <a:txBody>
                    <a:bodyPr/>
                    <a:lstStyle/>
                    <a:p>
                      <a:r>
                        <a:rPr lang="en-US" sz="1600" b="1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Legislation</a:t>
                      </a:r>
                      <a:endParaRPr lang="en-US" sz="16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Act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 Act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94538">
                <a:tc>
                  <a:txBody>
                    <a:bodyPr/>
                    <a:lstStyle/>
                    <a:p>
                      <a:r>
                        <a:rPr lang="en-US" sz="1600" b="1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 planning</a:t>
                      </a:r>
                      <a:endParaRPr lang="en-US" sz="16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endParaRPr lang="en-US" sz="32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formal </a:t>
                      </a:r>
                    </a:p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 </a:t>
                      </a:r>
                    </a:p>
                    <a:p>
                      <a:r>
                        <a:rPr lang="en-US" sz="16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Obligation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</a:t>
                      </a:r>
                    </a:p>
                  </a:txBody>
                  <a:tcPr/>
                </a:tc>
              </a:tr>
              <a:tr h="1221574">
                <a:tc>
                  <a:txBody>
                    <a:bodyPr/>
                    <a:lstStyle/>
                    <a:p>
                      <a:r>
                        <a:rPr lang="en-US" sz="1600" b="1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planning/ preliminary investigations</a:t>
                      </a:r>
                      <a:endParaRPr lang="en-US" sz="16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Screening and scoping</a:t>
                      </a:r>
                    </a:p>
                    <a:p>
                      <a:pPr algn="l"/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EIAs</a:t>
                      </a:r>
                    </a:p>
                    <a:p>
                      <a:pPr algn="l"/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Natura 2000 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Screening and </a:t>
                      </a:r>
                    </a:p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scoping</a:t>
                      </a:r>
                    </a:p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Pre-consultation</a:t>
                      </a:r>
                    </a:p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EIAs </a:t>
                      </a:r>
                    </a:p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</a:t>
                      </a:r>
                      <a:r>
                        <a:rPr lang="en-US" sz="16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2000</a:t>
                      </a:r>
                      <a:endParaRPr lang="en-US" sz="160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2862"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Establishment permit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EIA permit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beo\AppData\Local\Microsoft\Windows\Temporary Internet Files\Content.IE5\VKF8V2NH\feature_enterprisesocial_OfficeClipArt-600x39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77272"/>
            <a:ext cx="81203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13" y="3676845"/>
            <a:ext cx="811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66" y="3507854"/>
            <a:ext cx="811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65" y="4213420"/>
            <a:ext cx="811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66" y="2821631"/>
            <a:ext cx="811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>
            <a:off x="6209927" y="654670"/>
            <a:ext cx="0" cy="4788532"/>
          </a:xfrm>
          <a:prstGeom prst="line">
            <a:avLst/>
          </a:prstGeom>
          <a:solidFill>
            <a:schemeClr val="accent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739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964901"/>
          </a:xfrm>
        </p:spPr>
        <p:txBody>
          <a:bodyPr/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permitting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/>
          <a:stretch/>
        </p:blipFill>
        <p:spPr bwMode="auto">
          <a:xfrm>
            <a:off x="-53136" y="1275606"/>
            <a:ext cx="9181167" cy="37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 bwMode="auto">
          <a:xfrm>
            <a:off x="142504" y="1448790"/>
            <a:ext cx="8888608" cy="3323802"/>
          </a:xfrm>
          <a:custGeom>
            <a:avLst/>
            <a:gdLst>
              <a:gd name="connsiteX0" fmla="*/ 665018 w 8888608"/>
              <a:gd name="connsiteY0" fmla="*/ 130628 h 3323802"/>
              <a:gd name="connsiteX1" fmla="*/ 593766 w 8888608"/>
              <a:gd name="connsiteY1" fmla="*/ 118753 h 3323802"/>
              <a:gd name="connsiteX2" fmla="*/ 546265 w 8888608"/>
              <a:gd name="connsiteY2" fmla="*/ 106878 h 3323802"/>
              <a:gd name="connsiteX3" fmla="*/ 332509 w 8888608"/>
              <a:gd name="connsiteY3" fmla="*/ 118753 h 3323802"/>
              <a:gd name="connsiteX4" fmla="*/ 249382 w 8888608"/>
              <a:gd name="connsiteY4" fmla="*/ 142504 h 3323802"/>
              <a:gd name="connsiteX5" fmla="*/ 213756 w 8888608"/>
              <a:gd name="connsiteY5" fmla="*/ 178129 h 3323802"/>
              <a:gd name="connsiteX6" fmla="*/ 166254 w 8888608"/>
              <a:gd name="connsiteY6" fmla="*/ 213755 h 3323802"/>
              <a:gd name="connsiteX7" fmla="*/ 59377 w 8888608"/>
              <a:gd name="connsiteY7" fmla="*/ 296883 h 3323802"/>
              <a:gd name="connsiteX8" fmla="*/ 23751 w 8888608"/>
              <a:gd name="connsiteY8" fmla="*/ 380010 h 3323802"/>
              <a:gd name="connsiteX9" fmla="*/ 11875 w 8888608"/>
              <a:gd name="connsiteY9" fmla="*/ 629392 h 3323802"/>
              <a:gd name="connsiteX10" fmla="*/ 0 w 8888608"/>
              <a:gd name="connsiteY10" fmla="*/ 676893 h 3323802"/>
              <a:gd name="connsiteX11" fmla="*/ 11875 w 8888608"/>
              <a:gd name="connsiteY11" fmla="*/ 997527 h 3323802"/>
              <a:gd name="connsiteX12" fmla="*/ 71252 w 8888608"/>
              <a:gd name="connsiteY12" fmla="*/ 1068779 h 3323802"/>
              <a:gd name="connsiteX13" fmla="*/ 106878 w 8888608"/>
              <a:gd name="connsiteY13" fmla="*/ 1092529 h 3323802"/>
              <a:gd name="connsiteX14" fmla="*/ 154379 w 8888608"/>
              <a:gd name="connsiteY14" fmla="*/ 1128155 h 3323802"/>
              <a:gd name="connsiteX15" fmla="*/ 261257 w 8888608"/>
              <a:gd name="connsiteY15" fmla="*/ 1187532 h 3323802"/>
              <a:gd name="connsiteX16" fmla="*/ 332509 w 8888608"/>
              <a:gd name="connsiteY16" fmla="*/ 1258784 h 3323802"/>
              <a:gd name="connsiteX17" fmla="*/ 356260 w 8888608"/>
              <a:gd name="connsiteY17" fmla="*/ 1294410 h 3323802"/>
              <a:gd name="connsiteX18" fmla="*/ 427512 w 8888608"/>
              <a:gd name="connsiteY18" fmla="*/ 1365662 h 3323802"/>
              <a:gd name="connsiteX19" fmla="*/ 570015 w 8888608"/>
              <a:gd name="connsiteY19" fmla="*/ 1508166 h 3323802"/>
              <a:gd name="connsiteX20" fmla="*/ 593766 w 8888608"/>
              <a:gd name="connsiteY20" fmla="*/ 1543792 h 3323802"/>
              <a:gd name="connsiteX21" fmla="*/ 629392 w 8888608"/>
              <a:gd name="connsiteY21" fmla="*/ 1567542 h 3323802"/>
              <a:gd name="connsiteX22" fmla="*/ 665018 w 8888608"/>
              <a:gd name="connsiteY22" fmla="*/ 1603168 h 3323802"/>
              <a:gd name="connsiteX23" fmla="*/ 736270 w 8888608"/>
              <a:gd name="connsiteY23" fmla="*/ 1638794 h 3323802"/>
              <a:gd name="connsiteX24" fmla="*/ 771896 w 8888608"/>
              <a:gd name="connsiteY24" fmla="*/ 1674420 h 3323802"/>
              <a:gd name="connsiteX25" fmla="*/ 807522 w 8888608"/>
              <a:gd name="connsiteY25" fmla="*/ 1686296 h 3323802"/>
              <a:gd name="connsiteX26" fmla="*/ 866899 w 8888608"/>
              <a:gd name="connsiteY26" fmla="*/ 1721922 h 3323802"/>
              <a:gd name="connsiteX27" fmla="*/ 914400 w 8888608"/>
              <a:gd name="connsiteY27" fmla="*/ 1757548 h 3323802"/>
              <a:gd name="connsiteX28" fmla="*/ 985652 w 8888608"/>
              <a:gd name="connsiteY28" fmla="*/ 1805049 h 3323802"/>
              <a:gd name="connsiteX29" fmla="*/ 1033153 w 8888608"/>
              <a:gd name="connsiteY29" fmla="*/ 1828800 h 3323802"/>
              <a:gd name="connsiteX30" fmla="*/ 1128156 w 8888608"/>
              <a:gd name="connsiteY30" fmla="*/ 1876301 h 3323802"/>
              <a:gd name="connsiteX31" fmla="*/ 1187532 w 8888608"/>
              <a:gd name="connsiteY31" fmla="*/ 1911927 h 3323802"/>
              <a:gd name="connsiteX32" fmla="*/ 1223158 w 8888608"/>
              <a:gd name="connsiteY32" fmla="*/ 1935678 h 3323802"/>
              <a:gd name="connsiteX33" fmla="*/ 1270660 w 8888608"/>
              <a:gd name="connsiteY33" fmla="*/ 1947553 h 3323802"/>
              <a:gd name="connsiteX34" fmla="*/ 1318161 w 8888608"/>
              <a:gd name="connsiteY34" fmla="*/ 1983179 h 3323802"/>
              <a:gd name="connsiteX35" fmla="*/ 1353787 w 8888608"/>
              <a:gd name="connsiteY35" fmla="*/ 1995054 h 3323802"/>
              <a:gd name="connsiteX36" fmla="*/ 1401288 w 8888608"/>
              <a:gd name="connsiteY36" fmla="*/ 2018805 h 3323802"/>
              <a:gd name="connsiteX37" fmla="*/ 1472540 w 8888608"/>
              <a:gd name="connsiteY37" fmla="*/ 2066306 h 3323802"/>
              <a:gd name="connsiteX38" fmla="*/ 1543792 w 8888608"/>
              <a:gd name="connsiteY38" fmla="*/ 2090057 h 3323802"/>
              <a:gd name="connsiteX39" fmla="*/ 1674421 w 8888608"/>
              <a:gd name="connsiteY39" fmla="*/ 2125683 h 3323802"/>
              <a:gd name="connsiteX40" fmla="*/ 1805049 w 8888608"/>
              <a:gd name="connsiteY40" fmla="*/ 2173184 h 3323802"/>
              <a:gd name="connsiteX41" fmla="*/ 1864426 w 8888608"/>
              <a:gd name="connsiteY41" fmla="*/ 2185059 h 3323802"/>
              <a:gd name="connsiteX42" fmla="*/ 1935678 w 8888608"/>
              <a:gd name="connsiteY42" fmla="*/ 2208810 h 3323802"/>
              <a:gd name="connsiteX43" fmla="*/ 1971304 w 8888608"/>
              <a:gd name="connsiteY43" fmla="*/ 2232561 h 3323802"/>
              <a:gd name="connsiteX44" fmla="*/ 2042556 w 8888608"/>
              <a:gd name="connsiteY44" fmla="*/ 2244436 h 3323802"/>
              <a:gd name="connsiteX45" fmla="*/ 2208810 w 8888608"/>
              <a:gd name="connsiteY45" fmla="*/ 2291937 h 3323802"/>
              <a:gd name="connsiteX46" fmla="*/ 2315688 w 8888608"/>
              <a:gd name="connsiteY46" fmla="*/ 2327563 h 3323802"/>
              <a:gd name="connsiteX47" fmla="*/ 2434441 w 8888608"/>
              <a:gd name="connsiteY47" fmla="*/ 2351314 h 3323802"/>
              <a:gd name="connsiteX48" fmla="*/ 2553195 w 8888608"/>
              <a:gd name="connsiteY48" fmla="*/ 2386940 h 3323802"/>
              <a:gd name="connsiteX49" fmla="*/ 2588821 w 8888608"/>
              <a:gd name="connsiteY49" fmla="*/ 2398815 h 3323802"/>
              <a:gd name="connsiteX50" fmla="*/ 2648197 w 8888608"/>
              <a:gd name="connsiteY50" fmla="*/ 2410691 h 3323802"/>
              <a:gd name="connsiteX51" fmla="*/ 2683823 w 8888608"/>
              <a:gd name="connsiteY51" fmla="*/ 2422566 h 3323802"/>
              <a:gd name="connsiteX52" fmla="*/ 2802577 w 8888608"/>
              <a:gd name="connsiteY52" fmla="*/ 2434441 h 3323802"/>
              <a:gd name="connsiteX53" fmla="*/ 2885704 w 8888608"/>
              <a:gd name="connsiteY53" fmla="*/ 2446316 h 3323802"/>
              <a:gd name="connsiteX54" fmla="*/ 2992582 w 8888608"/>
              <a:gd name="connsiteY54" fmla="*/ 2458192 h 3323802"/>
              <a:gd name="connsiteX55" fmla="*/ 3170712 w 8888608"/>
              <a:gd name="connsiteY55" fmla="*/ 2481942 h 3323802"/>
              <a:gd name="connsiteX56" fmla="*/ 3360717 w 8888608"/>
              <a:gd name="connsiteY56" fmla="*/ 2505693 h 3323802"/>
              <a:gd name="connsiteX57" fmla="*/ 3526971 w 8888608"/>
              <a:gd name="connsiteY57" fmla="*/ 2529444 h 3323802"/>
              <a:gd name="connsiteX58" fmla="*/ 3776353 w 8888608"/>
              <a:gd name="connsiteY58" fmla="*/ 2565070 h 3323802"/>
              <a:gd name="connsiteX59" fmla="*/ 4025735 w 8888608"/>
              <a:gd name="connsiteY59" fmla="*/ 2600696 h 3323802"/>
              <a:gd name="connsiteX60" fmla="*/ 4120738 w 8888608"/>
              <a:gd name="connsiteY60" fmla="*/ 2612571 h 3323802"/>
              <a:gd name="connsiteX61" fmla="*/ 4203865 w 8888608"/>
              <a:gd name="connsiteY61" fmla="*/ 2624446 h 3323802"/>
              <a:gd name="connsiteX62" fmla="*/ 4310743 w 8888608"/>
              <a:gd name="connsiteY62" fmla="*/ 2636322 h 3323802"/>
              <a:gd name="connsiteX63" fmla="*/ 4405745 w 8888608"/>
              <a:gd name="connsiteY63" fmla="*/ 2648197 h 3323802"/>
              <a:gd name="connsiteX64" fmla="*/ 4572000 w 8888608"/>
              <a:gd name="connsiteY64" fmla="*/ 2695698 h 3323802"/>
              <a:gd name="connsiteX65" fmla="*/ 4809506 w 8888608"/>
              <a:gd name="connsiteY65" fmla="*/ 2719449 h 3323802"/>
              <a:gd name="connsiteX66" fmla="*/ 4892634 w 8888608"/>
              <a:gd name="connsiteY66" fmla="*/ 2731324 h 3323802"/>
              <a:gd name="connsiteX67" fmla="*/ 5035138 w 8888608"/>
              <a:gd name="connsiteY67" fmla="*/ 2755075 h 3323802"/>
              <a:gd name="connsiteX68" fmla="*/ 5153891 w 8888608"/>
              <a:gd name="connsiteY68" fmla="*/ 2766950 h 3323802"/>
              <a:gd name="connsiteX69" fmla="*/ 5343896 w 8888608"/>
              <a:gd name="connsiteY69" fmla="*/ 2802576 h 3323802"/>
              <a:gd name="connsiteX70" fmla="*/ 5438899 w 8888608"/>
              <a:gd name="connsiteY70" fmla="*/ 2814452 h 3323802"/>
              <a:gd name="connsiteX71" fmla="*/ 5498275 w 8888608"/>
              <a:gd name="connsiteY71" fmla="*/ 2826327 h 3323802"/>
              <a:gd name="connsiteX72" fmla="*/ 5664530 w 8888608"/>
              <a:gd name="connsiteY72" fmla="*/ 2850078 h 3323802"/>
              <a:gd name="connsiteX73" fmla="*/ 5700156 w 8888608"/>
              <a:gd name="connsiteY73" fmla="*/ 2861953 h 3323802"/>
              <a:gd name="connsiteX74" fmla="*/ 5747657 w 8888608"/>
              <a:gd name="connsiteY74" fmla="*/ 2885704 h 3323802"/>
              <a:gd name="connsiteX75" fmla="*/ 5902036 w 8888608"/>
              <a:gd name="connsiteY75" fmla="*/ 2897579 h 3323802"/>
              <a:gd name="connsiteX76" fmla="*/ 6068291 w 8888608"/>
              <a:gd name="connsiteY76" fmla="*/ 2921329 h 3323802"/>
              <a:gd name="connsiteX77" fmla="*/ 6222670 w 8888608"/>
              <a:gd name="connsiteY77" fmla="*/ 2945080 h 3323802"/>
              <a:gd name="connsiteX78" fmla="*/ 6353299 w 8888608"/>
              <a:gd name="connsiteY78" fmla="*/ 2968831 h 3323802"/>
              <a:gd name="connsiteX79" fmla="*/ 6519553 w 8888608"/>
              <a:gd name="connsiteY79" fmla="*/ 2980706 h 3323802"/>
              <a:gd name="connsiteX80" fmla="*/ 6626431 w 8888608"/>
              <a:gd name="connsiteY80" fmla="*/ 3004457 h 3323802"/>
              <a:gd name="connsiteX81" fmla="*/ 6757060 w 8888608"/>
              <a:gd name="connsiteY81" fmla="*/ 3028207 h 3323802"/>
              <a:gd name="connsiteX82" fmla="*/ 6852062 w 8888608"/>
              <a:gd name="connsiteY82" fmla="*/ 3051958 h 3323802"/>
              <a:gd name="connsiteX83" fmla="*/ 6911439 w 8888608"/>
              <a:gd name="connsiteY83" fmla="*/ 3063833 h 3323802"/>
              <a:gd name="connsiteX84" fmla="*/ 7053943 w 8888608"/>
              <a:gd name="connsiteY84" fmla="*/ 3099459 h 3323802"/>
              <a:gd name="connsiteX85" fmla="*/ 7125195 w 8888608"/>
              <a:gd name="connsiteY85" fmla="*/ 3123210 h 3323802"/>
              <a:gd name="connsiteX86" fmla="*/ 7172696 w 8888608"/>
              <a:gd name="connsiteY86" fmla="*/ 3146961 h 3323802"/>
              <a:gd name="connsiteX87" fmla="*/ 7279574 w 8888608"/>
              <a:gd name="connsiteY87" fmla="*/ 3158836 h 3323802"/>
              <a:gd name="connsiteX88" fmla="*/ 7410202 w 8888608"/>
              <a:gd name="connsiteY88" fmla="*/ 3182587 h 3323802"/>
              <a:gd name="connsiteX89" fmla="*/ 7457704 w 8888608"/>
              <a:gd name="connsiteY89" fmla="*/ 3194462 h 3323802"/>
              <a:gd name="connsiteX90" fmla="*/ 7612083 w 8888608"/>
              <a:gd name="connsiteY90" fmla="*/ 3218213 h 3323802"/>
              <a:gd name="connsiteX91" fmla="*/ 7659584 w 8888608"/>
              <a:gd name="connsiteY91" fmla="*/ 3230088 h 3323802"/>
              <a:gd name="connsiteX92" fmla="*/ 7790213 w 8888608"/>
              <a:gd name="connsiteY92" fmla="*/ 3265714 h 3323802"/>
              <a:gd name="connsiteX93" fmla="*/ 7944592 w 8888608"/>
              <a:gd name="connsiteY93" fmla="*/ 3277589 h 3323802"/>
              <a:gd name="connsiteX94" fmla="*/ 8051470 w 8888608"/>
              <a:gd name="connsiteY94" fmla="*/ 3289465 h 3323802"/>
              <a:gd name="connsiteX95" fmla="*/ 8763990 w 8888608"/>
              <a:gd name="connsiteY95" fmla="*/ 3289465 h 3323802"/>
              <a:gd name="connsiteX96" fmla="*/ 8835241 w 8888608"/>
              <a:gd name="connsiteY96" fmla="*/ 3253839 h 3323802"/>
              <a:gd name="connsiteX97" fmla="*/ 8870867 w 8888608"/>
              <a:gd name="connsiteY97" fmla="*/ 3241963 h 3323802"/>
              <a:gd name="connsiteX98" fmla="*/ 8870867 w 8888608"/>
              <a:gd name="connsiteY98" fmla="*/ 2683823 h 3323802"/>
              <a:gd name="connsiteX99" fmla="*/ 8858992 w 8888608"/>
              <a:gd name="connsiteY99" fmla="*/ 2648197 h 3323802"/>
              <a:gd name="connsiteX100" fmla="*/ 8835241 w 8888608"/>
              <a:gd name="connsiteY100" fmla="*/ 2481942 h 3323802"/>
              <a:gd name="connsiteX101" fmla="*/ 8811491 w 8888608"/>
              <a:gd name="connsiteY101" fmla="*/ 2410691 h 3323802"/>
              <a:gd name="connsiteX102" fmla="*/ 8787740 w 8888608"/>
              <a:gd name="connsiteY102" fmla="*/ 2327563 h 3323802"/>
              <a:gd name="connsiteX103" fmla="*/ 8775865 w 8888608"/>
              <a:gd name="connsiteY103" fmla="*/ 2268187 h 3323802"/>
              <a:gd name="connsiteX104" fmla="*/ 8763990 w 8888608"/>
              <a:gd name="connsiteY104" fmla="*/ 2173184 h 3323802"/>
              <a:gd name="connsiteX105" fmla="*/ 8740239 w 8888608"/>
              <a:gd name="connsiteY105" fmla="*/ 2101932 h 3323802"/>
              <a:gd name="connsiteX106" fmla="*/ 8716488 w 8888608"/>
              <a:gd name="connsiteY106" fmla="*/ 1959428 h 3323802"/>
              <a:gd name="connsiteX107" fmla="*/ 8668987 w 8888608"/>
              <a:gd name="connsiteY107" fmla="*/ 1888176 h 3323802"/>
              <a:gd name="connsiteX108" fmla="*/ 8657112 w 8888608"/>
              <a:gd name="connsiteY108" fmla="*/ 1852550 h 3323802"/>
              <a:gd name="connsiteX109" fmla="*/ 8562109 w 8888608"/>
              <a:gd name="connsiteY109" fmla="*/ 1745672 h 3323802"/>
              <a:gd name="connsiteX110" fmla="*/ 8478982 w 8888608"/>
              <a:gd name="connsiteY110" fmla="*/ 1662545 h 3323802"/>
              <a:gd name="connsiteX111" fmla="*/ 8431480 w 8888608"/>
              <a:gd name="connsiteY111" fmla="*/ 1638794 h 3323802"/>
              <a:gd name="connsiteX112" fmla="*/ 8360228 w 8888608"/>
              <a:gd name="connsiteY112" fmla="*/ 1591293 h 3323802"/>
              <a:gd name="connsiteX113" fmla="*/ 8312727 w 8888608"/>
              <a:gd name="connsiteY113" fmla="*/ 1555667 h 3323802"/>
              <a:gd name="connsiteX114" fmla="*/ 8277101 w 8888608"/>
              <a:gd name="connsiteY114" fmla="*/ 1543792 h 3323802"/>
              <a:gd name="connsiteX115" fmla="*/ 8193974 w 8888608"/>
              <a:gd name="connsiteY115" fmla="*/ 1460665 h 3323802"/>
              <a:gd name="connsiteX116" fmla="*/ 8122722 w 8888608"/>
              <a:gd name="connsiteY116" fmla="*/ 1401288 h 3323802"/>
              <a:gd name="connsiteX117" fmla="*/ 8015844 w 8888608"/>
              <a:gd name="connsiteY117" fmla="*/ 1318161 h 3323802"/>
              <a:gd name="connsiteX118" fmla="*/ 7932717 w 8888608"/>
              <a:gd name="connsiteY118" fmla="*/ 1199407 h 3323802"/>
              <a:gd name="connsiteX119" fmla="*/ 7897091 w 8888608"/>
              <a:gd name="connsiteY119" fmla="*/ 1163781 h 3323802"/>
              <a:gd name="connsiteX120" fmla="*/ 7849590 w 8888608"/>
              <a:gd name="connsiteY120" fmla="*/ 1092529 h 3323802"/>
              <a:gd name="connsiteX121" fmla="*/ 7802088 w 8888608"/>
              <a:gd name="connsiteY121" fmla="*/ 1021278 h 3323802"/>
              <a:gd name="connsiteX122" fmla="*/ 7754587 w 8888608"/>
              <a:gd name="connsiteY122" fmla="*/ 950026 h 3323802"/>
              <a:gd name="connsiteX123" fmla="*/ 7683335 w 8888608"/>
              <a:gd name="connsiteY123" fmla="*/ 866898 h 3323802"/>
              <a:gd name="connsiteX124" fmla="*/ 7647709 w 8888608"/>
              <a:gd name="connsiteY124" fmla="*/ 819397 h 3323802"/>
              <a:gd name="connsiteX125" fmla="*/ 7600208 w 8888608"/>
              <a:gd name="connsiteY125" fmla="*/ 748145 h 3323802"/>
              <a:gd name="connsiteX126" fmla="*/ 7576457 w 8888608"/>
              <a:gd name="connsiteY126" fmla="*/ 712519 h 3323802"/>
              <a:gd name="connsiteX127" fmla="*/ 7505205 w 8888608"/>
              <a:gd name="connsiteY127" fmla="*/ 653142 h 3323802"/>
              <a:gd name="connsiteX128" fmla="*/ 7422078 w 8888608"/>
              <a:gd name="connsiteY128" fmla="*/ 593766 h 3323802"/>
              <a:gd name="connsiteX129" fmla="*/ 7374577 w 8888608"/>
              <a:gd name="connsiteY129" fmla="*/ 581891 h 3323802"/>
              <a:gd name="connsiteX130" fmla="*/ 7279574 w 8888608"/>
              <a:gd name="connsiteY130" fmla="*/ 534389 h 3323802"/>
              <a:gd name="connsiteX131" fmla="*/ 7208322 w 8888608"/>
              <a:gd name="connsiteY131" fmla="*/ 510639 h 3323802"/>
              <a:gd name="connsiteX132" fmla="*/ 7113319 w 8888608"/>
              <a:gd name="connsiteY132" fmla="*/ 463137 h 3323802"/>
              <a:gd name="connsiteX133" fmla="*/ 7042067 w 8888608"/>
              <a:gd name="connsiteY133" fmla="*/ 439387 h 3323802"/>
              <a:gd name="connsiteX134" fmla="*/ 6982691 w 8888608"/>
              <a:gd name="connsiteY134" fmla="*/ 415636 h 3323802"/>
              <a:gd name="connsiteX135" fmla="*/ 6911439 w 8888608"/>
              <a:gd name="connsiteY135" fmla="*/ 403761 h 3323802"/>
              <a:gd name="connsiteX136" fmla="*/ 6875813 w 8888608"/>
              <a:gd name="connsiteY136" fmla="*/ 391885 h 3323802"/>
              <a:gd name="connsiteX137" fmla="*/ 6828312 w 8888608"/>
              <a:gd name="connsiteY137" fmla="*/ 380010 h 3323802"/>
              <a:gd name="connsiteX138" fmla="*/ 6768935 w 8888608"/>
              <a:gd name="connsiteY138" fmla="*/ 356259 h 3323802"/>
              <a:gd name="connsiteX139" fmla="*/ 6685808 w 8888608"/>
              <a:gd name="connsiteY139" fmla="*/ 344384 h 3323802"/>
              <a:gd name="connsiteX140" fmla="*/ 6590805 w 8888608"/>
              <a:gd name="connsiteY140" fmla="*/ 308758 h 3323802"/>
              <a:gd name="connsiteX141" fmla="*/ 6353299 w 8888608"/>
              <a:gd name="connsiteY141" fmla="*/ 273132 h 3323802"/>
              <a:gd name="connsiteX142" fmla="*/ 6282047 w 8888608"/>
              <a:gd name="connsiteY142" fmla="*/ 261257 h 3323802"/>
              <a:gd name="connsiteX143" fmla="*/ 6187044 w 8888608"/>
              <a:gd name="connsiteY143" fmla="*/ 249381 h 3323802"/>
              <a:gd name="connsiteX144" fmla="*/ 6080166 w 8888608"/>
              <a:gd name="connsiteY144" fmla="*/ 237506 h 3323802"/>
              <a:gd name="connsiteX145" fmla="*/ 5961413 w 8888608"/>
              <a:gd name="connsiteY145" fmla="*/ 213755 h 3323802"/>
              <a:gd name="connsiteX146" fmla="*/ 5902036 w 8888608"/>
              <a:gd name="connsiteY146" fmla="*/ 201880 h 3323802"/>
              <a:gd name="connsiteX147" fmla="*/ 5759532 w 8888608"/>
              <a:gd name="connsiteY147" fmla="*/ 190005 h 3323802"/>
              <a:gd name="connsiteX148" fmla="*/ 5581402 w 8888608"/>
              <a:gd name="connsiteY148" fmla="*/ 166254 h 3323802"/>
              <a:gd name="connsiteX149" fmla="*/ 5498275 w 8888608"/>
              <a:gd name="connsiteY149" fmla="*/ 154379 h 3323802"/>
              <a:gd name="connsiteX150" fmla="*/ 5450774 w 8888608"/>
              <a:gd name="connsiteY150" fmla="*/ 142504 h 3323802"/>
              <a:gd name="connsiteX151" fmla="*/ 4655127 w 8888608"/>
              <a:gd name="connsiteY151" fmla="*/ 118753 h 3323802"/>
              <a:gd name="connsiteX152" fmla="*/ 4560125 w 8888608"/>
              <a:gd name="connsiteY152" fmla="*/ 106878 h 3323802"/>
              <a:gd name="connsiteX153" fmla="*/ 4405745 w 8888608"/>
              <a:gd name="connsiteY153" fmla="*/ 83127 h 3323802"/>
              <a:gd name="connsiteX154" fmla="*/ 4073236 w 8888608"/>
              <a:gd name="connsiteY154" fmla="*/ 71252 h 3323802"/>
              <a:gd name="connsiteX155" fmla="*/ 3978234 w 8888608"/>
              <a:gd name="connsiteY155" fmla="*/ 47501 h 3323802"/>
              <a:gd name="connsiteX156" fmla="*/ 3859480 w 8888608"/>
              <a:gd name="connsiteY156" fmla="*/ 35626 h 3323802"/>
              <a:gd name="connsiteX157" fmla="*/ 3716977 w 8888608"/>
              <a:gd name="connsiteY157" fmla="*/ 11875 h 3323802"/>
              <a:gd name="connsiteX158" fmla="*/ 3681351 w 8888608"/>
              <a:gd name="connsiteY158" fmla="*/ 0 h 3323802"/>
              <a:gd name="connsiteX159" fmla="*/ 890649 w 8888608"/>
              <a:gd name="connsiteY159" fmla="*/ 11875 h 3323802"/>
              <a:gd name="connsiteX160" fmla="*/ 700644 w 8888608"/>
              <a:gd name="connsiteY160" fmla="*/ 23750 h 3323802"/>
              <a:gd name="connsiteX161" fmla="*/ 665018 w 8888608"/>
              <a:gd name="connsiteY161" fmla="*/ 35626 h 3323802"/>
              <a:gd name="connsiteX162" fmla="*/ 617517 w 8888608"/>
              <a:gd name="connsiteY162" fmla="*/ 47501 h 3323802"/>
              <a:gd name="connsiteX163" fmla="*/ 546265 w 8888608"/>
              <a:gd name="connsiteY163" fmla="*/ 118753 h 3323802"/>
              <a:gd name="connsiteX164" fmla="*/ 522514 w 8888608"/>
              <a:gd name="connsiteY164" fmla="*/ 154379 h 3323802"/>
              <a:gd name="connsiteX165" fmla="*/ 451262 w 8888608"/>
              <a:gd name="connsiteY165" fmla="*/ 190005 h 3323802"/>
              <a:gd name="connsiteX166" fmla="*/ 439387 w 8888608"/>
              <a:gd name="connsiteY166" fmla="*/ 201880 h 332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8888608" h="3323802">
                <a:moveTo>
                  <a:pt x="665018" y="130628"/>
                </a:moveTo>
                <a:cubicBezTo>
                  <a:pt x="641267" y="126670"/>
                  <a:pt x="617377" y="123475"/>
                  <a:pt x="593766" y="118753"/>
                </a:cubicBezTo>
                <a:cubicBezTo>
                  <a:pt x="577762" y="115552"/>
                  <a:pt x="562586" y="106878"/>
                  <a:pt x="546265" y="106878"/>
                </a:cubicBezTo>
                <a:cubicBezTo>
                  <a:pt x="474903" y="106878"/>
                  <a:pt x="403761" y="114795"/>
                  <a:pt x="332509" y="118753"/>
                </a:cubicBezTo>
                <a:cubicBezTo>
                  <a:pt x="326170" y="120338"/>
                  <a:pt x="259607" y="135688"/>
                  <a:pt x="249382" y="142504"/>
                </a:cubicBezTo>
                <a:cubicBezTo>
                  <a:pt x="235408" y="151820"/>
                  <a:pt x="226507" y="167200"/>
                  <a:pt x="213756" y="178129"/>
                </a:cubicBezTo>
                <a:cubicBezTo>
                  <a:pt x="198728" y="191010"/>
                  <a:pt x="182469" y="202405"/>
                  <a:pt x="166254" y="213755"/>
                </a:cubicBezTo>
                <a:cubicBezTo>
                  <a:pt x="131173" y="238312"/>
                  <a:pt x="85684" y="260053"/>
                  <a:pt x="59377" y="296883"/>
                </a:cubicBezTo>
                <a:cubicBezTo>
                  <a:pt x="41032" y="322566"/>
                  <a:pt x="33443" y="350934"/>
                  <a:pt x="23751" y="380010"/>
                </a:cubicBezTo>
                <a:cubicBezTo>
                  <a:pt x="19792" y="463137"/>
                  <a:pt x="18512" y="546436"/>
                  <a:pt x="11875" y="629392"/>
                </a:cubicBezTo>
                <a:cubicBezTo>
                  <a:pt x="10573" y="645661"/>
                  <a:pt x="0" y="660572"/>
                  <a:pt x="0" y="676893"/>
                </a:cubicBezTo>
                <a:cubicBezTo>
                  <a:pt x="0" y="783844"/>
                  <a:pt x="1233" y="891107"/>
                  <a:pt x="11875" y="997527"/>
                </a:cubicBezTo>
                <a:cubicBezTo>
                  <a:pt x="13573" y="1014511"/>
                  <a:pt x="62445" y="1061440"/>
                  <a:pt x="71252" y="1068779"/>
                </a:cubicBezTo>
                <a:cubicBezTo>
                  <a:pt x="82216" y="1077916"/>
                  <a:pt x="95264" y="1084233"/>
                  <a:pt x="106878" y="1092529"/>
                </a:cubicBezTo>
                <a:cubicBezTo>
                  <a:pt x="122984" y="1104033"/>
                  <a:pt x="137195" y="1118335"/>
                  <a:pt x="154379" y="1128155"/>
                </a:cubicBezTo>
                <a:cubicBezTo>
                  <a:pt x="224065" y="1167976"/>
                  <a:pt x="163673" y="1089948"/>
                  <a:pt x="261257" y="1187532"/>
                </a:cubicBezTo>
                <a:cubicBezTo>
                  <a:pt x="285008" y="1211283"/>
                  <a:pt x="313877" y="1230837"/>
                  <a:pt x="332509" y="1258784"/>
                </a:cubicBezTo>
                <a:cubicBezTo>
                  <a:pt x="340426" y="1270659"/>
                  <a:pt x="346778" y="1283743"/>
                  <a:pt x="356260" y="1294410"/>
                </a:cubicBezTo>
                <a:cubicBezTo>
                  <a:pt x="378575" y="1319514"/>
                  <a:pt x="403761" y="1341911"/>
                  <a:pt x="427512" y="1365662"/>
                </a:cubicBezTo>
                <a:lnTo>
                  <a:pt x="570015" y="1508166"/>
                </a:lnTo>
                <a:cubicBezTo>
                  <a:pt x="580107" y="1518258"/>
                  <a:pt x="583674" y="1533700"/>
                  <a:pt x="593766" y="1543792"/>
                </a:cubicBezTo>
                <a:cubicBezTo>
                  <a:pt x="603858" y="1553884"/>
                  <a:pt x="618428" y="1558405"/>
                  <a:pt x="629392" y="1567542"/>
                </a:cubicBezTo>
                <a:cubicBezTo>
                  <a:pt x="642294" y="1578293"/>
                  <a:pt x="652116" y="1592417"/>
                  <a:pt x="665018" y="1603168"/>
                </a:cubicBezTo>
                <a:cubicBezTo>
                  <a:pt x="695713" y="1628747"/>
                  <a:pt x="700563" y="1626892"/>
                  <a:pt x="736270" y="1638794"/>
                </a:cubicBezTo>
                <a:cubicBezTo>
                  <a:pt x="748145" y="1650669"/>
                  <a:pt x="757922" y="1665104"/>
                  <a:pt x="771896" y="1674420"/>
                </a:cubicBezTo>
                <a:cubicBezTo>
                  <a:pt x="782311" y="1681364"/>
                  <a:pt x="796326" y="1680698"/>
                  <a:pt x="807522" y="1686296"/>
                </a:cubicBezTo>
                <a:cubicBezTo>
                  <a:pt x="828167" y="1696618"/>
                  <a:pt x="847694" y="1709119"/>
                  <a:pt x="866899" y="1721922"/>
                </a:cubicBezTo>
                <a:cubicBezTo>
                  <a:pt x="883367" y="1732901"/>
                  <a:pt x="898186" y="1746198"/>
                  <a:pt x="914400" y="1757548"/>
                </a:cubicBezTo>
                <a:cubicBezTo>
                  <a:pt x="937785" y="1773917"/>
                  <a:pt x="961901" y="1789215"/>
                  <a:pt x="985652" y="1805049"/>
                </a:cubicBezTo>
                <a:cubicBezTo>
                  <a:pt x="1000382" y="1814869"/>
                  <a:pt x="1018141" y="1819418"/>
                  <a:pt x="1033153" y="1828800"/>
                </a:cubicBezTo>
                <a:cubicBezTo>
                  <a:pt x="1113896" y="1879265"/>
                  <a:pt x="1044808" y="1855465"/>
                  <a:pt x="1128156" y="1876301"/>
                </a:cubicBezTo>
                <a:cubicBezTo>
                  <a:pt x="1147948" y="1888176"/>
                  <a:pt x="1167959" y="1899694"/>
                  <a:pt x="1187532" y="1911927"/>
                </a:cubicBezTo>
                <a:cubicBezTo>
                  <a:pt x="1199635" y="1919491"/>
                  <a:pt x="1210040" y="1930056"/>
                  <a:pt x="1223158" y="1935678"/>
                </a:cubicBezTo>
                <a:cubicBezTo>
                  <a:pt x="1238160" y="1942107"/>
                  <a:pt x="1254826" y="1943595"/>
                  <a:pt x="1270660" y="1947553"/>
                </a:cubicBezTo>
                <a:cubicBezTo>
                  <a:pt x="1286494" y="1959428"/>
                  <a:pt x="1300977" y="1973359"/>
                  <a:pt x="1318161" y="1983179"/>
                </a:cubicBezTo>
                <a:cubicBezTo>
                  <a:pt x="1329029" y="1989389"/>
                  <a:pt x="1342281" y="1990123"/>
                  <a:pt x="1353787" y="1995054"/>
                </a:cubicBezTo>
                <a:cubicBezTo>
                  <a:pt x="1370058" y="2002027"/>
                  <a:pt x="1386108" y="2009697"/>
                  <a:pt x="1401288" y="2018805"/>
                </a:cubicBezTo>
                <a:cubicBezTo>
                  <a:pt x="1425765" y="2033491"/>
                  <a:pt x="1448789" y="2050472"/>
                  <a:pt x="1472540" y="2066306"/>
                </a:cubicBezTo>
                <a:cubicBezTo>
                  <a:pt x="1493371" y="2080193"/>
                  <a:pt x="1520547" y="2080759"/>
                  <a:pt x="1543792" y="2090057"/>
                </a:cubicBezTo>
                <a:cubicBezTo>
                  <a:pt x="1644536" y="2130354"/>
                  <a:pt x="1529168" y="2104932"/>
                  <a:pt x="1674421" y="2125683"/>
                </a:cubicBezTo>
                <a:cubicBezTo>
                  <a:pt x="1757042" y="2158731"/>
                  <a:pt x="1713574" y="2142692"/>
                  <a:pt x="1805049" y="2173184"/>
                </a:cubicBezTo>
                <a:cubicBezTo>
                  <a:pt x="1824197" y="2179567"/>
                  <a:pt x="1844953" y="2179748"/>
                  <a:pt x="1864426" y="2185059"/>
                </a:cubicBezTo>
                <a:cubicBezTo>
                  <a:pt x="1888579" y="2191646"/>
                  <a:pt x="1912800" y="2198642"/>
                  <a:pt x="1935678" y="2208810"/>
                </a:cubicBezTo>
                <a:cubicBezTo>
                  <a:pt x="1948720" y="2214607"/>
                  <a:pt x="1957764" y="2228048"/>
                  <a:pt x="1971304" y="2232561"/>
                </a:cubicBezTo>
                <a:cubicBezTo>
                  <a:pt x="1994147" y="2240175"/>
                  <a:pt x="2018805" y="2240478"/>
                  <a:pt x="2042556" y="2244436"/>
                </a:cubicBezTo>
                <a:cubicBezTo>
                  <a:pt x="2144775" y="2278509"/>
                  <a:pt x="2089520" y="2262115"/>
                  <a:pt x="2208810" y="2291937"/>
                </a:cubicBezTo>
                <a:cubicBezTo>
                  <a:pt x="2245242" y="2301045"/>
                  <a:pt x="2278864" y="2320198"/>
                  <a:pt x="2315688" y="2327563"/>
                </a:cubicBezTo>
                <a:cubicBezTo>
                  <a:pt x="2355272" y="2335480"/>
                  <a:pt x="2396144" y="2338548"/>
                  <a:pt x="2434441" y="2351314"/>
                </a:cubicBezTo>
                <a:cubicBezTo>
                  <a:pt x="2603741" y="2407748"/>
                  <a:pt x="2427579" y="2351051"/>
                  <a:pt x="2553195" y="2386940"/>
                </a:cubicBezTo>
                <a:cubicBezTo>
                  <a:pt x="2565231" y="2390379"/>
                  <a:pt x="2576677" y="2395779"/>
                  <a:pt x="2588821" y="2398815"/>
                </a:cubicBezTo>
                <a:cubicBezTo>
                  <a:pt x="2608402" y="2403710"/>
                  <a:pt x="2628616" y="2405796"/>
                  <a:pt x="2648197" y="2410691"/>
                </a:cubicBezTo>
                <a:cubicBezTo>
                  <a:pt x="2660341" y="2413727"/>
                  <a:pt x="2671451" y="2420663"/>
                  <a:pt x="2683823" y="2422566"/>
                </a:cubicBezTo>
                <a:cubicBezTo>
                  <a:pt x="2723143" y="2428615"/>
                  <a:pt x="2763067" y="2429793"/>
                  <a:pt x="2802577" y="2434441"/>
                </a:cubicBezTo>
                <a:cubicBezTo>
                  <a:pt x="2830376" y="2437711"/>
                  <a:pt x="2857930" y="2442844"/>
                  <a:pt x="2885704" y="2446316"/>
                </a:cubicBezTo>
                <a:cubicBezTo>
                  <a:pt x="2921272" y="2450762"/>
                  <a:pt x="2956956" y="2454233"/>
                  <a:pt x="2992582" y="2458192"/>
                </a:cubicBezTo>
                <a:cubicBezTo>
                  <a:pt x="3074701" y="2485564"/>
                  <a:pt x="3010888" y="2467412"/>
                  <a:pt x="3170712" y="2481942"/>
                </a:cubicBezTo>
                <a:cubicBezTo>
                  <a:pt x="3342932" y="2497599"/>
                  <a:pt x="3232365" y="2486440"/>
                  <a:pt x="3360717" y="2505693"/>
                </a:cubicBezTo>
                <a:lnTo>
                  <a:pt x="3526971" y="2529444"/>
                </a:lnTo>
                <a:lnTo>
                  <a:pt x="3776353" y="2565070"/>
                </a:lnTo>
                <a:lnTo>
                  <a:pt x="4025735" y="2600696"/>
                </a:lnTo>
                <a:cubicBezTo>
                  <a:pt x="4057328" y="2605210"/>
                  <a:pt x="4089104" y="2608353"/>
                  <a:pt x="4120738" y="2612571"/>
                </a:cubicBezTo>
                <a:lnTo>
                  <a:pt x="4203865" y="2624446"/>
                </a:lnTo>
                <a:cubicBezTo>
                  <a:pt x="4239433" y="2628892"/>
                  <a:pt x="4275143" y="2632134"/>
                  <a:pt x="4310743" y="2636322"/>
                </a:cubicBezTo>
                <a:lnTo>
                  <a:pt x="4405745" y="2648197"/>
                </a:lnTo>
                <a:lnTo>
                  <a:pt x="4572000" y="2695698"/>
                </a:lnTo>
                <a:cubicBezTo>
                  <a:pt x="4615266" y="2708060"/>
                  <a:pt x="4794930" y="2717991"/>
                  <a:pt x="4809506" y="2719449"/>
                </a:cubicBezTo>
                <a:cubicBezTo>
                  <a:pt x="4837358" y="2722234"/>
                  <a:pt x="4864986" y="2726959"/>
                  <a:pt x="4892634" y="2731324"/>
                </a:cubicBezTo>
                <a:cubicBezTo>
                  <a:pt x="4940201" y="2738835"/>
                  <a:pt x="4987220" y="2750283"/>
                  <a:pt x="5035138" y="2755075"/>
                </a:cubicBezTo>
                <a:lnTo>
                  <a:pt x="5153891" y="2766950"/>
                </a:lnTo>
                <a:cubicBezTo>
                  <a:pt x="5248111" y="2790506"/>
                  <a:pt x="5185293" y="2776143"/>
                  <a:pt x="5343896" y="2802576"/>
                </a:cubicBezTo>
                <a:cubicBezTo>
                  <a:pt x="5375376" y="2807823"/>
                  <a:pt x="5407356" y="2809599"/>
                  <a:pt x="5438899" y="2814452"/>
                </a:cubicBezTo>
                <a:cubicBezTo>
                  <a:pt x="5458848" y="2817521"/>
                  <a:pt x="5478417" y="2822716"/>
                  <a:pt x="5498275" y="2826327"/>
                </a:cubicBezTo>
                <a:cubicBezTo>
                  <a:pt x="5573606" y="2840023"/>
                  <a:pt x="5581953" y="2839755"/>
                  <a:pt x="5664530" y="2850078"/>
                </a:cubicBezTo>
                <a:cubicBezTo>
                  <a:pt x="5676405" y="2854036"/>
                  <a:pt x="5688650" y="2857022"/>
                  <a:pt x="5700156" y="2861953"/>
                </a:cubicBezTo>
                <a:cubicBezTo>
                  <a:pt x="5716427" y="2868926"/>
                  <a:pt x="5730224" y="2882628"/>
                  <a:pt x="5747657" y="2885704"/>
                </a:cubicBezTo>
                <a:cubicBezTo>
                  <a:pt x="5798483" y="2894673"/>
                  <a:pt x="5850740" y="2891880"/>
                  <a:pt x="5902036" y="2897579"/>
                </a:cubicBezTo>
                <a:cubicBezTo>
                  <a:pt x="5957675" y="2903761"/>
                  <a:pt x="6012873" y="2913412"/>
                  <a:pt x="6068291" y="2921329"/>
                </a:cubicBezTo>
                <a:cubicBezTo>
                  <a:pt x="6108194" y="2927029"/>
                  <a:pt x="6181496" y="2936845"/>
                  <a:pt x="6222670" y="2945080"/>
                </a:cubicBezTo>
                <a:cubicBezTo>
                  <a:pt x="6306640" y="2961874"/>
                  <a:pt x="6238040" y="2957854"/>
                  <a:pt x="6353299" y="2968831"/>
                </a:cubicBezTo>
                <a:cubicBezTo>
                  <a:pt x="6408608" y="2974099"/>
                  <a:pt x="6464135" y="2976748"/>
                  <a:pt x="6519553" y="2980706"/>
                </a:cubicBezTo>
                <a:cubicBezTo>
                  <a:pt x="6570373" y="2993411"/>
                  <a:pt x="6571163" y="2994408"/>
                  <a:pt x="6626431" y="3004457"/>
                </a:cubicBezTo>
                <a:cubicBezTo>
                  <a:pt x="6683579" y="3014848"/>
                  <a:pt x="6702585" y="3015636"/>
                  <a:pt x="6757060" y="3028207"/>
                </a:cubicBezTo>
                <a:cubicBezTo>
                  <a:pt x="6788866" y="3035547"/>
                  <a:pt x="6820256" y="3044618"/>
                  <a:pt x="6852062" y="3051958"/>
                </a:cubicBezTo>
                <a:cubicBezTo>
                  <a:pt x="6871729" y="3056497"/>
                  <a:pt x="6891966" y="3058522"/>
                  <a:pt x="6911439" y="3063833"/>
                </a:cubicBezTo>
                <a:cubicBezTo>
                  <a:pt x="7059305" y="3104160"/>
                  <a:pt x="6906281" y="3074849"/>
                  <a:pt x="7053943" y="3099459"/>
                </a:cubicBezTo>
                <a:cubicBezTo>
                  <a:pt x="7077694" y="3107376"/>
                  <a:pt x="7102803" y="3112014"/>
                  <a:pt x="7125195" y="3123210"/>
                </a:cubicBezTo>
                <a:cubicBezTo>
                  <a:pt x="7141029" y="3131127"/>
                  <a:pt x="7155447" y="3142980"/>
                  <a:pt x="7172696" y="3146961"/>
                </a:cubicBezTo>
                <a:cubicBezTo>
                  <a:pt x="7207623" y="3155021"/>
                  <a:pt x="7243948" y="3154878"/>
                  <a:pt x="7279574" y="3158836"/>
                </a:cubicBezTo>
                <a:cubicBezTo>
                  <a:pt x="7387309" y="3185769"/>
                  <a:pt x="7254188" y="3154220"/>
                  <a:pt x="7410202" y="3182587"/>
                </a:cubicBezTo>
                <a:cubicBezTo>
                  <a:pt x="7426260" y="3185507"/>
                  <a:pt x="7441700" y="3191261"/>
                  <a:pt x="7457704" y="3194462"/>
                </a:cubicBezTo>
                <a:cubicBezTo>
                  <a:pt x="7572485" y="3217417"/>
                  <a:pt x="7486613" y="3195400"/>
                  <a:pt x="7612083" y="3218213"/>
                </a:cubicBezTo>
                <a:cubicBezTo>
                  <a:pt x="7628141" y="3221133"/>
                  <a:pt x="7643652" y="3226548"/>
                  <a:pt x="7659584" y="3230088"/>
                </a:cubicBezTo>
                <a:cubicBezTo>
                  <a:pt x="7760294" y="3252467"/>
                  <a:pt x="7678995" y="3228641"/>
                  <a:pt x="7790213" y="3265714"/>
                </a:cubicBezTo>
                <a:cubicBezTo>
                  <a:pt x="7839176" y="3282035"/>
                  <a:pt x="7893192" y="3272916"/>
                  <a:pt x="7944592" y="3277589"/>
                </a:cubicBezTo>
                <a:cubicBezTo>
                  <a:pt x="7980290" y="3280834"/>
                  <a:pt x="8015844" y="3285506"/>
                  <a:pt x="8051470" y="3289465"/>
                </a:cubicBezTo>
                <a:cubicBezTo>
                  <a:pt x="8311226" y="3354403"/>
                  <a:pt x="8121153" y="3311256"/>
                  <a:pt x="8763990" y="3289465"/>
                </a:cubicBezTo>
                <a:cubicBezTo>
                  <a:pt x="8796005" y="3288380"/>
                  <a:pt x="8808754" y="3267082"/>
                  <a:pt x="8835241" y="3253839"/>
                </a:cubicBezTo>
                <a:cubicBezTo>
                  <a:pt x="8846437" y="3248241"/>
                  <a:pt x="8858992" y="3245922"/>
                  <a:pt x="8870867" y="3241963"/>
                </a:cubicBezTo>
                <a:cubicBezTo>
                  <a:pt x="8897549" y="3001834"/>
                  <a:pt x="8891290" y="3102487"/>
                  <a:pt x="8870867" y="2683823"/>
                </a:cubicBezTo>
                <a:cubicBezTo>
                  <a:pt x="8870257" y="2671320"/>
                  <a:pt x="8862950" y="2660072"/>
                  <a:pt x="8858992" y="2648197"/>
                </a:cubicBezTo>
                <a:cubicBezTo>
                  <a:pt x="8855476" y="2620065"/>
                  <a:pt x="8843804" y="2516195"/>
                  <a:pt x="8835241" y="2481942"/>
                </a:cubicBezTo>
                <a:cubicBezTo>
                  <a:pt x="8829169" y="2457654"/>
                  <a:pt x="8819408" y="2434441"/>
                  <a:pt x="8811491" y="2410691"/>
                </a:cubicBezTo>
                <a:cubicBezTo>
                  <a:pt x="8798263" y="2371008"/>
                  <a:pt x="8797684" y="2372310"/>
                  <a:pt x="8787740" y="2327563"/>
                </a:cubicBezTo>
                <a:cubicBezTo>
                  <a:pt x="8783362" y="2307860"/>
                  <a:pt x="8778934" y="2288136"/>
                  <a:pt x="8775865" y="2268187"/>
                </a:cubicBezTo>
                <a:cubicBezTo>
                  <a:pt x="8771012" y="2236644"/>
                  <a:pt x="8770677" y="2204390"/>
                  <a:pt x="8763990" y="2173184"/>
                </a:cubicBezTo>
                <a:cubicBezTo>
                  <a:pt x="8758744" y="2148704"/>
                  <a:pt x="8744355" y="2126627"/>
                  <a:pt x="8740239" y="2101932"/>
                </a:cubicBezTo>
                <a:cubicBezTo>
                  <a:pt x="8732322" y="2054431"/>
                  <a:pt x="8743200" y="1999497"/>
                  <a:pt x="8716488" y="1959428"/>
                </a:cubicBezTo>
                <a:lnTo>
                  <a:pt x="8668987" y="1888176"/>
                </a:lnTo>
                <a:cubicBezTo>
                  <a:pt x="8665029" y="1876301"/>
                  <a:pt x="8662710" y="1863746"/>
                  <a:pt x="8657112" y="1852550"/>
                </a:cubicBezTo>
                <a:cubicBezTo>
                  <a:pt x="8635922" y="1810169"/>
                  <a:pt x="8593580" y="1777143"/>
                  <a:pt x="8562109" y="1745672"/>
                </a:cubicBezTo>
                <a:lnTo>
                  <a:pt x="8478982" y="1662545"/>
                </a:lnTo>
                <a:cubicBezTo>
                  <a:pt x="8466464" y="1650027"/>
                  <a:pt x="8446660" y="1647902"/>
                  <a:pt x="8431480" y="1638794"/>
                </a:cubicBezTo>
                <a:cubicBezTo>
                  <a:pt x="8407003" y="1624108"/>
                  <a:pt x="8383064" y="1608420"/>
                  <a:pt x="8360228" y="1591293"/>
                </a:cubicBezTo>
                <a:cubicBezTo>
                  <a:pt x="8344394" y="1579418"/>
                  <a:pt x="8329911" y="1565487"/>
                  <a:pt x="8312727" y="1555667"/>
                </a:cubicBezTo>
                <a:cubicBezTo>
                  <a:pt x="8301859" y="1549457"/>
                  <a:pt x="8288976" y="1547750"/>
                  <a:pt x="8277101" y="1543792"/>
                </a:cubicBezTo>
                <a:cubicBezTo>
                  <a:pt x="8223408" y="1463250"/>
                  <a:pt x="8292704" y="1559395"/>
                  <a:pt x="8193974" y="1460665"/>
                </a:cubicBezTo>
                <a:cubicBezTo>
                  <a:pt x="8129268" y="1395959"/>
                  <a:pt x="8190766" y="1423969"/>
                  <a:pt x="8122722" y="1401288"/>
                </a:cubicBezTo>
                <a:cubicBezTo>
                  <a:pt x="8042619" y="1321185"/>
                  <a:pt x="8083335" y="1340657"/>
                  <a:pt x="8015844" y="1318161"/>
                </a:cubicBezTo>
                <a:cubicBezTo>
                  <a:pt x="7995406" y="1287504"/>
                  <a:pt x="7959092" y="1230178"/>
                  <a:pt x="7932717" y="1199407"/>
                </a:cubicBezTo>
                <a:cubicBezTo>
                  <a:pt x="7921787" y="1186656"/>
                  <a:pt x="7908966" y="1175656"/>
                  <a:pt x="7897091" y="1163781"/>
                </a:cubicBezTo>
                <a:cubicBezTo>
                  <a:pt x="7874379" y="1095649"/>
                  <a:pt x="7901479" y="1159243"/>
                  <a:pt x="7849590" y="1092529"/>
                </a:cubicBezTo>
                <a:cubicBezTo>
                  <a:pt x="7832065" y="1069997"/>
                  <a:pt x="7817922" y="1045028"/>
                  <a:pt x="7802088" y="1021278"/>
                </a:cubicBezTo>
                <a:lnTo>
                  <a:pt x="7754587" y="950026"/>
                </a:lnTo>
                <a:cubicBezTo>
                  <a:pt x="7702491" y="871883"/>
                  <a:pt x="7738381" y="931119"/>
                  <a:pt x="7683335" y="866898"/>
                </a:cubicBezTo>
                <a:cubicBezTo>
                  <a:pt x="7670454" y="851871"/>
                  <a:pt x="7659584" y="835231"/>
                  <a:pt x="7647709" y="819397"/>
                </a:cubicBezTo>
                <a:cubicBezTo>
                  <a:pt x="7626840" y="756789"/>
                  <a:pt x="7649627" y="807447"/>
                  <a:pt x="7600208" y="748145"/>
                </a:cubicBezTo>
                <a:cubicBezTo>
                  <a:pt x="7591071" y="737181"/>
                  <a:pt x="7585594" y="723483"/>
                  <a:pt x="7576457" y="712519"/>
                </a:cubicBezTo>
                <a:cubicBezTo>
                  <a:pt x="7543842" y="673381"/>
                  <a:pt x="7543669" y="680617"/>
                  <a:pt x="7505205" y="653142"/>
                </a:cubicBezTo>
                <a:cubicBezTo>
                  <a:pt x="7499118" y="648794"/>
                  <a:pt x="7436075" y="599764"/>
                  <a:pt x="7422078" y="593766"/>
                </a:cubicBezTo>
                <a:cubicBezTo>
                  <a:pt x="7407077" y="587337"/>
                  <a:pt x="7390411" y="585849"/>
                  <a:pt x="7374577" y="581891"/>
                </a:cubicBezTo>
                <a:cubicBezTo>
                  <a:pt x="7342909" y="566057"/>
                  <a:pt x="7313163" y="545585"/>
                  <a:pt x="7279574" y="534389"/>
                </a:cubicBezTo>
                <a:cubicBezTo>
                  <a:pt x="7255823" y="526472"/>
                  <a:pt x="7231333" y="520501"/>
                  <a:pt x="7208322" y="510639"/>
                </a:cubicBezTo>
                <a:cubicBezTo>
                  <a:pt x="7175779" y="496692"/>
                  <a:pt x="7146908" y="474333"/>
                  <a:pt x="7113319" y="463137"/>
                </a:cubicBezTo>
                <a:cubicBezTo>
                  <a:pt x="7089568" y="455220"/>
                  <a:pt x="7065595" y="447943"/>
                  <a:pt x="7042067" y="439387"/>
                </a:cubicBezTo>
                <a:cubicBezTo>
                  <a:pt x="7022034" y="432102"/>
                  <a:pt x="7003257" y="421245"/>
                  <a:pt x="6982691" y="415636"/>
                </a:cubicBezTo>
                <a:cubicBezTo>
                  <a:pt x="6959461" y="409301"/>
                  <a:pt x="6935190" y="407719"/>
                  <a:pt x="6911439" y="403761"/>
                </a:cubicBezTo>
                <a:cubicBezTo>
                  <a:pt x="6899564" y="399802"/>
                  <a:pt x="6887849" y="395324"/>
                  <a:pt x="6875813" y="391885"/>
                </a:cubicBezTo>
                <a:cubicBezTo>
                  <a:pt x="6860120" y="387401"/>
                  <a:pt x="6843795" y="385171"/>
                  <a:pt x="6828312" y="380010"/>
                </a:cubicBezTo>
                <a:cubicBezTo>
                  <a:pt x="6808089" y="373269"/>
                  <a:pt x="6789616" y="361429"/>
                  <a:pt x="6768935" y="356259"/>
                </a:cubicBezTo>
                <a:cubicBezTo>
                  <a:pt x="6741780" y="349470"/>
                  <a:pt x="6713517" y="348342"/>
                  <a:pt x="6685808" y="344384"/>
                </a:cubicBezTo>
                <a:cubicBezTo>
                  <a:pt x="6672444" y="339038"/>
                  <a:pt x="6612810" y="313836"/>
                  <a:pt x="6590805" y="308758"/>
                </a:cubicBezTo>
                <a:cubicBezTo>
                  <a:pt x="6440817" y="274145"/>
                  <a:pt x="6504559" y="292039"/>
                  <a:pt x="6353299" y="273132"/>
                </a:cubicBezTo>
                <a:cubicBezTo>
                  <a:pt x="6329407" y="270146"/>
                  <a:pt x="6305883" y="264662"/>
                  <a:pt x="6282047" y="261257"/>
                </a:cubicBezTo>
                <a:cubicBezTo>
                  <a:pt x="6250454" y="256744"/>
                  <a:pt x="6218740" y="253110"/>
                  <a:pt x="6187044" y="249381"/>
                </a:cubicBezTo>
                <a:cubicBezTo>
                  <a:pt x="6151444" y="245193"/>
                  <a:pt x="6115573" y="243097"/>
                  <a:pt x="6080166" y="237506"/>
                </a:cubicBezTo>
                <a:cubicBezTo>
                  <a:pt x="6040292" y="231210"/>
                  <a:pt x="6000997" y="221672"/>
                  <a:pt x="5961413" y="213755"/>
                </a:cubicBezTo>
                <a:lnTo>
                  <a:pt x="5902036" y="201880"/>
                </a:lnTo>
                <a:cubicBezTo>
                  <a:pt x="5855296" y="192532"/>
                  <a:pt x="5807033" y="193963"/>
                  <a:pt x="5759532" y="190005"/>
                </a:cubicBezTo>
                <a:cubicBezTo>
                  <a:pt x="5646055" y="167308"/>
                  <a:pt x="5749984" y="186087"/>
                  <a:pt x="5581402" y="166254"/>
                </a:cubicBezTo>
                <a:cubicBezTo>
                  <a:pt x="5553603" y="162984"/>
                  <a:pt x="5525814" y="159386"/>
                  <a:pt x="5498275" y="154379"/>
                </a:cubicBezTo>
                <a:cubicBezTo>
                  <a:pt x="5482217" y="151459"/>
                  <a:pt x="5467080" y="143193"/>
                  <a:pt x="5450774" y="142504"/>
                </a:cubicBezTo>
                <a:cubicBezTo>
                  <a:pt x="5185677" y="131303"/>
                  <a:pt x="4655127" y="118753"/>
                  <a:pt x="4655127" y="118753"/>
                </a:cubicBezTo>
                <a:cubicBezTo>
                  <a:pt x="4623460" y="114795"/>
                  <a:pt x="4591524" y="112587"/>
                  <a:pt x="4560125" y="106878"/>
                </a:cubicBezTo>
                <a:cubicBezTo>
                  <a:pt x="4415843" y="80644"/>
                  <a:pt x="4762327" y="101894"/>
                  <a:pt x="4405745" y="83127"/>
                </a:cubicBezTo>
                <a:cubicBezTo>
                  <a:pt x="4294991" y="77298"/>
                  <a:pt x="4184072" y="75210"/>
                  <a:pt x="4073236" y="71252"/>
                </a:cubicBezTo>
                <a:cubicBezTo>
                  <a:pt x="4033273" y="57930"/>
                  <a:pt x="4026004" y="53870"/>
                  <a:pt x="3978234" y="47501"/>
                </a:cubicBezTo>
                <a:cubicBezTo>
                  <a:pt x="3938801" y="42243"/>
                  <a:pt x="3898990" y="40274"/>
                  <a:pt x="3859480" y="35626"/>
                </a:cubicBezTo>
                <a:cubicBezTo>
                  <a:pt x="3821504" y="31158"/>
                  <a:pt x="3756833" y="21839"/>
                  <a:pt x="3716977" y="11875"/>
                </a:cubicBezTo>
                <a:cubicBezTo>
                  <a:pt x="3704833" y="8839"/>
                  <a:pt x="3693226" y="3958"/>
                  <a:pt x="3681351" y="0"/>
                </a:cubicBezTo>
                <a:lnTo>
                  <a:pt x="890649" y="11875"/>
                </a:lnTo>
                <a:cubicBezTo>
                  <a:pt x="827192" y="12381"/>
                  <a:pt x="763754" y="17107"/>
                  <a:pt x="700644" y="23750"/>
                </a:cubicBezTo>
                <a:cubicBezTo>
                  <a:pt x="688195" y="25060"/>
                  <a:pt x="677054" y="32187"/>
                  <a:pt x="665018" y="35626"/>
                </a:cubicBezTo>
                <a:cubicBezTo>
                  <a:pt x="649325" y="40110"/>
                  <a:pt x="633351" y="43543"/>
                  <a:pt x="617517" y="47501"/>
                </a:cubicBezTo>
                <a:lnTo>
                  <a:pt x="546265" y="118753"/>
                </a:lnTo>
                <a:cubicBezTo>
                  <a:pt x="536173" y="128845"/>
                  <a:pt x="532606" y="144287"/>
                  <a:pt x="522514" y="154379"/>
                </a:cubicBezTo>
                <a:cubicBezTo>
                  <a:pt x="488483" y="188409"/>
                  <a:pt x="489894" y="170689"/>
                  <a:pt x="451262" y="190005"/>
                </a:cubicBezTo>
                <a:cubicBezTo>
                  <a:pt x="446255" y="192509"/>
                  <a:pt x="443345" y="197922"/>
                  <a:pt x="439387" y="20188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15483"/>
            <a:ext cx="2160000" cy="26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2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892893"/>
          </a:xfrm>
        </p:spPr>
        <p:txBody>
          <a:bodyPr/>
          <a:lstStyle/>
          <a:p>
            <a:r>
              <a:rPr lang="da-DK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a-DK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da-DK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a-DK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– Horns Rev III</a:t>
            </a:r>
            <a:endParaRPr lang="da-DK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148685"/>
            <a:ext cx="4133850" cy="207113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smtClean="0"/>
              <a:t>Competent authorities: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Energy Agency (Offshore EIA and permit)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Nature Agency (Municipal planning, onshore SEA and EIA)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3 municipalities: </a:t>
            </a:r>
            <a:r>
              <a:rPr lang="en-US" sz="2600" dirty="0" err="1" smtClean="0"/>
              <a:t>Varde</a:t>
            </a:r>
            <a:r>
              <a:rPr lang="en-US" sz="2600" dirty="0" smtClean="0"/>
              <a:t>, Esbjerg and </a:t>
            </a:r>
            <a:r>
              <a:rPr lang="en-US" sz="2600" dirty="0" err="1" smtClean="0"/>
              <a:t>Vejen</a:t>
            </a:r>
            <a:r>
              <a:rPr lang="en-US" sz="2600" dirty="0"/>
              <a:t> </a:t>
            </a:r>
            <a:r>
              <a:rPr lang="en-US" sz="2600" dirty="0" smtClean="0"/>
              <a:t>(Local plans)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Developer: TSO (Energinet.dk)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82765" y="1148685"/>
            <a:ext cx="4135438" cy="257519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2000" dirty="0" smtClean="0"/>
              <a:t>Main </a:t>
            </a:r>
            <a:r>
              <a:rPr lang="da-DK" sz="2000" dirty="0" err="1" smtClean="0"/>
              <a:t>infrastructure</a:t>
            </a:r>
            <a:r>
              <a:rPr lang="da-DK" sz="2000" dirty="0" smtClean="0"/>
              <a:t> elements: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sz="1600" dirty="0" smtClean="0"/>
              <a:t>The offshore </a:t>
            </a:r>
            <a:r>
              <a:rPr lang="da-DK" sz="1600" dirty="0" err="1" smtClean="0"/>
              <a:t>wind</a:t>
            </a:r>
            <a:r>
              <a:rPr lang="da-DK" sz="1600" dirty="0" smtClean="0"/>
              <a:t> park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sz="1600" dirty="0"/>
              <a:t>Offshore </a:t>
            </a:r>
            <a:r>
              <a:rPr lang="da-DK" sz="1600" dirty="0" smtClean="0"/>
              <a:t>transformer platform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sz="1600" dirty="0"/>
              <a:t>S</a:t>
            </a:r>
            <a:r>
              <a:rPr lang="da-DK" sz="1600" dirty="0" smtClean="0"/>
              <a:t>ubmarine </a:t>
            </a:r>
            <a:r>
              <a:rPr lang="da-DK" sz="1600" dirty="0" err="1" smtClean="0"/>
              <a:t>cables</a:t>
            </a:r>
            <a:endParaRPr lang="da-DK" sz="16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sz="1600" dirty="0" smtClean="0"/>
              <a:t>Onshore transformer stations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sz="1600" dirty="0"/>
              <a:t>Land </a:t>
            </a:r>
            <a:r>
              <a:rPr lang="da-DK" sz="1600" dirty="0" err="1" smtClean="0"/>
              <a:t>cables</a:t>
            </a:r>
            <a:endParaRPr lang="da-DK" sz="16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sz="1600" dirty="0" smtClean="0"/>
              <a:t>Wire systems</a:t>
            </a:r>
            <a:endParaRPr lang="da-DK" sz="1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45487074"/>
              </p:ext>
            </p:extLst>
          </p:nvPr>
        </p:nvGraphicFramePr>
        <p:xfrm>
          <a:off x="-62338" y="1707654"/>
          <a:ext cx="11412000" cy="50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50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Public Participation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419622"/>
            <a:ext cx="3997201" cy="3210721"/>
          </a:xfrm>
        </p:spPr>
        <p:txBody>
          <a:bodyPr/>
          <a:lstStyle/>
          <a:p>
            <a:r>
              <a:rPr lang="en-US" dirty="0" smtClean="0"/>
              <a:t>How to involve the public or accommodate lack of public acceptance of offshore wind projects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90" y="1419622"/>
            <a:ext cx="3978143" cy="2744919"/>
          </a:xfrm>
        </p:spPr>
      </p:pic>
    </p:spTree>
    <p:extLst>
      <p:ext uri="{BB962C8B-B14F-4D97-AF65-F5344CB8AC3E}">
        <p14:creationId xmlns:p14="http://schemas.microsoft.com/office/powerpoint/2010/main" val="3476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6973" y="198189"/>
            <a:ext cx="4909084" cy="11494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 </a:t>
            </a:r>
            <a:r>
              <a:rPr lang="da-D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adjustments</a:t>
            </a: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information, </a:t>
            </a:r>
            <a:r>
              <a:rPr lang="da-D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6" t="3772" r="9050" b="9853"/>
          <a:stretch/>
        </p:blipFill>
        <p:spPr bwMode="auto">
          <a:xfrm>
            <a:off x="4644006" y="198189"/>
            <a:ext cx="4370429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252368" y="1491630"/>
            <a:ext cx="4135438" cy="270255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Examples:</a:t>
            </a:r>
            <a:endParaRPr lang="en-US" sz="29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Additional </a:t>
            </a:r>
            <a:r>
              <a:rPr lang="en-US" dirty="0" smtClean="0"/>
              <a:t>landscape works and screening to mitigate views of infrastructure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Increase setbacks or reduce number and height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Education and information campaigns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Visiting centers, boat trips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Local development, local jobs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...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74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892893"/>
          </a:xfrm>
        </p:spPr>
        <p:txBody>
          <a:bodyPr/>
          <a:lstStyle/>
          <a:p>
            <a:r>
              <a:rPr lang="da-DK" dirty="0"/>
              <a:t/>
            </a:r>
            <a:br>
              <a:rPr lang="da-DK" dirty="0"/>
            </a:b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Toolbox</a:t>
            </a:r>
            <a:endParaRPr lang="da-DK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03599"/>
            <a:ext cx="3997201" cy="3024336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600" dirty="0" smtClean="0"/>
              <a:t>Compensation scheme</a:t>
            </a:r>
          </a:p>
          <a:p>
            <a:r>
              <a:rPr lang="en-US" sz="2600" dirty="0" smtClean="0"/>
              <a:t>Co-ownership scheme</a:t>
            </a:r>
            <a:endParaRPr lang="en-US" sz="2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7134691"/>
              </p:ext>
            </p:extLst>
          </p:nvPr>
        </p:nvGraphicFramePr>
        <p:xfrm>
          <a:off x="4645025" y="1203598"/>
          <a:ext cx="4148156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12160" y="1086644"/>
            <a:ext cx="1429879" cy="4093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Onshore</a:t>
            </a:r>
            <a:r>
              <a:rPr lang="da-DK" sz="1600" dirty="0" smtClean="0">
                <a:latin typeface="+mn-lt"/>
              </a:rPr>
              <a:t> </a:t>
            </a:r>
            <a:endParaRPr lang="da-DK" sz="1600" dirty="0" smtClean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01272" y="2654846"/>
            <a:ext cx="17748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0832" y="2654846"/>
            <a:ext cx="17748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"/>
          <a:stretch/>
        </p:blipFill>
        <p:spPr bwMode="auto">
          <a:xfrm>
            <a:off x="345953" y="2783310"/>
            <a:ext cx="3967089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9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2426" y="416523"/>
            <a:ext cx="4093200" cy="399606"/>
          </a:xfrm>
        </p:spPr>
        <p:txBody>
          <a:bodyPr/>
          <a:lstStyle/>
          <a:p>
            <a:r>
              <a:rPr lang="da-D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Birgitte Egelund Olsen</a:t>
            </a:r>
            <a:endParaRPr lang="da-D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79512" y="1419622"/>
            <a:ext cx="4266114" cy="25769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b="1" dirty="0" smtClean="0"/>
              <a:t>Head of Section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dirty="0" smtClean="0"/>
              <a:t>Research &amp; External Funding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b="1" dirty="0" smtClean="0"/>
              <a:t>Director of Study</a:t>
            </a:r>
            <a:r>
              <a:rPr lang="en-US" sz="1450" dirty="0" smtClean="0"/>
              <a:t>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dirty="0" smtClean="0"/>
              <a:t>Master of Environmental &amp; Energy Law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b="1" dirty="0" smtClean="0"/>
              <a:t>Vice Chairman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dirty="0" smtClean="0"/>
              <a:t>Energy Board of Appeal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b="1" dirty="0" smtClean="0"/>
              <a:t>Chairman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dirty="0" smtClean="0"/>
              <a:t>Wind Turbine Valuation Authority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b="1" dirty="0" smtClean="0"/>
              <a:t>Legal </a:t>
            </a:r>
            <a:r>
              <a:rPr lang="en-US" sz="1450" b="1" dirty="0" smtClean="0"/>
              <a:t>Expert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dirty="0"/>
              <a:t>The Baltic </a:t>
            </a:r>
            <a:r>
              <a:rPr lang="en-US" sz="1450" dirty="0" err="1"/>
              <a:t>Integrid</a:t>
            </a:r>
            <a:r>
              <a:rPr lang="en-US" sz="1450" dirty="0"/>
              <a:t>: Integrated offshore wind electricity grid development, EU </a:t>
            </a:r>
            <a:r>
              <a:rPr lang="en-US" sz="1450" dirty="0" err="1"/>
              <a:t>Interreg</a:t>
            </a:r>
            <a:r>
              <a:rPr lang="en-US" sz="1450" dirty="0"/>
              <a:t> Baltic </a:t>
            </a:r>
            <a:r>
              <a:rPr lang="en-US" sz="1450" dirty="0" smtClean="0"/>
              <a:t>Sea</a:t>
            </a:r>
            <a:endParaRPr lang="en-US" sz="145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58787" y="812861"/>
            <a:ext cx="4093200" cy="489506"/>
          </a:xfrm>
        </p:spPr>
        <p:txBody>
          <a:bodyPr/>
          <a:lstStyle/>
          <a:p>
            <a:r>
              <a:rPr lang="da-DK" dirty="0" smtClean="0"/>
              <a:t>Professor Ph.d. LL.M. </a:t>
            </a:r>
            <a:endParaRPr lang="da-D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/>
          <a:stretch/>
        </p:blipFill>
        <p:spPr>
          <a:xfrm>
            <a:off x="4963038" y="1627959"/>
            <a:ext cx="3830872" cy="23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3038" y="464911"/>
            <a:ext cx="38987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AARHUS UNIVERSITY</a:t>
            </a:r>
          </a:p>
          <a:p>
            <a:pPr algn="r">
              <a:lnSpc>
                <a:spcPct val="10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Business and Social Sciences</a:t>
            </a:r>
          </a:p>
          <a:p>
            <a:pPr algn="r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Department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beo@law.au.dk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6290" y="3976170"/>
            <a:ext cx="437620" cy="2046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au.dk</a:t>
            </a:r>
          </a:p>
        </p:txBody>
      </p:sp>
    </p:spTree>
    <p:extLst>
      <p:ext uri="{BB962C8B-B14F-4D97-AF65-F5344CB8AC3E}">
        <p14:creationId xmlns:p14="http://schemas.microsoft.com/office/powerpoint/2010/main" val="36621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892893"/>
          </a:xfrm>
        </p:spPr>
        <p:txBody>
          <a:bodyPr/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Compensation for loss of value to dwellings </a:t>
            </a:r>
            <a:r>
              <a:rPr lang="en-US" altLang="en-US" sz="1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(RE </a:t>
            </a:r>
            <a:r>
              <a:rPr lang="en-US" altLang="en-US" sz="1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Act </a:t>
            </a:r>
            <a:r>
              <a:rPr lang="en-US" altLang="en-US" sz="1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Sec. 6-12) </a:t>
            </a:r>
            <a:endParaRPr lang="da-DK" altLang="en-US" sz="1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Content Placeholder 4"/>
          <p:cNvSpPr>
            <a:spLocks noGrp="1"/>
          </p:cNvSpPr>
          <p:nvPr>
            <p:ph sz="half" idx="2"/>
          </p:nvPr>
        </p:nvSpPr>
        <p:spPr>
          <a:xfrm>
            <a:off x="4645024" y="1189257"/>
            <a:ext cx="4319463" cy="2984581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Does the compensation scheme lead to an increased acceptance? 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 smtClean="0"/>
              <a:t>No offshore experience yet!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 smtClean="0"/>
              <a:t>May be difficult to make workable in practice!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 smtClean="0"/>
              <a:t>Onshore wind experience with the compensation scheme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 smtClean="0"/>
              <a:t>Immense </a:t>
            </a:r>
            <a:r>
              <a:rPr lang="en-US" sz="1600" dirty="0"/>
              <a:t>difficulties of adapting expectations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/>
              <a:t>An increased focus on the </a:t>
            </a:r>
            <a:r>
              <a:rPr lang="en-US" sz="1600" dirty="0" smtClean="0"/>
              <a:t>nuisance</a:t>
            </a:r>
            <a:endParaRPr lang="en-US" sz="1600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>
          <a:xfrm>
            <a:off x="321289" y="1189257"/>
            <a:ext cx="4215273" cy="23294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Imposes an obligation to compensate neighbors for loss of value </a:t>
            </a:r>
            <a:r>
              <a:rPr lang="en-US" sz="2000" dirty="0" smtClean="0"/>
              <a:t>to their  dwellings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/>
              <a:t>≥1% then full </a:t>
            </a:r>
            <a:r>
              <a:rPr lang="en-US" sz="1800" dirty="0" smtClean="0"/>
              <a:t>compensation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/>
              <a:t>The duty of the developer to pay the compensation (and administrative expenses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3" b="14856"/>
          <a:stretch/>
        </p:blipFill>
        <p:spPr bwMode="auto">
          <a:xfrm>
            <a:off x="321288" y="3363838"/>
            <a:ext cx="3724665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892893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Local citizens’ option to purchase wind turbine shares</a:t>
            </a:r>
            <a:endParaRPr lang="da-DK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Content Placeholder 4"/>
          <p:cNvSpPr>
            <a:spLocks noGrp="1"/>
          </p:cNvSpPr>
          <p:nvPr>
            <p:ph sz="half" idx="1"/>
          </p:nvPr>
        </p:nvSpPr>
        <p:spPr>
          <a:xfrm>
            <a:off x="395288" y="1203598"/>
            <a:ext cx="4032250" cy="18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The co-ownership scheme imposes an obligation on all new  wind energy </a:t>
            </a:r>
            <a:r>
              <a:rPr lang="en-US" sz="1800" dirty="0" smtClean="0"/>
              <a:t>projects to </a:t>
            </a:r>
            <a:r>
              <a:rPr lang="en-US" sz="1800" dirty="0" smtClean="0"/>
              <a:t>offer a minimum of  20 percent ownership to local </a:t>
            </a:r>
            <a:r>
              <a:rPr lang="en-US" sz="1800" dirty="0"/>
              <a:t>citizens (only private individuals)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U Passata" pitchFamily="34" charset="0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21508" name="Content Placeholder 8"/>
          <p:cNvSpPr>
            <a:spLocks noGrp="1"/>
          </p:cNvSpPr>
          <p:nvPr>
            <p:ph sz="half" idx="2"/>
          </p:nvPr>
        </p:nvSpPr>
        <p:spPr>
          <a:xfrm>
            <a:off x="4643437" y="1203598"/>
            <a:ext cx="4249043" cy="30071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C</a:t>
            </a:r>
            <a:r>
              <a:rPr lang="en-US" altLang="en-US" sz="1800" dirty="0" smtClean="0"/>
              <a:t>overs citizens </a:t>
            </a:r>
            <a:r>
              <a:rPr lang="en-US" altLang="en-US" sz="1800" dirty="0" smtClean="0"/>
              <a:t>with a permanent residence in </a:t>
            </a:r>
            <a:r>
              <a:rPr lang="en-US" altLang="en-US" sz="1800" dirty="0" smtClean="0"/>
              <a:t>municipalities </a:t>
            </a:r>
            <a:r>
              <a:rPr lang="en-US" altLang="en-US" sz="1800" dirty="0" smtClean="0"/>
              <a:t>with a coast line </a:t>
            </a:r>
            <a:r>
              <a:rPr lang="en-US" altLang="en-US" sz="1800" dirty="0" smtClean="0"/>
              <a:t>within 16 </a:t>
            </a:r>
            <a:r>
              <a:rPr lang="en-US" altLang="en-US" sz="1800" dirty="0" smtClean="0"/>
              <a:t>km from the nearest </a:t>
            </a:r>
            <a:r>
              <a:rPr lang="en-US" altLang="en-US" sz="1800" dirty="0" smtClean="0"/>
              <a:t>turbine</a:t>
            </a:r>
            <a:endParaRPr lang="en-US" alt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 smtClean="0"/>
              <a:t>Additional incentive: If </a:t>
            </a:r>
            <a:r>
              <a:rPr lang="en-US" altLang="en-US" sz="1800" dirty="0"/>
              <a:t>at least </a:t>
            </a:r>
            <a:r>
              <a:rPr lang="en-US" altLang="en-US" sz="1800" dirty="0" smtClean="0"/>
              <a:t>30% of </a:t>
            </a:r>
            <a:r>
              <a:rPr lang="en-US" altLang="en-US" sz="1800" dirty="0"/>
              <a:t>the project is locally </a:t>
            </a:r>
            <a:r>
              <a:rPr lang="en-US" altLang="en-US" sz="1800" dirty="0" smtClean="0"/>
              <a:t>owned the </a:t>
            </a:r>
            <a:r>
              <a:rPr lang="en-US" altLang="en-US" sz="1800" dirty="0"/>
              <a:t>wind project will receive an extra price </a:t>
            </a:r>
            <a:r>
              <a:rPr lang="en-US" altLang="en-US" sz="1800" dirty="0" smtClean="0"/>
              <a:t>supplement </a:t>
            </a:r>
            <a:r>
              <a:rPr lang="en-US" altLang="en-US" sz="1800" dirty="0"/>
              <a:t>(DKK 0.01/kWh</a:t>
            </a:r>
            <a:r>
              <a:rPr lang="en-US" altLang="en-US" sz="1800" dirty="0" smtClean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Does the compensation scheme lead to an increased acceptance?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dirty="0"/>
              <a:t>No offshore experience </a:t>
            </a:r>
            <a:r>
              <a:rPr lang="en-US" altLang="en-US" sz="1600" dirty="0" smtClean="0"/>
              <a:t>yet!</a:t>
            </a:r>
            <a:endParaRPr lang="en-US" altLang="en-US" sz="1600" dirty="0"/>
          </a:p>
        </p:txBody>
      </p:sp>
      <p:pic>
        <p:nvPicPr>
          <p:cNvPr id="21509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3739"/>
            <a:ext cx="4104000" cy="132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892893"/>
          </a:xfrm>
        </p:spPr>
        <p:txBody>
          <a:bodyPr/>
          <a:lstStyle/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participation and offshore wind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58774" y="1116282"/>
            <a:ext cx="4573266" cy="289562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 smtClean="0"/>
              <a:t>A ‘</a:t>
            </a:r>
            <a:r>
              <a:rPr lang="en-US" sz="2800" dirty="0" smtClean="0"/>
              <a:t>beginners tool box’: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A ‘prototype’ integrated offshore and onshore planning and permitting process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Earlier, concurrent and broader citizen participation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One-stop-shop/lead authority?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An integrated strategic planning process?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Public acceptance measures … revised?</a:t>
            </a:r>
          </a:p>
          <a:p>
            <a:pPr lvl="1"/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/>
          <a:stretch/>
        </p:blipFill>
        <p:spPr>
          <a:xfrm>
            <a:off x="4845132" y="1275606"/>
            <a:ext cx="4161481" cy="2196000"/>
          </a:xfrm>
        </p:spPr>
      </p:pic>
    </p:spTree>
    <p:extLst>
      <p:ext uri="{BB962C8B-B14F-4D97-AF65-F5344CB8AC3E}">
        <p14:creationId xmlns:p14="http://schemas.microsoft.com/office/powerpoint/2010/main" val="46929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58775" y="166689"/>
            <a:ext cx="8440737" cy="748877"/>
          </a:xfrm>
        </p:spPr>
        <p:txBody>
          <a:bodyPr/>
          <a:lstStyle/>
          <a:p>
            <a:r>
              <a:rPr lang="da-DK" altLang="da-DK" dirty="0" err="1" smtClean="0"/>
              <a:t>Outline</a:t>
            </a:r>
            <a:endParaRPr lang="da-DK" altLang="da-DK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87574"/>
            <a:ext cx="4141217" cy="3240361"/>
          </a:xfrm>
        </p:spPr>
        <p:txBody>
          <a:bodyPr>
            <a:normAutofit/>
          </a:bodyPr>
          <a:lstStyle/>
          <a:p>
            <a:pPr lvl="3"/>
            <a:r>
              <a:rPr lang="en-US" altLang="da-DK" sz="1800" dirty="0" smtClean="0"/>
              <a:t>Mapping the public interest in offshore wind projects </a:t>
            </a:r>
          </a:p>
          <a:p>
            <a:pPr lvl="3"/>
            <a:r>
              <a:rPr lang="en-US" altLang="da-DK" sz="1800" dirty="0" smtClean="0"/>
              <a:t>Legal framework for public participation</a:t>
            </a:r>
          </a:p>
          <a:p>
            <a:pPr lvl="3"/>
            <a:r>
              <a:rPr lang="en-US" altLang="da-DK" sz="1800" dirty="0" smtClean="0"/>
              <a:t>An integrated legal framework for planning and permitting </a:t>
            </a:r>
            <a:endParaRPr lang="en-US" altLang="da-DK" sz="1800" dirty="0" smtClean="0"/>
          </a:p>
          <a:p>
            <a:pPr lvl="3"/>
            <a:r>
              <a:rPr lang="en-US" altLang="da-DK" sz="1800" dirty="0" smtClean="0"/>
              <a:t>Linking </a:t>
            </a:r>
            <a:r>
              <a:rPr lang="en-US" altLang="da-DK" sz="1800" dirty="0" smtClean="0"/>
              <a:t>public participation and  </a:t>
            </a:r>
            <a:r>
              <a:rPr lang="en-US" altLang="da-DK" sz="1800" dirty="0" smtClean="0"/>
              <a:t>acceptance</a:t>
            </a:r>
          </a:p>
          <a:p>
            <a:pPr lvl="3"/>
            <a:r>
              <a:rPr lang="en-US" altLang="da-DK" sz="1800" dirty="0" smtClean="0"/>
              <a:t>Concluding </a:t>
            </a:r>
            <a:r>
              <a:rPr lang="en-US" altLang="da-DK" sz="1800" dirty="0" smtClean="0"/>
              <a:t>remarks</a:t>
            </a:r>
            <a:endParaRPr lang="en-US" altLang="da-DK" sz="1800" dirty="0" smtClean="0"/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-35433"/>
            <a:ext cx="3432000" cy="51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8040" y="4907896"/>
            <a:ext cx="1710405" cy="2046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a-DK" sz="1400" dirty="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pensiondanmark.com</a:t>
            </a:r>
            <a:endParaRPr lang="da-DK" sz="1400" dirty="0" smtClean="0">
              <a:solidFill>
                <a:srgbClr val="EAEA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21" y="479559"/>
            <a:ext cx="5529601" cy="367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44" y="411511"/>
            <a:ext cx="3139436" cy="25922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Mapping the  interest of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to take part in the project planning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1180925"/>
          </a:xfrm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Windparks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Horns Rev II &amp; III  From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Nymindegab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approx. 40 km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t="16111" r="18229" b="12466"/>
          <a:stretch/>
        </p:blipFill>
        <p:spPr>
          <a:xfrm>
            <a:off x="3343275" y="1536167"/>
            <a:ext cx="5692174" cy="3420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9" t="26738" r="16190" b="28653"/>
          <a:stretch/>
        </p:blipFill>
        <p:spPr>
          <a:xfrm>
            <a:off x="352755" y="3347439"/>
            <a:ext cx="3931524" cy="16087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30895" r="18203" b="17623"/>
          <a:stretch/>
        </p:blipFill>
        <p:spPr>
          <a:xfrm>
            <a:off x="352444" y="1552934"/>
            <a:ext cx="3931835" cy="16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4168" y="1348541"/>
            <a:ext cx="2592288" cy="175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Energinet.dk &amp; </a:t>
            </a:r>
            <a:r>
              <a:rPr lang="da-D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Orbicon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A/S</a:t>
            </a:r>
            <a:endParaRPr lang="da-D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66689"/>
            <a:ext cx="8613669" cy="1180925"/>
          </a:xfrm>
        </p:spPr>
        <p:txBody>
          <a:bodyPr/>
          <a:lstStyle/>
          <a:p>
            <a:r>
              <a:rPr lang="da-DK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Jammerland Bay Project  </a:t>
            </a:r>
            <a:br>
              <a:rPr lang="da-DK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From Røsnæs </a:t>
            </a:r>
            <a:r>
              <a:rPr lang="da-DK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Havn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4.3 km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/>
          <a:stretch/>
        </p:blipFill>
        <p:spPr bwMode="auto">
          <a:xfrm>
            <a:off x="179512" y="1635734"/>
            <a:ext cx="4386215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/>
          <a:stretch/>
        </p:blipFill>
        <p:spPr bwMode="auto">
          <a:xfrm>
            <a:off x="4638139" y="699542"/>
            <a:ext cx="4432105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/>
          <a:stretch/>
        </p:blipFill>
        <p:spPr bwMode="auto">
          <a:xfrm>
            <a:off x="4626428" y="2427734"/>
            <a:ext cx="4420370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53856" y="4011734"/>
            <a:ext cx="876843" cy="2046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a-DK" sz="1400" dirty="0" err="1">
                <a:latin typeface="Arial" panose="020B0604020202020204" pitchFamily="34" charset="0"/>
                <a:cs typeface="Arial" panose="020B0604020202020204" pitchFamily="34" charset="0"/>
              </a:rPr>
              <a:t>PlanEnergi</a:t>
            </a:r>
            <a:endParaRPr lang="da-D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48059" y="2449438"/>
            <a:ext cx="9826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66 x 3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34245" y="699542"/>
            <a:ext cx="109645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 MW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219734"/>
            <a:ext cx="4386215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0-Alternative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Non-implementation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coastal wind project </a:t>
            </a:r>
            <a:endParaRPr lang="da-D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1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44" y="166689"/>
            <a:ext cx="8440737" cy="8928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perception 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3" b="4881"/>
          <a:stretch/>
        </p:blipFill>
        <p:spPr>
          <a:xfrm>
            <a:off x="352444" y="1136757"/>
            <a:ext cx="7922806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like this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5749"/>
            <a:ext cx="8640000" cy="19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"/>
          <a:stretch/>
        </p:blipFill>
        <p:spPr>
          <a:xfrm>
            <a:off x="5141541" y="875841"/>
            <a:ext cx="3466482" cy="2160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17" y="875841"/>
            <a:ext cx="3204911" cy="2160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10314" b="4213"/>
          <a:stretch/>
        </p:blipFill>
        <p:spPr>
          <a:xfrm>
            <a:off x="5165445" y="3044470"/>
            <a:ext cx="3442578" cy="2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2027817" y="3035841"/>
            <a:ext cx="3204000" cy="2024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285606"/>
            <a:ext cx="6912768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ONSHORE INFRASTRUCTURE</a:t>
            </a:r>
            <a:endParaRPr lang="da-DK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0313" y="1941004"/>
            <a:ext cx="26892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6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Aarhus-BSS-LAW-EN">
  <a:themeElements>
    <a:clrScheme name="01 AU Blue">
      <a:dk1>
        <a:srgbClr val="000000"/>
      </a:dk1>
      <a:lt1>
        <a:srgbClr val="FFFFFF"/>
      </a:lt1>
      <a:dk2>
        <a:srgbClr val="0A1449"/>
      </a:dk2>
      <a:lt2>
        <a:srgbClr val="102970"/>
      </a:lt2>
      <a:accent1>
        <a:srgbClr val="0A144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AU PowerPoint Template 16-9.potx" id="{234782DB-C278-45E6-928C-2AB72BED65C7}" vid="{F0A7CC2E-FEA1-4778-96E3-ADB5CB336C6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Aarhus-BSS-LAW-EN</Template>
  <TotalTime>0</TotalTime>
  <Words>711</Words>
  <Application>Microsoft Office PowerPoint</Application>
  <PresentationFormat>On-screen Show (16:9)</PresentationFormat>
  <Paragraphs>176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Wingdings 3</vt:lpstr>
      <vt:lpstr>Arial Narrow</vt:lpstr>
      <vt:lpstr>AU Passata Light</vt:lpstr>
      <vt:lpstr>AU Passata</vt:lpstr>
      <vt:lpstr>Aarhus-BSS-LAW-EN</vt:lpstr>
      <vt:lpstr>PUBLIC PARTICIPATION     in the development of          off-shore wind farms</vt:lpstr>
      <vt:lpstr>Birgitte Egelund Olsen</vt:lpstr>
      <vt:lpstr>Outline</vt:lpstr>
      <vt:lpstr>Mapping the  interest of the public to take part in the project planning</vt:lpstr>
      <vt:lpstr>Windparks Horns Rev II &amp; III  From Nymindegab Distance approx. 40 km</vt:lpstr>
      <vt:lpstr>Jammerland Bay Project   From Røsnæs Havn distance 4.3 km</vt:lpstr>
      <vt:lpstr>Community perception …</vt:lpstr>
      <vt:lpstr>Or like this…</vt:lpstr>
      <vt:lpstr>PowerPoint Presentation</vt:lpstr>
      <vt:lpstr>ONSHORE INFRASTRUCTURE  Impact</vt:lpstr>
      <vt:lpstr>PowerPoint Presentation</vt:lpstr>
      <vt:lpstr>PowerPoint Presentation</vt:lpstr>
      <vt:lpstr> Legal Framework for public participation</vt:lpstr>
      <vt:lpstr>The Danish Legal Framework for public participation</vt:lpstr>
      <vt:lpstr>an integrated planning and  permitting process</vt:lpstr>
      <vt:lpstr>An integrated process – Horns Rev III</vt:lpstr>
      <vt:lpstr>Additional Public Participation measures</vt:lpstr>
      <vt:lpstr>Technical  adjustments, information, economic development …</vt:lpstr>
      <vt:lpstr> Local Acceptance Toolbox</vt:lpstr>
      <vt:lpstr>Compensation for loss of value to dwellings (RE Act Sec. 6-12) </vt:lpstr>
      <vt:lpstr>Local citizens’ option to purchase wind turbine shares</vt:lpstr>
      <vt:lpstr>Public participation and offshore wind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2015-06-02T17:36:56Z</dcterms:created>
  <dcterms:modified xsi:type="dcterms:W3CDTF">2016-09-12T20:46:36Z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SD_ShowDocumentInfo">
    <vt:lpwstr>True</vt:lpwstr>
  </property>
  <property fmtid="{D5CDD505-2E9C-101B-9397-08002B2CF9AE}" pid="4" name="SD_DocumentLanguageString">
    <vt:lpwstr>Dansk</vt:lpwstr>
  </property>
  <property fmtid="{D5CDD505-2E9C-101B-9397-08002B2CF9AE}" pid="5" name="SD_CtlText_Usersettings_Userprofile">
    <vt:lpwstr>Rune</vt:lpwstr>
  </property>
  <property fmtid="{D5CDD505-2E9C-101B-9397-08002B2CF9AE}" pid="6" name="SD_DocumentLanguage">
    <vt:lpwstr>da-DK</vt:lpwstr>
  </property>
  <property fmtid="{D5CDD505-2E9C-101B-9397-08002B2CF9AE}" pid="7" name="sdDocumentDate">
    <vt:lpwstr>42087</vt:lpwstr>
  </property>
  <property fmtid="{D5CDD505-2E9C-101B-9397-08002B2CF9AE}" pid="8" name="sdDocumentDateFormat">
    <vt:lpwstr>da-DK:d. MMMM yyyy</vt:lpwstr>
  </property>
  <property fmtid="{D5CDD505-2E9C-101B-9397-08002B2CF9AE}" pid="9" name="SD_CtlText_Generelt_Event">
    <vt:lpwstr/>
  </property>
  <property fmtid="{D5CDD505-2E9C-101B-9397-08002B2CF9AE}" pid="10" name="SD_UserprofileName">
    <vt:lpwstr>Rune</vt:lpwstr>
  </property>
  <property fmtid="{D5CDD505-2E9C-101B-9397-08002B2CF9AE}" pid="11" name="SD_RedigerEnhedsinfo">
    <vt:lpwstr>Nej</vt:lpwstr>
  </property>
  <property fmtid="{D5CDD505-2E9C-101B-9397-08002B2CF9AE}" pid="12" name="SD_USR_Name">
    <vt:lpwstr>Rune Gamborg Ørum</vt:lpwstr>
  </property>
  <property fmtid="{D5CDD505-2E9C-101B-9397-08002B2CF9AE}" pid="13" name="SD_USR_Title">
    <vt:lpwstr>Webmedarbejder</vt:lpwstr>
  </property>
  <property fmtid="{D5CDD505-2E9C-101B-9397-08002B2CF9AE}" pid="14" name="SD_USR_DirectPhone">
    <vt:lpwstr>87152193</vt:lpwstr>
  </property>
  <property fmtid="{D5CDD505-2E9C-101B-9397-08002B2CF9AE}" pid="15" name="SD_USR_Personsøger">
    <vt:lpwstr/>
  </property>
  <property fmtid="{D5CDD505-2E9C-101B-9397-08002B2CF9AE}" pid="16" name="SD_USR_PrivatePhone">
    <vt:lpwstr/>
  </property>
  <property fmtid="{D5CDD505-2E9C-101B-9397-08002B2CF9AE}" pid="17" name="SD_USR_Mobile">
    <vt:lpwstr>20863915</vt:lpwstr>
  </property>
  <property fmtid="{D5CDD505-2E9C-101B-9397-08002B2CF9AE}" pid="18" name="SD_USR_DirectFax">
    <vt:lpwstr/>
  </property>
  <property fmtid="{D5CDD505-2E9C-101B-9397-08002B2CF9AE}" pid="19" name="SD_USR_Email">
    <vt:lpwstr>runegamborg@au.dk</vt:lpwstr>
  </property>
  <property fmtid="{D5CDD505-2E9C-101B-9397-08002B2CF9AE}" pid="20" name="SD_USR_www">
    <vt:lpwstr/>
  </property>
  <property fmtid="{D5CDD505-2E9C-101B-9397-08002B2CF9AE}" pid="21" name="SD_USR_Department">
    <vt:lpwstr>AU Kommunikation, BSS</vt:lpwstr>
  </property>
  <property fmtid="{D5CDD505-2E9C-101B-9397-08002B2CF9AE}" pid="22" name="SD_Logofarve">
    <vt:lpwstr>Blåt</vt:lpwstr>
  </property>
  <property fmtid="{D5CDD505-2E9C-101B-9397-08002B2CF9AE}" pid="23" name="SD_OFF_Name">
    <vt:lpwstr/>
  </property>
  <property fmtid="{D5CDD505-2E9C-101B-9397-08002B2CF9AE}" pid="24" name="SD_OFF_OfficeID">
    <vt:lpwstr/>
  </property>
  <property fmtid="{D5CDD505-2E9C-101B-9397-08002B2CF9AE}" pid="25" name="SD_OFF_Phone">
    <vt:lpwstr/>
  </property>
  <property fmtid="{D5CDD505-2E9C-101B-9397-08002B2CF9AE}" pid="26" name="SD_OFF_Fax">
    <vt:lpwstr/>
  </property>
  <property fmtid="{D5CDD505-2E9C-101B-9397-08002B2CF9AE}" pid="27" name="SD_OFF_Email">
    <vt:lpwstr/>
  </property>
  <property fmtid="{D5CDD505-2E9C-101B-9397-08002B2CF9AE}" pid="28" name="SD_OFF_OfficeWww">
    <vt:lpwstr/>
  </property>
  <property fmtid="{D5CDD505-2E9C-101B-9397-08002B2CF9AE}" pid="29" name="SD_USR_EAN">
    <vt:lpwstr/>
  </property>
  <property fmtid="{D5CDD505-2E9C-101B-9397-08002B2CF9AE}" pid="30" name="SD_OFF_Sted">
    <vt:lpwstr/>
  </property>
  <property fmtid="{D5CDD505-2E9C-101B-9397-08002B2CF9AE}" pid="31" name="SD_OFF_CvrNr">
    <vt:lpwstr/>
  </property>
  <property fmtid="{D5CDD505-2E9C-101B-9397-08002B2CF9AE}" pid="32" name="SD_USR_Pnr">
    <vt:lpwstr/>
  </property>
  <property fmtid="{D5CDD505-2E9C-101B-9397-08002B2CF9AE}" pid="33" name="DocumentInfoFinished">
    <vt:lpwstr>True</vt:lpwstr>
  </property>
</Properties>
</file>