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9" r:id="rId3"/>
    <p:sldId id="262" r:id="rId4"/>
    <p:sldId id="289" r:id="rId5"/>
    <p:sldId id="290" r:id="rId6"/>
    <p:sldId id="298" r:id="rId7"/>
    <p:sldId id="299" r:id="rId8"/>
    <p:sldId id="300" r:id="rId9"/>
    <p:sldId id="312" r:id="rId10"/>
    <p:sldId id="301" r:id="rId11"/>
    <p:sldId id="302" r:id="rId12"/>
    <p:sldId id="313" r:id="rId13"/>
    <p:sldId id="303" r:id="rId14"/>
    <p:sldId id="304" r:id="rId15"/>
    <p:sldId id="307" r:id="rId16"/>
    <p:sldId id="308" r:id="rId17"/>
    <p:sldId id="309" r:id="rId18"/>
    <p:sldId id="310" r:id="rId19"/>
    <p:sldId id="31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7NEU" initials="W" lastIdx="3" clrIdx="0">
    <p:extLst/>
  </p:cmAuthor>
  <p:cmAuthor id="2" name="Kurt Faßbender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87" autoAdjust="0"/>
    <p:restoredTop sz="94598" autoAdjust="0"/>
  </p:normalViewPr>
  <p:slideViewPr>
    <p:cSldViewPr snapToGrid="0" snapToObjects="1">
      <p:cViewPr>
        <p:scale>
          <a:sx n="99" d="100"/>
          <a:sy n="99" d="100"/>
        </p:scale>
        <p:origin x="-80" y="-1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2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commentAuthors" Target="commentAuthor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02080-39CE-C146-94B0-16E5E747BDD2}" type="datetimeFigureOut">
              <a:rPr lang="de-DE" smtClean="0"/>
              <a:pPr/>
              <a:t>12.09.16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DA941-599C-4A48-9543-D4FC3AD2CF0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3058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31F78-0F54-4762-9512-5AD72221E950}" type="datetimeFigureOut">
              <a:rPr lang="de-DE" smtClean="0"/>
              <a:pPr/>
              <a:t>12.09.16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64CDE-3C00-474A-8C98-C0D87D0FE1F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9937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4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3" name="Textfeld 12"/>
          <p:cNvSpPr txBox="1"/>
          <p:nvPr userDrawn="1"/>
        </p:nvSpPr>
        <p:spPr>
          <a:xfrm>
            <a:off x="4684316" y="10783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2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60"/>
            <a:ext cx="2133600" cy="365125"/>
          </a:xfrm>
        </p:spPr>
        <p:txBody>
          <a:bodyPr/>
          <a:lstStyle/>
          <a:p>
            <a:fld id="{D202F7B3-CE27-4041-8907-95482EE458A0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9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60"/>
            <a:ext cx="2133600" cy="365125"/>
          </a:xfrm>
        </p:spPr>
        <p:txBody>
          <a:bodyPr/>
          <a:lstStyle/>
          <a:p>
            <a:fld id="{4AAA9F0A-45D1-C24F-999C-D28E2356989B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6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7427-811B-5D48-8994-94A0A5E714D9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6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60"/>
            <a:ext cx="2133600" cy="365125"/>
          </a:xfrm>
        </p:spPr>
        <p:txBody>
          <a:bodyPr/>
          <a:lstStyle/>
          <a:p>
            <a:fld id="{644C72E2-2262-0E4C-9238-6CBA02EDA2C4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6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60"/>
            <a:ext cx="2133600" cy="365125"/>
          </a:xfrm>
        </p:spPr>
        <p:txBody>
          <a:bodyPr/>
          <a:lstStyle/>
          <a:p>
            <a:fld id="{CF5DBDEE-B61F-CE47-81EC-1B1F7B46D02B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E589-1552-B449-A6E9-316D75CC7502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9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2B3CD-E33B-234A-A23F-A31533A2CADA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4943699" y="299541"/>
            <a:ext cx="3970116" cy="537424"/>
          </a:xfrm>
        </p:spPr>
        <p:txBody>
          <a:bodyPr/>
          <a:lstStyle/>
          <a:p>
            <a:fld id="{26AAFCD1-3CC3-0549-AA59-ECADF1ACF6F5}" type="datetime1">
              <a:rPr lang="de-DE" smtClean="0"/>
              <a:pPr/>
              <a:t>12.09.16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1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351A-A112-0541-B480-86FBFDE6BAE5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2719-8DF0-084E-8D06-ECEC7F7F9CC2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E804-740B-C648-8A19-34AAB5CC88CD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60"/>
            <a:ext cx="2133600" cy="365125"/>
          </a:xfrm>
        </p:spPr>
        <p:txBody>
          <a:bodyPr/>
          <a:lstStyle/>
          <a:p>
            <a:fld id="{48B3C1E9-6E4C-C443-9205-B7D6BB88DC85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4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30"/>
            <a:ext cx="3566160" cy="32110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4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30"/>
            <a:ext cx="3566160" cy="32110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60"/>
            <a:ext cx="2133600" cy="365125"/>
          </a:xfrm>
        </p:spPr>
        <p:txBody>
          <a:bodyPr/>
          <a:lstStyle/>
          <a:p>
            <a:fld id="{7BDBD0F0-81FD-EB49-A218-C6C3799E2BBF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6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6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6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6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6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6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6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733B7-B572-544B-9146-052C2000910D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91612-87E6-574D-8E24-8EA72C074FEC}" type="datetime1">
              <a:rPr lang="de-DE" smtClean="0"/>
              <a:pPr/>
              <a:t>12.09.16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" y="1123856"/>
            <a:ext cx="8913813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3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3699" y="451281"/>
            <a:ext cx="3970116" cy="385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5D22D9C-011E-2D4F-9157-BCC949C6CDF5}" type="datetime1">
              <a:rPr lang="de-DE" smtClean="0"/>
              <a:pPr/>
              <a:t>12.09.16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6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2" y="0"/>
            <a:ext cx="7999413" cy="1828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2" y="6569076"/>
            <a:ext cx="7999413" cy="288924"/>
          </a:xfrm>
          <a:prstGeom prst="rect">
            <a:avLst/>
          </a:prstGeom>
          <a:solidFill>
            <a:srgbClr val="1737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Prof.</a:t>
            </a:r>
            <a:r>
              <a:rPr lang="de-DE" sz="1200" baseline="0" dirty="0" smtClean="0"/>
              <a:t> Dr. Faßbender, </a:t>
            </a:r>
            <a:r>
              <a:rPr lang="en-US" sz="1200" baseline="0" dirty="0" smtClean="0"/>
              <a:t>Chair for Public Law esp. Environmental and Planning Law</a:t>
            </a:r>
            <a:endParaRPr sz="1200" dirty="0"/>
          </a:p>
        </p:txBody>
      </p:sp>
      <p:pic>
        <p:nvPicPr>
          <p:cNvPr id="9" name="Bild 8"/>
          <p:cNvPicPr>
            <a:picLocks noChangeAspect="1"/>
          </p:cNvPicPr>
          <p:nvPr userDrawn="1"/>
        </p:nvPicPr>
        <p:blipFill>
          <a:blip r:embed="rId18" cstate="print"/>
          <a:stretch>
            <a:fillRect/>
          </a:stretch>
        </p:blipFill>
        <p:spPr>
          <a:xfrm>
            <a:off x="4943698" y="295997"/>
            <a:ext cx="3970117" cy="5671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6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</p:sldLayoutIdLst>
  <p:hf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174376"/>
            <a:ext cx="8915400" cy="2259105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/>
              <a:t>The Protection of Confidential Commercial or Industrial Information in </a:t>
            </a:r>
            <a:br>
              <a:rPr lang="en-GB" sz="3200" b="1" dirty="0" smtClean="0"/>
            </a:br>
            <a:r>
              <a:rPr lang="en-GB" sz="3200" b="1" dirty="0" smtClean="0"/>
              <a:t>Environmental Law: Analysis and Call for a Graded Concept of Protection</a:t>
            </a:r>
            <a:endParaRPr lang="de-DE" sz="3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96471" y="3433481"/>
            <a:ext cx="8018929" cy="3424519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	Prof. Dr. Kurt </a:t>
            </a:r>
            <a:r>
              <a:rPr lang="de-DE" dirty="0" err="1" smtClean="0"/>
              <a:t>Fassbender</a:t>
            </a:r>
            <a:endParaRPr lang="de-DE" dirty="0" smtClean="0"/>
          </a:p>
          <a:p>
            <a:pPr>
              <a:spcBef>
                <a:spcPts val="0"/>
              </a:spcBef>
            </a:pPr>
            <a:r>
              <a:rPr lang="de-DE" dirty="0" smtClean="0"/>
              <a:t>	</a:t>
            </a:r>
          </a:p>
          <a:p>
            <a:pPr>
              <a:spcBef>
                <a:spcPts val="0"/>
              </a:spcBef>
            </a:pPr>
            <a:r>
              <a:rPr lang="de-DE" dirty="0" smtClean="0"/>
              <a:t>	</a:t>
            </a:r>
            <a:r>
              <a:rPr lang="en-US" dirty="0" smtClean="0"/>
              <a:t>EELF CONFERENCE 2016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Procedural Environmental </a:t>
            </a:r>
            <a:r>
              <a:rPr lang="en-US" dirty="0"/>
              <a:t>R</a:t>
            </a:r>
            <a:r>
              <a:rPr lang="en-US" dirty="0" smtClean="0"/>
              <a:t>ights: Principle X of the Rio 	Declaration in Theory and Practice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14-16 September 2016, </a:t>
            </a:r>
            <a:r>
              <a:rPr lang="en-US" dirty="0" err="1" smtClean="0"/>
              <a:t>Wrocław</a:t>
            </a:r>
            <a:r>
              <a:rPr lang="en-US" dirty="0" smtClean="0"/>
              <a:t>, Poland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2824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 smtClean="0"/>
              <a:t>                                                                         </a:t>
            </a:r>
            <a:br>
              <a:rPr lang="de-DE" sz="3200" dirty="0" smtClean="0"/>
            </a:br>
            <a:r>
              <a:rPr lang="de-DE" sz="3200" dirty="0" smtClean="0"/>
              <a:t>II. </a:t>
            </a:r>
            <a:r>
              <a:rPr lang="en-US" sz="3200" dirty="0" smtClean="0"/>
              <a:t>On the definition of confidential commercial or industrial information</a:t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in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147977"/>
            <a:ext cx="8578251" cy="411835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No definition in the Aarhus Convention and in EU-law; both refer to national law </a:t>
            </a:r>
            <a:r>
              <a:rPr lang="en-US" sz="2400" dirty="0"/>
              <a:t>or EU-</a:t>
            </a:r>
            <a:r>
              <a:rPr lang="en-US" sz="2400" dirty="0" smtClean="0"/>
              <a:t>law</a:t>
            </a:r>
          </a:p>
          <a:p>
            <a:r>
              <a:rPr lang="en-US" sz="2400" dirty="0" smtClean="0"/>
              <a:t>Definition based on national law</a:t>
            </a:r>
          </a:p>
          <a:p>
            <a:pPr lvl="1">
              <a:spcBef>
                <a:spcPts val="1500"/>
              </a:spcBef>
              <a:buFont typeface="Wingdings" pitchFamily="2" charset="2"/>
              <a:buChar char="Ø"/>
            </a:pPr>
            <a:r>
              <a:rPr lang="en-US" sz="2400" dirty="0" smtClean="0"/>
              <a:t>Information related to the </a:t>
            </a:r>
            <a:r>
              <a:rPr lang="en-US" sz="2400" b="1" dirty="0" smtClean="0"/>
              <a:t>concerned company</a:t>
            </a:r>
          </a:p>
          <a:p>
            <a:pPr lvl="1">
              <a:spcBef>
                <a:spcPts val="1500"/>
              </a:spcBef>
              <a:buFont typeface="Wingdings" pitchFamily="2" charset="2"/>
              <a:buChar char="Ø"/>
            </a:pPr>
            <a:r>
              <a:rPr lang="en-US" sz="2400" dirty="0"/>
              <a:t>a</a:t>
            </a:r>
            <a:r>
              <a:rPr lang="en-US" sz="2400" dirty="0" smtClean="0"/>
              <a:t>ccessible to a </a:t>
            </a:r>
            <a:r>
              <a:rPr lang="en-US" sz="2400" b="1" dirty="0" smtClean="0"/>
              <a:t>limited group of people</a:t>
            </a:r>
          </a:p>
          <a:p>
            <a:pPr lvl="1">
              <a:spcBef>
                <a:spcPts val="1500"/>
              </a:spcBef>
              <a:buFont typeface="Wingdings" pitchFamily="2" charset="2"/>
              <a:buChar char="Ø"/>
            </a:pPr>
            <a:r>
              <a:rPr lang="en-US" sz="2400" dirty="0" smtClean="0"/>
              <a:t>secrecy </a:t>
            </a:r>
            <a:r>
              <a:rPr lang="en-US" sz="2400" b="1" dirty="0" smtClean="0"/>
              <a:t>according to the will </a:t>
            </a:r>
            <a:r>
              <a:rPr lang="en-US" sz="2400" dirty="0" smtClean="0"/>
              <a:t>of the concerned</a:t>
            </a:r>
          </a:p>
          <a:p>
            <a:pPr lvl="1">
              <a:spcBef>
                <a:spcPts val="1500"/>
              </a:spcBef>
              <a:buFont typeface="Wingdings" pitchFamily="2" charset="2"/>
              <a:buChar char="Ø"/>
            </a:pPr>
            <a:r>
              <a:rPr lang="en-US" sz="2400" b="1" dirty="0" smtClean="0"/>
              <a:t>legitimate interest </a:t>
            </a:r>
            <a:r>
              <a:rPr lang="en-US" sz="2400" dirty="0" smtClean="0"/>
              <a:t>on secrecy </a:t>
            </a:r>
          </a:p>
          <a:p>
            <a:r>
              <a:rPr lang="de-DE" sz="2400" dirty="0" err="1" smtClean="0"/>
              <a:t>Exemples</a:t>
            </a:r>
            <a:r>
              <a:rPr lang="de-DE" sz="2400" dirty="0" smtClean="0"/>
              <a:t>: </a:t>
            </a:r>
            <a:r>
              <a:rPr lang="de-DE" sz="2400" dirty="0" err="1" smtClean="0"/>
              <a:t>sales</a:t>
            </a:r>
            <a:r>
              <a:rPr lang="de-DE" sz="2400" dirty="0" smtClean="0"/>
              <a:t> </a:t>
            </a:r>
            <a:r>
              <a:rPr lang="de-DE" sz="2400" dirty="0" err="1" smtClean="0"/>
              <a:t>volumes</a:t>
            </a:r>
            <a:r>
              <a:rPr lang="de-DE" sz="2400" dirty="0" smtClean="0"/>
              <a:t>, </a:t>
            </a:r>
            <a:r>
              <a:rPr lang="de-DE" sz="2400" dirty="0" err="1" smtClean="0"/>
              <a:t>costumer</a:t>
            </a:r>
            <a:r>
              <a:rPr lang="de-DE" sz="2400" dirty="0" smtClean="0"/>
              <a:t> </a:t>
            </a:r>
            <a:r>
              <a:rPr lang="de-DE" sz="2400" dirty="0" err="1" smtClean="0"/>
              <a:t>lists</a:t>
            </a:r>
            <a:r>
              <a:rPr lang="de-DE" sz="2400" dirty="0" smtClean="0"/>
              <a:t>, </a:t>
            </a:r>
            <a:r>
              <a:rPr lang="de-DE" sz="2400" dirty="0" err="1" smtClean="0"/>
              <a:t>supply</a:t>
            </a:r>
            <a:r>
              <a:rPr lang="de-DE" sz="2400" dirty="0" smtClean="0"/>
              <a:t> </a:t>
            </a:r>
            <a:r>
              <a:rPr lang="de-DE" sz="2400" dirty="0" err="1" smtClean="0"/>
              <a:t>sources</a:t>
            </a:r>
            <a:endParaRPr lang="en-US" sz="2400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  <a:buSzPts val="1800"/>
            </a:pPr>
            <a:r>
              <a:rPr lang="en-US" sz="3200" dirty="0" smtClean="0"/>
              <a:t>III. Typical conflicts in the law on the management of water resources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283328"/>
            <a:ext cx="8578251" cy="413472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800" dirty="0" smtClean="0"/>
              <a:t>Generally: Need of balanced consideration between </a:t>
            </a:r>
            <a:r>
              <a:rPr lang="en-US" sz="8800" b="1" dirty="0" smtClean="0"/>
              <a:t>ecological information demand </a:t>
            </a:r>
            <a:r>
              <a:rPr lang="en-US" sz="8800" dirty="0" smtClean="0"/>
              <a:t>and </a:t>
            </a:r>
            <a:r>
              <a:rPr lang="en-US" sz="8800" b="1" dirty="0" smtClean="0"/>
              <a:t>commercial interest in data protection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88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8800" dirty="0" smtClean="0"/>
              <a:t>Especially in water law a </a:t>
            </a:r>
            <a:r>
              <a:rPr lang="en-US" sz="8800" dirty="0"/>
              <a:t>distinction can be made </a:t>
            </a:r>
            <a:r>
              <a:rPr lang="en-US" sz="8800" dirty="0" smtClean="0"/>
              <a:t>between different </a:t>
            </a:r>
            <a:r>
              <a:rPr lang="en-US" sz="8800" dirty="0"/>
              <a:t>types and levels of administrative procedures </a:t>
            </a:r>
            <a:r>
              <a:rPr lang="en-US" sz="8800" dirty="0" smtClean="0"/>
              <a:t>that lead to </a:t>
            </a:r>
            <a:r>
              <a:rPr lang="en-US" sz="8800" b="1" dirty="0" smtClean="0"/>
              <a:t>a graded concept of data protection</a:t>
            </a:r>
            <a:r>
              <a:rPr lang="en-US" sz="8800" dirty="0" smtClean="0"/>
              <a:t>:</a:t>
            </a: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8600" dirty="0" smtClean="0">
                <a:solidFill>
                  <a:srgbClr val="595959"/>
                </a:solidFill>
              </a:rPr>
              <a:t>particular project </a:t>
            </a:r>
            <a:r>
              <a:rPr lang="en-US" sz="8600" dirty="0">
                <a:solidFill>
                  <a:srgbClr val="595959"/>
                </a:solidFill>
              </a:rPr>
              <a:t>management or permission </a:t>
            </a:r>
            <a:r>
              <a:rPr lang="en-US" sz="8600" dirty="0" smtClean="0">
                <a:solidFill>
                  <a:srgbClr val="595959"/>
                </a:solidFill>
              </a:rPr>
              <a:t>decisions</a:t>
            </a:r>
            <a:endParaRPr lang="en-US" sz="8600" dirty="0" smtClean="0"/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8600" dirty="0" smtClean="0">
                <a:solidFill>
                  <a:srgbClr val="595959"/>
                </a:solidFill>
              </a:rPr>
              <a:t>development of </a:t>
            </a:r>
            <a:r>
              <a:rPr lang="en-US" sz="8600" dirty="0" err="1" smtClean="0">
                <a:solidFill>
                  <a:srgbClr val="595959"/>
                </a:solidFill>
              </a:rPr>
              <a:t>programmes</a:t>
            </a:r>
            <a:r>
              <a:rPr lang="en-US" sz="8600" dirty="0" smtClean="0">
                <a:solidFill>
                  <a:srgbClr val="595959"/>
                </a:solidFill>
              </a:rPr>
              <a:t> </a:t>
            </a:r>
            <a:r>
              <a:rPr lang="en-US" sz="8600" dirty="0">
                <a:solidFill>
                  <a:srgbClr val="595959"/>
                </a:solidFill>
              </a:rPr>
              <a:t>and </a:t>
            </a:r>
            <a:r>
              <a:rPr lang="en-US" sz="8600" dirty="0" smtClean="0">
                <a:solidFill>
                  <a:srgbClr val="595959"/>
                </a:solidFill>
              </a:rPr>
              <a:t>plans</a:t>
            </a: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8600" dirty="0" smtClean="0">
                <a:solidFill>
                  <a:srgbClr val="595959"/>
                </a:solidFill>
              </a:rPr>
              <a:t>third party access to information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  <a:buSzPts val="1800"/>
            </a:pPr>
            <a:r>
              <a:rPr lang="en-US" sz="3200" dirty="0" smtClean="0"/>
              <a:t>III. Typical conflicts in the law on the management of water resources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147976"/>
            <a:ext cx="8578251" cy="4270077"/>
          </a:xfrm>
        </p:spPr>
        <p:txBody>
          <a:bodyPr>
            <a:normAutofit fontScale="25000" lnSpcReduction="20000"/>
          </a:bodyPr>
          <a:lstStyle/>
          <a:p>
            <a:pPr marL="342900" lvl="1" indent="0">
              <a:lnSpc>
                <a:spcPct val="120000"/>
              </a:lnSpc>
              <a:spcBef>
                <a:spcPts val="1500"/>
              </a:spcBef>
              <a:buSzPts val="1600"/>
              <a:buNone/>
            </a:pPr>
            <a:r>
              <a:rPr lang="en-US" sz="11200" b="1" u="sng" dirty="0" smtClean="0">
                <a:solidFill>
                  <a:srgbClr val="595959"/>
                </a:solidFill>
              </a:rPr>
              <a:t>1.	Particular management or </a:t>
            </a:r>
            <a:r>
              <a:rPr lang="en-US" sz="11200" b="1" u="sng" dirty="0" err="1" smtClean="0">
                <a:solidFill>
                  <a:srgbClr val="595959"/>
                </a:solidFill>
              </a:rPr>
              <a:t>authorisation</a:t>
            </a:r>
            <a:r>
              <a:rPr lang="en-US" sz="11200" b="1" u="sng" dirty="0" smtClean="0">
                <a:solidFill>
                  <a:srgbClr val="595959"/>
                </a:solidFill>
              </a:rPr>
              <a:t> </a:t>
            </a:r>
            <a:r>
              <a:rPr lang="en-US" sz="11200" b="1" dirty="0" smtClean="0">
                <a:solidFill>
                  <a:srgbClr val="595959"/>
                </a:solidFill>
              </a:rPr>
              <a:t>	</a:t>
            </a:r>
            <a:r>
              <a:rPr lang="en-US" sz="11200" b="1" u="sng" dirty="0" smtClean="0">
                <a:solidFill>
                  <a:srgbClr val="595959"/>
                </a:solidFill>
              </a:rPr>
              <a:t>decisions</a:t>
            </a: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8600" dirty="0">
                <a:solidFill>
                  <a:srgbClr val="595959"/>
                </a:solidFill>
              </a:rPr>
              <a:t>I</a:t>
            </a:r>
            <a:r>
              <a:rPr lang="en-US" sz="8600" dirty="0" smtClean="0">
                <a:solidFill>
                  <a:srgbClr val="595959"/>
                </a:solidFill>
              </a:rPr>
              <a:t>n certain project management or permission decisions environmental protection legitimates a wide regulatory </a:t>
            </a:r>
            <a:r>
              <a:rPr lang="en-US" sz="8600" dirty="0" err="1" smtClean="0">
                <a:solidFill>
                  <a:srgbClr val="595959"/>
                </a:solidFill>
              </a:rPr>
              <a:t>authorisation</a:t>
            </a:r>
            <a:r>
              <a:rPr lang="en-US" sz="8600" dirty="0" smtClean="0">
                <a:solidFill>
                  <a:srgbClr val="595959"/>
                </a:solidFill>
              </a:rPr>
              <a:t> on data collection, including </a:t>
            </a:r>
            <a:r>
              <a:rPr lang="en-US" sz="8600" dirty="0" smtClean="0"/>
              <a:t>commercial or industrial secrets</a:t>
            </a: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8600" dirty="0" smtClean="0">
                <a:solidFill>
                  <a:srgbClr val="595959"/>
                </a:solidFill>
              </a:rPr>
              <a:t>Authorities are entitled to gather all relevant information in permission procedure (cf. e.g. § 88 WHG)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81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  <a:buSzPts val="1800"/>
            </a:pPr>
            <a:r>
              <a:rPr lang="en-US" sz="3200" dirty="0" smtClean="0">
                <a:solidFill>
                  <a:prstClr val="white"/>
                </a:solidFill>
              </a:rPr>
              <a:t>III. </a:t>
            </a:r>
            <a:r>
              <a:rPr lang="en-US" sz="3200" dirty="0">
                <a:solidFill>
                  <a:prstClr val="white"/>
                </a:solidFill>
              </a:rPr>
              <a:t>Typical conflicts in the law on the management of water resources</a:t>
            </a:r>
            <a:endParaRPr lang="en-US" sz="24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347466"/>
            <a:ext cx="8578251" cy="4221609"/>
          </a:xfrm>
        </p:spPr>
        <p:txBody>
          <a:bodyPr>
            <a:normAutofit/>
          </a:bodyPr>
          <a:lstStyle/>
          <a:p>
            <a:pPr marL="342900" lvl="1" indent="0">
              <a:spcBef>
                <a:spcPts val="1500"/>
              </a:spcBef>
              <a:buSzPts val="1600"/>
              <a:buNone/>
            </a:pPr>
            <a:r>
              <a:rPr lang="en-US" sz="2800" b="1" u="sng" dirty="0" smtClean="0">
                <a:solidFill>
                  <a:srgbClr val="595959"/>
                </a:solidFill>
              </a:rPr>
              <a:t>1.	Particular management </a:t>
            </a:r>
            <a:r>
              <a:rPr lang="en-US" sz="2800" b="1" u="sng" dirty="0">
                <a:solidFill>
                  <a:srgbClr val="595959"/>
                </a:solidFill>
              </a:rPr>
              <a:t>or </a:t>
            </a:r>
            <a:r>
              <a:rPr lang="en-US" sz="2800" b="1" u="sng" dirty="0" err="1">
                <a:solidFill>
                  <a:srgbClr val="595959"/>
                </a:solidFill>
              </a:rPr>
              <a:t>authorisation</a:t>
            </a:r>
            <a:r>
              <a:rPr lang="en-US" sz="2800" b="1" u="sng" dirty="0">
                <a:solidFill>
                  <a:srgbClr val="595959"/>
                </a:solidFill>
              </a:rPr>
              <a:t> </a:t>
            </a:r>
            <a:r>
              <a:rPr lang="en-US" sz="2800" b="1" dirty="0" smtClean="0">
                <a:solidFill>
                  <a:srgbClr val="595959"/>
                </a:solidFill>
              </a:rPr>
              <a:t>	</a:t>
            </a:r>
            <a:r>
              <a:rPr lang="en-US" sz="2800" b="1" u="sng" dirty="0" smtClean="0">
                <a:solidFill>
                  <a:srgbClr val="595959"/>
                </a:solidFill>
              </a:rPr>
              <a:t>decisions</a:t>
            </a:r>
          </a:p>
          <a:p>
            <a:pPr marL="800100" lvl="1" indent="-457200">
              <a:spcBef>
                <a:spcPts val="1500"/>
              </a:spcBef>
              <a:buSzPts val="1600"/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595959"/>
                </a:solidFill>
              </a:rPr>
              <a:t>ECJ: </a:t>
            </a:r>
            <a:r>
              <a:rPr lang="en-US" sz="2200" dirty="0" smtClean="0">
                <a:solidFill>
                  <a:srgbClr val="595959"/>
                </a:solidFill>
              </a:rPr>
              <a:t>obligation to provide information prevails data protection if information is </a:t>
            </a:r>
            <a:r>
              <a:rPr lang="en-US" sz="2200" b="1" dirty="0" smtClean="0">
                <a:solidFill>
                  <a:srgbClr val="595959"/>
                </a:solidFill>
              </a:rPr>
              <a:t>part of a permission check program</a:t>
            </a:r>
            <a:r>
              <a:rPr lang="en-US" sz="2200" dirty="0" smtClean="0">
                <a:solidFill>
                  <a:srgbClr val="595959"/>
                </a:solidFill>
              </a:rPr>
              <a:t> and </a:t>
            </a:r>
            <a:r>
              <a:rPr lang="en-US" sz="2200" b="1" dirty="0" smtClean="0">
                <a:solidFill>
                  <a:srgbClr val="595959"/>
                </a:solidFill>
              </a:rPr>
              <a:t>matter of public participation </a:t>
            </a:r>
            <a:r>
              <a:rPr lang="en-US" sz="2200" dirty="0" smtClean="0">
                <a:solidFill>
                  <a:srgbClr val="595959"/>
                </a:solidFill>
              </a:rPr>
              <a:t>(</a:t>
            </a:r>
            <a:r>
              <a:rPr lang="de-DE" sz="2200" dirty="0" smtClean="0"/>
              <a:t>ECJ, 15.1.2013, C-416/10, </a:t>
            </a:r>
            <a:r>
              <a:rPr lang="de-DE" sz="2200" dirty="0" err="1" smtClean="0"/>
              <a:t>mn</a:t>
            </a:r>
            <a:r>
              <a:rPr lang="de-DE" sz="2200" dirty="0" smtClean="0"/>
              <a:t>. 76 ff. – </a:t>
            </a:r>
            <a:r>
              <a:rPr lang="de-DE" sz="2200" dirty="0" err="1" smtClean="0"/>
              <a:t>Križan</a:t>
            </a:r>
            <a:r>
              <a:rPr lang="de-DE" sz="2200" dirty="0" smtClean="0"/>
              <a:t> et alt./</a:t>
            </a:r>
            <a:r>
              <a:rPr lang="de-DE" sz="2200" dirty="0" err="1" smtClean="0"/>
              <a:t>Slovenská</a:t>
            </a:r>
            <a:r>
              <a:rPr lang="de-DE" sz="2200" dirty="0" smtClean="0"/>
              <a:t> </a:t>
            </a:r>
            <a:r>
              <a:rPr lang="de-DE" sz="2200" dirty="0" err="1" smtClean="0"/>
              <a:t>inšpekcia</a:t>
            </a:r>
            <a:r>
              <a:rPr lang="de-DE" sz="2200" dirty="0" smtClean="0"/>
              <a:t> </a:t>
            </a:r>
            <a:r>
              <a:rPr lang="de-DE" sz="2200" dirty="0" err="1" smtClean="0"/>
              <a:t>životného</a:t>
            </a:r>
            <a:r>
              <a:rPr lang="de-DE" sz="2200" dirty="0" smtClean="0"/>
              <a:t> </a:t>
            </a:r>
            <a:r>
              <a:rPr lang="de-DE" sz="2200" dirty="0" err="1" smtClean="0"/>
              <a:t>prostredia</a:t>
            </a:r>
            <a:r>
              <a:rPr lang="de-DE" sz="2200" dirty="0" smtClean="0"/>
              <a:t>) </a:t>
            </a:r>
            <a:r>
              <a:rPr lang="en-US" sz="2200" b="1" dirty="0" smtClean="0">
                <a:solidFill>
                  <a:srgbClr val="595959"/>
                </a:solidFill>
              </a:rPr>
              <a:t>  </a:t>
            </a:r>
            <a:endParaRPr lang="en-US" sz="2200" b="1" dirty="0" smtClean="0"/>
          </a:p>
          <a:p>
            <a:pPr marL="800100" lvl="1" indent="-457200">
              <a:spcBef>
                <a:spcPts val="1500"/>
              </a:spcBef>
              <a:buSzPts val="1600"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595959"/>
                </a:solidFill>
              </a:rPr>
              <a:t>But: Information must be necessary for an appropriate regulatory decision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  <a:buSzPts val="1800"/>
            </a:pPr>
            <a:r>
              <a:rPr lang="en-US" sz="3200" dirty="0" smtClean="0">
                <a:solidFill>
                  <a:prstClr val="white"/>
                </a:solidFill>
              </a:rPr>
              <a:t>III. </a:t>
            </a:r>
            <a:r>
              <a:rPr lang="en-US" sz="3200" dirty="0">
                <a:solidFill>
                  <a:prstClr val="white"/>
                </a:solidFill>
              </a:rPr>
              <a:t>Typical conflicts in the law on the management of water resources</a:t>
            </a:r>
            <a:endParaRPr lang="en-US" sz="24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462915"/>
            <a:ext cx="8578251" cy="4106160"/>
          </a:xfrm>
        </p:spPr>
        <p:txBody>
          <a:bodyPr>
            <a:normAutofit/>
          </a:bodyPr>
          <a:lstStyle/>
          <a:p>
            <a:pPr marL="342900" lvl="1" indent="0">
              <a:spcBef>
                <a:spcPts val="1500"/>
              </a:spcBef>
              <a:spcAft>
                <a:spcPts val="1200"/>
              </a:spcAft>
              <a:buSzPts val="1600"/>
              <a:buNone/>
            </a:pPr>
            <a:r>
              <a:rPr lang="en-US" sz="2800" b="1" u="sng" dirty="0" smtClean="0">
                <a:solidFill>
                  <a:srgbClr val="595959"/>
                </a:solidFill>
              </a:rPr>
              <a:t>1.	Particular management </a:t>
            </a:r>
            <a:r>
              <a:rPr lang="en-US" sz="2800" b="1" u="sng" dirty="0">
                <a:solidFill>
                  <a:srgbClr val="595959"/>
                </a:solidFill>
              </a:rPr>
              <a:t>or </a:t>
            </a:r>
            <a:r>
              <a:rPr lang="en-US" sz="2800" b="1" u="sng" dirty="0" err="1">
                <a:solidFill>
                  <a:srgbClr val="595959"/>
                </a:solidFill>
              </a:rPr>
              <a:t>authorisation</a:t>
            </a:r>
            <a:r>
              <a:rPr lang="en-US" sz="2800" b="1" u="sng" dirty="0">
                <a:solidFill>
                  <a:srgbClr val="595959"/>
                </a:solidFill>
              </a:rPr>
              <a:t> </a:t>
            </a:r>
            <a:r>
              <a:rPr lang="en-US" sz="2800" b="1" dirty="0" smtClean="0">
                <a:solidFill>
                  <a:srgbClr val="595959"/>
                </a:solidFill>
              </a:rPr>
              <a:t>	</a:t>
            </a:r>
            <a:r>
              <a:rPr lang="en-US" sz="2800" b="1" u="sng" dirty="0" smtClean="0">
                <a:solidFill>
                  <a:srgbClr val="595959"/>
                </a:solidFill>
              </a:rPr>
              <a:t>decisions</a:t>
            </a:r>
          </a:p>
          <a:p>
            <a:pPr marL="800100" lvl="1" indent="-457200">
              <a:spcBef>
                <a:spcPts val="1500"/>
              </a:spcBef>
              <a:spcAft>
                <a:spcPts val="1200"/>
              </a:spcAft>
              <a:buSzPts val="1600"/>
              <a:buFont typeface="Wingdings" pitchFamily="2" charset="2"/>
              <a:buChar char="Ø"/>
            </a:pPr>
            <a:r>
              <a:rPr lang="en-US" sz="2200" dirty="0">
                <a:solidFill>
                  <a:srgbClr val="595959"/>
                </a:solidFill>
              </a:rPr>
              <a:t>Authorities may order both, publication of economical calculations for the certain project and for alternatives</a:t>
            </a:r>
          </a:p>
          <a:p>
            <a:pPr marL="800100" lvl="1" indent="-457200">
              <a:spcBef>
                <a:spcPts val="1500"/>
              </a:spcBef>
              <a:spcAft>
                <a:spcPts val="1200"/>
              </a:spcAft>
              <a:buSzPts val="1600"/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595959"/>
                </a:solidFill>
              </a:rPr>
              <a:t>Thus, </a:t>
            </a:r>
            <a:r>
              <a:rPr lang="en-US" sz="2200" b="1" dirty="0">
                <a:solidFill>
                  <a:srgbClr val="595959"/>
                </a:solidFill>
              </a:rPr>
              <a:t>in general</a:t>
            </a:r>
            <a:r>
              <a:rPr lang="en-US" sz="2200" b="1" dirty="0" smtClean="0">
                <a:solidFill>
                  <a:srgbClr val="595959"/>
                </a:solidFill>
              </a:rPr>
              <a:t>, public access </a:t>
            </a:r>
            <a:r>
              <a:rPr lang="en-US" sz="2200" dirty="0" smtClean="0">
                <a:solidFill>
                  <a:srgbClr val="595959"/>
                </a:solidFill>
              </a:rPr>
              <a:t>to all relevant information </a:t>
            </a:r>
            <a:r>
              <a:rPr lang="en-US" sz="2200" b="1" dirty="0" smtClean="0">
                <a:solidFill>
                  <a:srgbClr val="595959"/>
                </a:solidFill>
              </a:rPr>
              <a:t>has to be granted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  <a:buSzPts val="1800"/>
            </a:pPr>
            <a:r>
              <a:rPr lang="en-US" sz="3200" dirty="0" smtClean="0">
                <a:solidFill>
                  <a:prstClr val="white"/>
                </a:solidFill>
              </a:rPr>
              <a:t>III. </a:t>
            </a:r>
            <a:r>
              <a:rPr lang="en-US" sz="3200" dirty="0">
                <a:solidFill>
                  <a:prstClr val="white"/>
                </a:solidFill>
              </a:rPr>
              <a:t>Typical conflicts in the law on the management of water resources</a:t>
            </a:r>
            <a:endParaRPr lang="en-US" sz="24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147976"/>
            <a:ext cx="8578251" cy="4421099"/>
          </a:xfrm>
        </p:spPr>
        <p:txBody>
          <a:bodyPr>
            <a:normAutofit fontScale="25000" lnSpcReduction="20000"/>
          </a:bodyPr>
          <a:lstStyle/>
          <a:p>
            <a:pPr marL="342000" lvl="1" indent="0">
              <a:spcBef>
                <a:spcPts val="400"/>
              </a:spcBef>
              <a:spcAft>
                <a:spcPts val="1200"/>
              </a:spcAft>
              <a:buSzPts val="1600"/>
              <a:buNone/>
            </a:pPr>
            <a:r>
              <a:rPr lang="en-US" sz="11200" b="1" u="sng" dirty="0" smtClean="0">
                <a:solidFill>
                  <a:srgbClr val="595959"/>
                </a:solidFill>
              </a:rPr>
              <a:t>2.	Establishment of </a:t>
            </a:r>
            <a:r>
              <a:rPr lang="en-US" sz="11200" b="1" u="sng" dirty="0" err="1" smtClean="0">
                <a:solidFill>
                  <a:srgbClr val="595959"/>
                </a:solidFill>
              </a:rPr>
              <a:t>programmes</a:t>
            </a:r>
            <a:r>
              <a:rPr lang="en-US" sz="11200" b="1" u="sng" dirty="0" smtClean="0">
                <a:solidFill>
                  <a:srgbClr val="595959"/>
                </a:solidFill>
              </a:rPr>
              <a:t> and plans</a:t>
            </a: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8800" b="1" dirty="0" err="1" smtClean="0">
                <a:solidFill>
                  <a:srgbClr val="595959"/>
                </a:solidFill>
              </a:rPr>
              <a:t>Programmes</a:t>
            </a:r>
            <a:r>
              <a:rPr lang="en-US" sz="8800" b="1" dirty="0" smtClean="0">
                <a:solidFill>
                  <a:srgbClr val="595959"/>
                </a:solidFill>
              </a:rPr>
              <a:t> and </a:t>
            </a:r>
            <a:r>
              <a:rPr lang="en-US" sz="8800" b="1" dirty="0">
                <a:solidFill>
                  <a:srgbClr val="595959"/>
                </a:solidFill>
              </a:rPr>
              <a:t>plans </a:t>
            </a:r>
            <a:r>
              <a:rPr lang="en-US" sz="8800" dirty="0">
                <a:solidFill>
                  <a:srgbClr val="595959"/>
                </a:solidFill>
              </a:rPr>
              <a:t>under WFD do not provide for control in particular cases, but </a:t>
            </a:r>
            <a:r>
              <a:rPr lang="en-US" sz="8800" b="1" dirty="0" smtClean="0">
                <a:solidFill>
                  <a:srgbClr val="595959"/>
                </a:solidFill>
              </a:rPr>
              <a:t>give </a:t>
            </a:r>
            <a:r>
              <a:rPr lang="en-US" sz="8800" b="1" dirty="0">
                <a:solidFill>
                  <a:srgbClr val="595959"/>
                </a:solidFill>
              </a:rPr>
              <a:t>public information </a:t>
            </a:r>
            <a:r>
              <a:rPr lang="en-US" sz="8800" dirty="0">
                <a:solidFill>
                  <a:srgbClr val="595959"/>
                </a:solidFill>
              </a:rPr>
              <a:t>on </a:t>
            </a:r>
            <a:r>
              <a:rPr lang="en-US" sz="8800" dirty="0" smtClean="0">
                <a:solidFill>
                  <a:srgbClr val="595959"/>
                </a:solidFill>
              </a:rPr>
              <a:t>objectives </a:t>
            </a:r>
            <a:r>
              <a:rPr lang="en-US" sz="8800" dirty="0">
                <a:solidFill>
                  <a:srgbClr val="595959"/>
                </a:solidFill>
              </a:rPr>
              <a:t>and necessary </a:t>
            </a:r>
            <a:r>
              <a:rPr lang="en-US" sz="8800" dirty="0" smtClean="0">
                <a:solidFill>
                  <a:srgbClr val="595959"/>
                </a:solidFill>
              </a:rPr>
              <a:t>measures</a:t>
            </a:r>
            <a:endParaRPr lang="en-US" sz="8800" b="1" dirty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8800" dirty="0" smtClean="0">
                <a:solidFill>
                  <a:srgbClr val="595959"/>
                </a:solidFill>
              </a:rPr>
              <a:t>Publishing confidential information in management plans would lead to </a:t>
            </a:r>
            <a:r>
              <a:rPr lang="en-US" sz="8800" b="1" dirty="0" smtClean="0">
                <a:solidFill>
                  <a:srgbClr val="595959"/>
                </a:solidFill>
              </a:rPr>
              <a:t>far-reaching consequences</a:t>
            </a: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8800" dirty="0" smtClean="0">
                <a:solidFill>
                  <a:srgbClr val="595959"/>
                </a:solidFill>
              </a:rPr>
              <a:t>They would be considered as public information afterwards and then be without protection</a:t>
            </a: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8800" dirty="0">
                <a:solidFill>
                  <a:srgbClr val="595959"/>
                </a:solidFill>
              </a:rPr>
              <a:t>Authorities </a:t>
            </a:r>
            <a:r>
              <a:rPr lang="en-US" sz="8800" dirty="0" smtClean="0">
                <a:solidFill>
                  <a:srgbClr val="595959"/>
                </a:solidFill>
              </a:rPr>
              <a:t>have to check if they can publish </a:t>
            </a:r>
            <a:r>
              <a:rPr lang="en-US" sz="8800" b="1" dirty="0">
                <a:solidFill>
                  <a:srgbClr val="595959"/>
                </a:solidFill>
              </a:rPr>
              <a:t>sufficient information </a:t>
            </a:r>
            <a:r>
              <a:rPr lang="en-US" sz="8800" dirty="0">
                <a:solidFill>
                  <a:srgbClr val="595959"/>
                </a:solidFill>
              </a:rPr>
              <a:t>in the </a:t>
            </a:r>
            <a:r>
              <a:rPr lang="en-US" sz="8800" dirty="0" smtClean="0">
                <a:solidFill>
                  <a:srgbClr val="595959"/>
                </a:solidFill>
              </a:rPr>
              <a:t>management </a:t>
            </a:r>
            <a:r>
              <a:rPr lang="en-US" sz="8800" dirty="0">
                <a:solidFill>
                  <a:srgbClr val="595959"/>
                </a:solidFill>
              </a:rPr>
              <a:t>plans </a:t>
            </a:r>
            <a:r>
              <a:rPr lang="en-US" sz="8800" b="1" dirty="0">
                <a:solidFill>
                  <a:srgbClr val="595959"/>
                </a:solidFill>
              </a:rPr>
              <a:t>without disclosing sensitive </a:t>
            </a:r>
            <a:r>
              <a:rPr lang="en-US" sz="8800" b="1" dirty="0" smtClean="0">
                <a:solidFill>
                  <a:srgbClr val="595959"/>
                </a:solidFill>
              </a:rPr>
              <a:t>data</a:t>
            </a:r>
            <a:endParaRPr lang="de-DE" sz="88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endParaRPr lang="en-US" sz="8600" dirty="0" smtClean="0">
              <a:solidFill>
                <a:srgbClr val="595959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  <a:buSzPts val="1800"/>
            </a:pPr>
            <a:r>
              <a:rPr lang="en-US" sz="3200" dirty="0" smtClean="0">
                <a:solidFill>
                  <a:prstClr val="white"/>
                </a:solidFill>
              </a:rPr>
              <a:t>III. </a:t>
            </a:r>
            <a:r>
              <a:rPr lang="en-US" sz="3200" dirty="0">
                <a:solidFill>
                  <a:prstClr val="white"/>
                </a:solidFill>
              </a:rPr>
              <a:t>Typical conflicts in the law on the management of water resources</a:t>
            </a:r>
            <a:endParaRPr lang="en-US" sz="24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373121"/>
            <a:ext cx="8578251" cy="4195954"/>
          </a:xfrm>
        </p:spPr>
        <p:txBody>
          <a:bodyPr>
            <a:normAutofit fontScale="32500" lnSpcReduction="20000"/>
          </a:bodyPr>
          <a:lstStyle/>
          <a:p>
            <a:pPr marL="342000" lvl="1" indent="0">
              <a:spcBef>
                <a:spcPts val="400"/>
              </a:spcBef>
              <a:spcAft>
                <a:spcPts val="1800"/>
              </a:spcAft>
              <a:buSzPts val="1600"/>
              <a:buNone/>
            </a:pPr>
            <a:r>
              <a:rPr lang="en-US" sz="8600" b="1" u="sng" dirty="0" smtClean="0">
                <a:solidFill>
                  <a:srgbClr val="595959"/>
                </a:solidFill>
              </a:rPr>
              <a:t>3.	Third party access to information</a:t>
            </a:r>
          </a:p>
          <a:p>
            <a:pPr lvl="1">
              <a:buSzPts val="2200"/>
              <a:buFont typeface="Wingdings 2"/>
              <a:buChar char=""/>
            </a:pPr>
            <a:r>
              <a:rPr lang="en-US" sz="6800" dirty="0" smtClean="0">
                <a:solidFill>
                  <a:srgbClr val="595959"/>
                </a:solidFill>
              </a:rPr>
              <a:t>Third parties might claim access to </a:t>
            </a:r>
            <a:r>
              <a:rPr lang="en-US" sz="6800" b="1" dirty="0" smtClean="0">
                <a:solidFill>
                  <a:srgbClr val="595959"/>
                </a:solidFill>
              </a:rPr>
              <a:t>different information </a:t>
            </a:r>
            <a:r>
              <a:rPr lang="en-US" sz="6800" dirty="0" smtClean="0">
                <a:solidFill>
                  <a:srgbClr val="595959"/>
                </a:solidFill>
              </a:rPr>
              <a:t>and in </a:t>
            </a:r>
            <a:r>
              <a:rPr lang="en-US" sz="6800" b="1" dirty="0" smtClean="0">
                <a:solidFill>
                  <a:srgbClr val="595959"/>
                </a:solidFill>
              </a:rPr>
              <a:t>different situations</a:t>
            </a:r>
            <a:r>
              <a:rPr lang="en-US" sz="6800" dirty="0" smtClean="0">
                <a:solidFill>
                  <a:srgbClr val="595959"/>
                </a:solidFill>
              </a:rPr>
              <a:t> (e.g. in view of permission procedures, monitoring data or management plans)</a:t>
            </a:r>
            <a:endParaRPr lang="en-US" sz="66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6800" dirty="0" smtClean="0">
                <a:solidFill>
                  <a:srgbClr val="595959"/>
                </a:solidFill>
              </a:rPr>
              <a:t>Thereby, protection of confidential information is com-</a:t>
            </a:r>
            <a:r>
              <a:rPr lang="en-US" sz="6800" dirty="0" err="1" smtClean="0">
                <a:solidFill>
                  <a:srgbClr val="595959"/>
                </a:solidFill>
              </a:rPr>
              <a:t>pulsory</a:t>
            </a:r>
            <a:r>
              <a:rPr lang="en-US" sz="6800" dirty="0" smtClean="0">
                <a:solidFill>
                  <a:srgbClr val="595959"/>
                </a:solidFill>
              </a:rPr>
              <a:t> if there is a </a:t>
            </a:r>
            <a:r>
              <a:rPr lang="en-US" sz="6800" b="1" dirty="0" smtClean="0"/>
              <a:t>legitimate interest of confidentiality</a:t>
            </a:r>
            <a:endParaRPr lang="en-US" sz="68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6800" dirty="0">
                <a:solidFill>
                  <a:srgbClr val="595959"/>
                </a:solidFill>
              </a:rPr>
              <a:t>Third </a:t>
            </a:r>
            <a:r>
              <a:rPr lang="en-US" sz="6800" dirty="0" smtClean="0">
                <a:solidFill>
                  <a:srgbClr val="595959"/>
                </a:solidFill>
              </a:rPr>
              <a:t>parties have only a right </a:t>
            </a:r>
            <a:r>
              <a:rPr lang="en-US" sz="6800" dirty="0">
                <a:solidFill>
                  <a:srgbClr val="595959"/>
                </a:solidFill>
              </a:rPr>
              <a:t>to information </a:t>
            </a:r>
            <a:r>
              <a:rPr lang="en-US" sz="6800" dirty="0" smtClean="0">
                <a:solidFill>
                  <a:srgbClr val="595959"/>
                </a:solidFill>
              </a:rPr>
              <a:t>without the agreement of the owner if </a:t>
            </a:r>
            <a:r>
              <a:rPr lang="en-US" sz="6800" b="1" dirty="0">
                <a:solidFill>
                  <a:srgbClr val="595959"/>
                </a:solidFill>
              </a:rPr>
              <a:t>public interest </a:t>
            </a:r>
            <a:r>
              <a:rPr lang="en-US" sz="6800" b="1" dirty="0" smtClean="0">
                <a:solidFill>
                  <a:srgbClr val="595959"/>
                </a:solidFill>
              </a:rPr>
              <a:t>prevails</a:t>
            </a:r>
            <a:endParaRPr lang="en-US" sz="68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endParaRPr lang="de-DE" sz="74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endParaRPr lang="en-US" sz="8600" dirty="0" smtClean="0">
              <a:solidFill>
                <a:srgbClr val="595959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  <a:buSzPts val="1800"/>
            </a:pPr>
            <a:r>
              <a:rPr lang="en-US" sz="3200" dirty="0" smtClean="0">
                <a:solidFill>
                  <a:prstClr val="white"/>
                </a:solidFill>
              </a:rPr>
              <a:t>III. </a:t>
            </a:r>
            <a:r>
              <a:rPr lang="en-US" sz="3200" dirty="0">
                <a:solidFill>
                  <a:prstClr val="white"/>
                </a:solidFill>
              </a:rPr>
              <a:t>Typical conflicts in the law on the management of water resources</a:t>
            </a:r>
            <a:endParaRPr lang="en-US" sz="24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475743"/>
            <a:ext cx="8578251" cy="3983612"/>
          </a:xfrm>
        </p:spPr>
        <p:txBody>
          <a:bodyPr>
            <a:normAutofit fontScale="25000" lnSpcReduction="20000"/>
          </a:bodyPr>
          <a:lstStyle/>
          <a:p>
            <a:pPr marL="342000" lvl="1" indent="0">
              <a:spcBef>
                <a:spcPts val="400"/>
              </a:spcBef>
              <a:buSzPts val="1600"/>
              <a:buNone/>
            </a:pPr>
            <a:r>
              <a:rPr lang="en-US" sz="11200" b="1" u="sng" dirty="0" smtClean="0">
                <a:solidFill>
                  <a:srgbClr val="595959"/>
                </a:solidFill>
              </a:rPr>
              <a:t>3.	Third party </a:t>
            </a:r>
            <a:r>
              <a:rPr lang="en-US" sz="11200" b="1" u="sng" dirty="0">
                <a:solidFill>
                  <a:srgbClr val="595959"/>
                </a:solidFill>
              </a:rPr>
              <a:t>access </a:t>
            </a:r>
            <a:r>
              <a:rPr lang="en-US" sz="11200" b="1" u="sng" dirty="0" smtClean="0">
                <a:solidFill>
                  <a:srgbClr val="595959"/>
                </a:solidFill>
              </a:rPr>
              <a:t>to information</a:t>
            </a: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8800" dirty="0" smtClean="0">
                <a:solidFill>
                  <a:srgbClr val="595959"/>
                </a:solidFill>
              </a:rPr>
              <a:t>This requires a </a:t>
            </a:r>
            <a:r>
              <a:rPr lang="en-US" sz="8800" b="1" dirty="0" smtClean="0">
                <a:solidFill>
                  <a:srgbClr val="595959"/>
                </a:solidFill>
              </a:rPr>
              <a:t>careful consideration</a:t>
            </a:r>
            <a:r>
              <a:rPr lang="en-US" sz="8800" dirty="0" smtClean="0">
                <a:solidFill>
                  <a:srgbClr val="595959"/>
                </a:solidFill>
              </a:rPr>
              <a:t> </a:t>
            </a:r>
            <a:r>
              <a:rPr lang="en-US" sz="8800" b="1" dirty="0" smtClean="0">
                <a:solidFill>
                  <a:srgbClr val="595959"/>
                </a:solidFill>
              </a:rPr>
              <a:t>between</a:t>
            </a:r>
            <a:r>
              <a:rPr lang="en-US" sz="8800" dirty="0" smtClean="0">
                <a:solidFill>
                  <a:srgbClr val="595959"/>
                </a:solidFill>
              </a:rPr>
              <a:t> public interest in </a:t>
            </a:r>
            <a:r>
              <a:rPr lang="en-US" sz="8800" b="1" dirty="0" smtClean="0">
                <a:solidFill>
                  <a:srgbClr val="595959"/>
                </a:solidFill>
              </a:rPr>
              <a:t>disclosure</a:t>
            </a:r>
            <a:r>
              <a:rPr lang="en-US" sz="8800" dirty="0" smtClean="0">
                <a:solidFill>
                  <a:srgbClr val="595959"/>
                </a:solidFill>
              </a:rPr>
              <a:t> of information and private interest in </a:t>
            </a:r>
            <a:r>
              <a:rPr lang="en-US" sz="8800" b="1" dirty="0" smtClean="0">
                <a:solidFill>
                  <a:srgbClr val="595959"/>
                </a:solidFill>
              </a:rPr>
              <a:t>confidentiality</a:t>
            </a:r>
            <a:endParaRPr lang="en-US" sz="88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8800" dirty="0" smtClean="0">
                <a:solidFill>
                  <a:srgbClr val="595959"/>
                </a:solidFill>
              </a:rPr>
              <a:t>According to German Federal Administrative Court </a:t>
            </a:r>
            <a:r>
              <a:rPr lang="en-US" sz="8800" b="1" dirty="0" smtClean="0">
                <a:solidFill>
                  <a:srgbClr val="595959"/>
                </a:solidFill>
              </a:rPr>
              <a:t>public interest may only prevail</a:t>
            </a:r>
            <a:r>
              <a:rPr lang="en-US" sz="8800" dirty="0" smtClean="0">
                <a:solidFill>
                  <a:srgbClr val="595959"/>
                </a:solidFill>
              </a:rPr>
              <a:t> if disclosure is not the only aim (</a:t>
            </a:r>
            <a:r>
              <a:rPr lang="de-DE" sz="8800" dirty="0" smtClean="0">
                <a:solidFill>
                  <a:srgbClr val="595959"/>
                </a:solidFill>
              </a:rPr>
              <a:t>BVerwG, 24.9.2009 – 7 C 2/09)</a:t>
            </a:r>
            <a:endParaRPr lang="en-US" sz="88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8800" dirty="0" smtClean="0">
                <a:solidFill>
                  <a:srgbClr val="595959"/>
                </a:solidFill>
              </a:rPr>
              <a:t>Therefore, a differentiation between third parties is possible and indicated (e.g. concerned neighbor </a:t>
            </a:r>
            <a:br>
              <a:rPr lang="en-US" sz="8800" dirty="0" smtClean="0">
                <a:solidFill>
                  <a:srgbClr val="595959"/>
                </a:solidFill>
              </a:rPr>
            </a:br>
            <a:r>
              <a:rPr lang="en-US" sz="8800" dirty="0" smtClean="0">
                <a:solidFill>
                  <a:srgbClr val="595959"/>
                </a:solidFill>
              </a:rPr>
              <a:t>vs. competing company)</a:t>
            </a:r>
            <a:endParaRPr lang="en-US" sz="74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endParaRPr lang="de-DE" sz="74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endParaRPr lang="en-US" sz="8600" dirty="0" smtClean="0">
              <a:solidFill>
                <a:srgbClr val="595959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  <a:buSzPts val="1800"/>
            </a:pPr>
            <a:r>
              <a:rPr lang="en-US" sz="3200" dirty="0" smtClean="0">
                <a:solidFill>
                  <a:prstClr val="white"/>
                </a:solidFill>
              </a:rPr>
              <a:t>III. </a:t>
            </a:r>
            <a:r>
              <a:rPr lang="en-US" sz="3200" dirty="0">
                <a:solidFill>
                  <a:prstClr val="white"/>
                </a:solidFill>
              </a:rPr>
              <a:t>Typical conflicts in the law on the management of water resources</a:t>
            </a:r>
            <a:endParaRPr lang="en-US" sz="24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147976"/>
            <a:ext cx="8578251" cy="4421099"/>
          </a:xfrm>
        </p:spPr>
        <p:txBody>
          <a:bodyPr>
            <a:normAutofit/>
          </a:bodyPr>
          <a:lstStyle/>
          <a:p>
            <a:pPr marL="342000" lvl="1" indent="0">
              <a:spcBef>
                <a:spcPts val="400"/>
              </a:spcBef>
              <a:buSzPts val="1600"/>
              <a:buNone/>
            </a:pPr>
            <a:r>
              <a:rPr lang="en-US" sz="3000" b="1" u="sng" dirty="0" smtClean="0">
                <a:solidFill>
                  <a:srgbClr val="595959"/>
                </a:solidFill>
              </a:rPr>
              <a:t>3.	Third party access to information</a:t>
            </a: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595959"/>
                </a:solidFill>
              </a:rPr>
              <a:t>This might also lead to a </a:t>
            </a:r>
            <a:r>
              <a:rPr lang="en-US" sz="2600" b="1" dirty="0" smtClean="0">
                <a:solidFill>
                  <a:srgbClr val="595959"/>
                </a:solidFill>
              </a:rPr>
              <a:t>differentiation between </a:t>
            </a:r>
            <a:r>
              <a:rPr lang="en-US" sz="2600" dirty="0" smtClean="0">
                <a:solidFill>
                  <a:srgbClr val="595959"/>
                </a:solidFill>
              </a:rPr>
              <a:t>the level of protection concerning </a:t>
            </a:r>
            <a:r>
              <a:rPr lang="en-US" sz="2600" b="1" dirty="0" smtClean="0">
                <a:solidFill>
                  <a:srgbClr val="595959"/>
                </a:solidFill>
              </a:rPr>
              <a:t>particular information or data</a:t>
            </a:r>
            <a:r>
              <a:rPr lang="en-US" sz="2600" dirty="0" smtClean="0">
                <a:solidFill>
                  <a:srgbClr val="595959"/>
                </a:solidFill>
              </a:rPr>
              <a:t> </a:t>
            </a:r>
            <a:r>
              <a:rPr lang="en-US" sz="2600" dirty="0">
                <a:solidFill>
                  <a:srgbClr val="595959"/>
                </a:solidFill>
              </a:rPr>
              <a:t>(</a:t>
            </a:r>
            <a:r>
              <a:rPr lang="en-US" sz="2600" dirty="0" smtClean="0">
                <a:solidFill>
                  <a:srgbClr val="595959"/>
                </a:solidFill>
              </a:rPr>
              <a:t>e.g. between core area and border area of business and industrial information)</a:t>
            </a: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595959"/>
                </a:solidFill>
              </a:rPr>
              <a:t>Further criteria: hazardous potential. Therefore, </a:t>
            </a:r>
            <a:r>
              <a:rPr lang="en-US" sz="2600" b="1" dirty="0" smtClean="0">
                <a:solidFill>
                  <a:srgbClr val="595959"/>
                </a:solidFill>
              </a:rPr>
              <a:t>data on emissions are no protected secrets</a:t>
            </a: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endParaRPr lang="en-US" sz="26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endParaRPr lang="en-US" sz="26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endParaRPr lang="en-US" sz="26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endParaRPr lang="en-US" sz="7600" b="1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endParaRPr lang="en-US" sz="74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endParaRPr lang="de-DE" sz="7400" dirty="0" smtClean="0">
              <a:solidFill>
                <a:srgbClr val="595959"/>
              </a:solidFill>
            </a:endParaRPr>
          </a:p>
          <a:p>
            <a:pPr marL="800100" lvl="1" indent="-457200">
              <a:lnSpc>
                <a:spcPct val="110000"/>
              </a:lnSpc>
              <a:spcBef>
                <a:spcPts val="1000"/>
              </a:spcBef>
              <a:buSzPts val="1600"/>
              <a:buFont typeface="Wingdings" pitchFamily="2" charset="2"/>
              <a:buChar char="Ø"/>
            </a:pPr>
            <a:endParaRPr lang="en-US" sz="8600" dirty="0" smtClean="0">
              <a:solidFill>
                <a:srgbClr val="595959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IV. Conclusion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7804" y="2180174"/>
            <a:ext cx="8462090" cy="438890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200" dirty="0" smtClean="0"/>
              <a:t>The</a:t>
            </a:r>
            <a:r>
              <a:rPr lang="en-US" sz="2200" b="1" dirty="0" smtClean="0"/>
              <a:t> </a:t>
            </a:r>
            <a:r>
              <a:rPr lang="en-US" sz="2200" dirty="0" smtClean="0"/>
              <a:t>protection of commercial or industrial secrets is (still) an important issue</a:t>
            </a:r>
            <a:endParaRPr lang="en-US" sz="2200" b="1" dirty="0" smtClean="0"/>
          </a:p>
          <a:p>
            <a:pPr>
              <a:spcBef>
                <a:spcPts val="600"/>
              </a:spcBef>
            </a:pPr>
            <a:r>
              <a:rPr lang="en-US" sz="2200" dirty="0" smtClean="0"/>
              <a:t>There is, in general, no reason to restrict authorities in collecting information and relevant data on the level of management or </a:t>
            </a:r>
            <a:r>
              <a:rPr lang="en-US" sz="2200" dirty="0" err="1" smtClean="0"/>
              <a:t>authorisation</a:t>
            </a:r>
            <a:r>
              <a:rPr lang="en-US" sz="2200" dirty="0" smtClean="0"/>
              <a:t> decisions</a:t>
            </a:r>
          </a:p>
          <a:p>
            <a:pPr>
              <a:buSzPts val="2000"/>
              <a:buFont typeface="Wingdings 2"/>
              <a:buChar char=""/>
            </a:pPr>
            <a:r>
              <a:rPr lang="en-US" sz="2200" dirty="0" smtClean="0">
                <a:solidFill>
                  <a:srgbClr val="595959"/>
                </a:solidFill>
              </a:rPr>
              <a:t>Differences must be made in case of the public exposure in </a:t>
            </a:r>
            <a:r>
              <a:rPr lang="en-US" sz="2200" dirty="0" err="1" smtClean="0">
                <a:solidFill>
                  <a:srgbClr val="595959"/>
                </a:solidFill>
              </a:rPr>
              <a:t>programmes</a:t>
            </a:r>
            <a:r>
              <a:rPr lang="en-US" sz="2200" dirty="0" smtClean="0">
                <a:solidFill>
                  <a:srgbClr val="595959"/>
                </a:solidFill>
              </a:rPr>
              <a:t> and plans and in case of third party access to </a:t>
            </a:r>
            <a:r>
              <a:rPr lang="en-US" sz="2200" dirty="0" smtClean="0">
                <a:solidFill>
                  <a:srgbClr val="595959"/>
                </a:solidFill>
              </a:rPr>
              <a:t>information</a:t>
            </a:r>
            <a:endParaRPr lang="en-US" sz="2200" dirty="0" smtClean="0">
              <a:solidFill>
                <a:srgbClr val="595959"/>
              </a:solidFill>
            </a:endParaRPr>
          </a:p>
          <a:p>
            <a:pPr>
              <a:buSzPts val="2000"/>
              <a:buFont typeface="Wingdings 2"/>
              <a:buChar char=""/>
            </a:pPr>
            <a:r>
              <a:rPr lang="en-US" sz="2200" dirty="0" smtClean="0">
                <a:solidFill>
                  <a:srgbClr val="595959"/>
                </a:solidFill>
              </a:rPr>
              <a:t>This may lead to </a:t>
            </a:r>
            <a:r>
              <a:rPr lang="en-US" sz="2200" dirty="0" smtClean="0"/>
              <a:t>a graded concept of </a:t>
            </a:r>
            <a:r>
              <a:rPr lang="en-US" sz="2200" smtClean="0"/>
              <a:t>data </a:t>
            </a:r>
            <a:r>
              <a:rPr lang="en-US" sz="2200" smtClean="0"/>
              <a:t>protection</a:t>
            </a:r>
            <a:endParaRPr lang="en-US" sz="2200" dirty="0" smtClean="0">
              <a:solidFill>
                <a:srgbClr val="595959"/>
              </a:solidFill>
            </a:endParaRPr>
          </a:p>
          <a:p>
            <a:pPr lvl="1">
              <a:buSzPts val="2000"/>
              <a:buNone/>
            </a:pPr>
            <a:r>
              <a:rPr lang="en-US" dirty="0" smtClean="0">
                <a:solidFill>
                  <a:srgbClr val="595959"/>
                </a:solidFill>
              </a:rPr>
              <a:t>		</a:t>
            </a:r>
            <a:endParaRPr lang="en-US" dirty="0" smtClean="0"/>
          </a:p>
          <a:p>
            <a:pPr lvl="1">
              <a:spcBef>
                <a:spcPts val="900"/>
              </a:spcBef>
              <a:buFont typeface="Wingdings" charset="2"/>
              <a:buChar char="Ø"/>
            </a:pPr>
            <a:endParaRPr lang="en-US" dirty="0" smtClean="0"/>
          </a:p>
          <a:p>
            <a:pPr marL="0" indent="0">
              <a:spcBef>
                <a:spcPts val="600"/>
              </a:spcBef>
              <a:buNone/>
            </a:pPr>
            <a:endParaRPr lang="en-US" sz="18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endParaRPr lang="de-DE" dirty="0" smtClean="0"/>
          </a:p>
          <a:p>
            <a:pPr lvl="2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53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7804" y="2334638"/>
            <a:ext cx="8462090" cy="4234437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SzPts val="2000"/>
            </a:pPr>
            <a:r>
              <a:rPr lang="en-US" sz="2200" dirty="0" smtClean="0">
                <a:solidFill>
                  <a:srgbClr val="595959"/>
                </a:solidFill>
              </a:rPr>
              <a:t>There are numerous (EU-legal) obligations for Member States (MS) to collect data on the environment </a:t>
            </a:r>
            <a:r>
              <a:rPr lang="en-US" sz="2200" dirty="0">
                <a:solidFill>
                  <a:srgbClr val="595959"/>
                </a:solidFill>
              </a:rPr>
              <a:t>and corresponding </a:t>
            </a:r>
            <a:r>
              <a:rPr lang="en-US" sz="2200" dirty="0" smtClean="0">
                <a:solidFill>
                  <a:srgbClr val="595959"/>
                </a:solidFill>
              </a:rPr>
              <a:t>obligations for companies to provide data</a:t>
            </a:r>
            <a:endParaRPr lang="de-DE" sz="22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dirty="0" smtClean="0"/>
              <a:t>Therefore, </a:t>
            </a:r>
            <a:r>
              <a:rPr lang="en-GB" sz="2200" dirty="0"/>
              <a:t>the quantity </a:t>
            </a:r>
            <a:r>
              <a:rPr lang="en-GB" sz="2200" dirty="0" smtClean="0"/>
              <a:t>and quality of </a:t>
            </a:r>
            <a:r>
              <a:rPr lang="en-GB" sz="2200" dirty="0"/>
              <a:t>relevant information compiled by authorities is increasing </a:t>
            </a:r>
            <a:r>
              <a:rPr lang="en-GB" sz="2200" dirty="0" smtClean="0"/>
              <a:t>steadily</a:t>
            </a:r>
            <a:endParaRPr lang="en-US" sz="22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dirty="0" smtClean="0"/>
              <a:t>Thus, the </a:t>
            </a:r>
            <a:r>
              <a:rPr lang="en-US" sz="2200" dirty="0"/>
              <a:t>problem of </a:t>
            </a:r>
            <a:r>
              <a:rPr lang="en-US" sz="2200" b="1" dirty="0"/>
              <a:t>the protection </a:t>
            </a:r>
            <a:r>
              <a:rPr lang="en-GB" sz="2200" b="1" dirty="0"/>
              <a:t>of </a:t>
            </a:r>
            <a:r>
              <a:rPr lang="en-GB" sz="2200" b="1" dirty="0" smtClean="0"/>
              <a:t>confidential commercial or </a:t>
            </a:r>
            <a:r>
              <a:rPr lang="en-GB" sz="2200" b="1" dirty="0"/>
              <a:t>industrial </a:t>
            </a:r>
            <a:r>
              <a:rPr lang="en-GB" sz="2200" b="1" dirty="0" smtClean="0"/>
              <a:t>information in environmental law </a:t>
            </a:r>
            <a:r>
              <a:rPr lang="en-GB" sz="2200" dirty="0" smtClean="0"/>
              <a:t>emerges increasingly</a:t>
            </a:r>
            <a:endParaRPr lang="en-US" sz="22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endParaRPr lang="de-DE" dirty="0" smtClean="0"/>
          </a:p>
          <a:p>
            <a:pPr lvl="2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53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" y="888521"/>
            <a:ext cx="8913813" cy="914400"/>
          </a:xfrm>
        </p:spPr>
        <p:txBody>
          <a:bodyPr>
            <a:normAutofit/>
          </a:bodyPr>
          <a:lstStyle/>
          <a:p>
            <a:r>
              <a:rPr lang="de-DE" dirty="0" smtClean="0"/>
              <a:t>Further Content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5276" y="1975464"/>
            <a:ext cx="8634618" cy="4593612"/>
          </a:xfrm>
        </p:spPr>
        <p:txBody>
          <a:bodyPr>
            <a:noAutofit/>
          </a:bodyPr>
          <a:lstStyle/>
          <a:p>
            <a:pPr marL="514350" indent="-514350">
              <a:spcBef>
                <a:spcPts val="500"/>
              </a:spcBef>
              <a:spcAft>
                <a:spcPts val="600"/>
              </a:spcAft>
              <a:buAutoNum type="romanUcPeriod"/>
            </a:pPr>
            <a:r>
              <a:rPr lang="en-US" sz="1800" b="1" dirty="0" smtClean="0"/>
              <a:t>Legislative background</a:t>
            </a:r>
          </a:p>
          <a:p>
            <a:pPr marL="857250" lvl="1" indent="-514350">
              <a:spcBef>
                <a:spcPts val="500"/>
              </a:spcBef>
              <a:buFont typeface="+mj-lt"/>
              <a:buAutoNum type="arabicPeriod"/>
            </a:pPr>
            <a:r>
              <a:rPr lang="en-US" sz="1600" dirty="0" smtClean="0"/>
              <a:t>The obligations of the </a:t>
            </a:r>
            <a:r>
              <a:rPr lang="en-GB" sz="1600" dirty="0" smtClean="0"/>
              <a:t>Water Framework Directive (WFD) to compile information as an example</a:t>
            </a:r>
            <a:endParaRPr lang="en-US" sz="1600" dirty="0" smtClean="0"/>
          </a:p>
          <a:p>
            <a:pPr marL="857250" lvl="1" indent="-514350">
              <a:spcBef>
                <a:spcPts val="500"/>
              </a:spcBef>
              <a:buFont typeface="+mj-lt"/>
              <a:buAutoNum type="arabicPeriod"/>
            </a:pPr>
            <a:r>
              <a:rPr lang="en-US" sz="1600" dirty="0" smtClean="0"/>
              <a:t>Regulation of data collection in the German </a:t>
            </a:r>
            <a:r>
              <a:rPr lang="en-US" sz="1600" dirty="0"/>
              <a:t>Federal Water </a:t>
            </a:r>
            <a:r>
              <a:rPr lang="en-US" sz="1600" dirty="0" smtClean="0"/>
              <a:t>Resources Act</a:t>
            </a:r>
          </a:p>
          <a:p>
            <a:pPr marL="857250" lvl="1" indent="-514350">
              <a:spcBef>
                <a:spcPts val="500"/>
              </a:spcBef>
              <a:buFont typeface="+mj-lt"/>
              <a:buAutoNum type="arabicPeriod"/>
            </a:pPr>
            <a:r>
              <a:rPr lang="en-US" sz="1600" dirty="0" err="1" smtClean="0"/>
              <a:t>Sectoral</a:t>
            </a:r>
            <a:r>
              <a:rPr lang="en-US" sz="1600" dirty="0" smtClean="0"/>
              <a:t> legislation in EU-law</a:t>
            </a:r>
          </a:p>
          <a:p>
            <a:pPr marL="857250" lvl="1" indent="-514350">
              <a:spcBef>
                <a:spcPts val="500"/>
              </a:spcBef>
              <a:buFont typeface="+mj-lt"/>
              <a:buAutoNum type="arabicPeriod"/>
            </a:pPr>
            <a:r>
              <a:rPr lang="en-US" sz="1600" dirty="0" smtClean="0"/>
              <a:t>General provisions on access to environmental information</a:t>
            </a:r>
          </a:p>
          <a:p>
            <a:pPr marL="857250" lvl="1" indent="-514350">
              <a:spcBef>
                <a:spcPts val="5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 smtClean="0"/>
              <a:t>The need for </a:t>
            </a:r>
            <a:r>
              <a:rPr lang="en-GB" sz="1600" dirty="0" smtClean="0"/>
              <a:t>protection of confidential information</a:t>
            </a:r>
            <a:endParaRPr lang="en-US" sz="1600" dirty="0" smtClean="0"/>
          </a:p>
          <a:p>
            <a:pPr marL="514350" indent="-514350">
              <a:spcBef>
                <a:spcPts val="500"/>
              </a:spcBef>
              <a:buSzPts val="1800"/>
              <a:buFont typeface="+mj-lt"/>
              <a:buAutoNum type="romanUcPeriod"/>
            </a:pPr>
            <a:r>
              <a:rPr lang="en-US" sz="1800" b="1" dirty="0" smtClean="0">
                <a:solidFill>
                  <a:srgbClr val="595959"/>
                </a:solidFill>
              </a:rPr>
              <a:t>On the definition of </a:t>
            </a:r>
            <a:r>
              <a:rPr lang="en-US" sz="1800" b="1" dirty="0">
                <a:solidFill>
                  <a:srgbClr val="595959"/>
                </a:solidFill>
              </a:rPr>
              <a:t>confidential </a:t>
            </a:r>
            <a:r>
              <a:rPr lang="en-GB" sz="1800" b="1" dirty="0" smtClean="0"/>
              <a:t>commercial or industrial information</a:t>
            </a:r>
            <a:endParaRPr lang="en-US" sz="1800" b="1" dirty="0" smtClean="0">
              <a:solidFill>
                <a:srgbClr val="595959"/>
              </a:solidFill>
            </a:endParaRPr>
          </a:p>
          <a:p>
            <a:pPr marL="514350" indent="-514350">
              <a:spcBef>
                <a:spcPts val="500"/>
              </a:spcBef>
              <a:buSzPts val="1800"/>
              <a:buFont typeface="+mj-lt"/>
              <a:buAutoNum type="romanUcPeriod"/>
            </a:pPr>
            <a:r>
              <a:rPr lang="en-US" sz="1800" b="1" dirty="0" smtClean="0">
                <a:solidFill>
                  <a:srgbClr val="595959"/>
                </a:solidFill>
              </a:rPr>
              <a:t>Typical conflicts in the l</a:t>
            </a:r>
            <a:r>
              <a:rPr lang="en-US" sz="1800" b="1" dirty="0" smtClean="0"/>
              <a:t>aw on the management of water resources that may lead to a graded concept of data protection</a:t>
            </a:r>
            <a:endParaRPr lang="en-US" sz="1800" b="1" dirty="0" smtClean="0">
              <a:solidFill>
                <a:srgbClr val="595959"/>
              </a:solidFill>
            </a:endParaRPr>
          </a:p>
          <a:p>
            <a:pPr marL="800100" lvl="1" indent="-457200">
              <a:spcBef>
                <a:spcPts val="500"/>
              </a:spcBef>
              <a:buSzPts val="1600"/>
              <a:buFont typeface="+mj-lt"/>
              <a:buAutoNum type="arabicPeriod"/>
            </a:pPr>
            <a:r>
              <a:rPr lang="en-US" sz="1600" dirty="0" smtClean="0">
                <a:solidFill>
                  <a:srgbClr val="595959"/>
                </a:solidFill>
              </a:rPr>
              <a:t>Particular management or </a:t>
            </a:r>
            <a:r>
              <a:rPr lang="en-US" sz="1600" dirty="0" err="1" smtClean="0">
                <a:solidFill>
                  <a:srgbClr val="595959"/>
                </a:solidFill>
              </a:rPr>
              <a:t>authorisation</a:t>
            </a:r>
            <a:r>
              <a:rPr lang="en-US" sz="1600" dirty="0" smtClean="0">
                <a:solidFill>
                  <a:srgbClr val="595959"/>
                </a:solidFill>
              </a:rPr>
              <a:t> decisions</a:t>
            </a:r>
          </a:p>
          <a:p>
            <a:pPr marL="800100" lvl="1" indent="-457200">
              <a:spcBef>
                <a:spcPts val="500"/>
              </a:spcBef>
              <a:buSzPts val="1600"/>
              <a:buFont typeface="+mj-lt"/>
              <a:buAutoNum type="arabicPeriod"/>
            </a:pPr>
            <a:r>
              <a:rPr lang="en-US" sz="1600" dirty="0">
                <a:solidFill>
                  <a:srgbClr val="595959"/>
                </a:solidFill>
              </a:rPr>
              <a:t>E</a:t>
            </a:r>
            <a:r>
              <a:rPr lang="en-US" sz="1600" dirty="0" smtClean="0">
                <a:solidFill>
                  <a:srgbClr val="595959"/>
                </a:solidFill>
              </a:rPr>
              <a:t>stablishment of </a:t>
            </a:r>
            <a:r>
              <a:rPr lang="en-US" sz="1600" dirty="0" err="1" smtClean="0">
                <a:solidFill>
                  <a:srgbClr val="595959"/>
                </a:solidFill>
              </a:rPr>
              <a:t>programmes</a:t>
            </a:r>
            <a:r>
              <a:rPr lang="en-US" sz="1600" dirty="0" smtClean="0">
                <a:solidFill>
                  <a:srgbClr val="595959"/>
                </a:solidFill>
              </a:rPr>
              <a:t> and plans</a:t>
            </a:r>
          </a:p>
          <a:p>
            <a:pPr marL="800100" lvl="1" indent="-457200">
              <a:spcBef>
                <a:spcPts val="500"/>
              </a:spcBef>
              <a:buSzPts val="1600"/>
              <a:buFont typeface="+mj-lt"/>
              <a:buAutoNum type="arabicPeriod"/>
            </a:pPr>
            <a:r>
              <a:rPr lang="en-US" sz="1600" dirty="0" smtClean="0">
                <a:solidFill>
                  <a:srgbClr val="595959"/>
                </a:solidFill>
              </a:rPr>
              <a:t>Third party access to information</a:t>
            </a:r>
          </a:p>
          <a:p>
            <a:pPr marL="514350" indent="-514350">
              <a:spcBef>
                <a:spcPts val="500"/>
              </a:spcBef>
              <a:buSzPts val="1800"/>
              <a:buFont typeface="+mj-lt"/>
              <a:buAutoNum type="romanUcPeriod"/>
            </a:pPr>
            <a:r>
              <a:rPr lang="en-US" sz="1800" b="1" dirty="0" smtClean="0">
                <a:solidFill>
                  <a:srgbClr val="595959"/>
                </a:solidFill>
              </a:rPr>
              <a:t>Conclusion</a:t>
            </a:r>
            <a:endParaRPr lang="de-DE" sz="1800" dirty="0" smtClean="0"/>
          </a:p>
          <a:p>
            <a:pPr marL="514350" indent="-514350">
              <a:lnSpc>
                <a:spcPct val="120000"/>
              </a:lnSpc>
              <a:spcBef>
                <a:spcPts val="300"/>
              </a:spcBef>
              <a:spcAft>
                <a:spcPts val="200"/>
              </a:spcAft>
              <a:buAutoNum type="romanUcPeriod" startAt="4"/>
            </a:pPr>
            <a:endParaRPr lang="de-DE" dirty="0"/>
          </a:p>
          <a:p>
            <a:pPr>
              <a:lnSpc>
                <a:spcPct val="120000"/>
              </a:lnSpc>
              <a:spcAft>
                <a:spcPts val="1200"/>
              </a:spcAft>
            </a:pPr>
            <a:endParaRPr lang="de-DE" dirty="0"/>
          </a:p>
          <a:p>
            <a:pPr>
              <a:lnSpc>
                <a:spcPct val="120000"/>
              </a:lnSpc>
              <a:spcAft>
                <a:spcPts val="1200"/>
              </a:spcAft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 </a:t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I. </a:t>
            </a:r>
            <a:r>
              <a:rPr lang="en-US" dirty="0"/>
              <a:t>Legislative background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8408" y="2191108"/>
            <a:ext cx="8526492" cy="4377967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ts val="4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600" b="1" u="sng" dirty="0" smtClean="0"/>
              <a:t>The obligations of the </a:t>
            </a:r>
            <a:r>
              <a:rPr lang="en-GB" sz="2600" b="1" u="sng" dirty="0" smtClean="0"/>
              <a:t>Water Framework Directive (WFD) to compile information as an example</a:t>
            </a:r>
            <a:endParaRPr lang="en-US" sz="2600" b="1" u="sng" dirty="0" smtClean="0"/>
          </a:p>
          <a:p>
            <a:pPr>
              <a:spcBef>
                <a:spcPts val="900"/>
              </a:spcBef>
              <a:buSzPts val="1900"/>
              <a:buFont typeface="Wingdings"/>
              <a:buChar char="Ø"/>
            </a:pPr>
            <a:r>
              <a:rPr lang="de-DE" sz="2200" b="1" dirty="0" smtClean="0">
                <a:solidFill>
                  <a:srgbClr val="595959"/>
                </a:solidFill>
              </a:rPr>
              <a:t>Art. 5 + Annexes II, III</a:t>
            </a:r>
            <a:r>
              <a:rPr lang="de-DE" sz="2200" dirty="0" smtClean="0">
                <a:solidFill>
                  <a:srgbClr val="595959"/>
                </a:solidFill>
              </a:rPr>
              <a:t> : </a:t>
            </a:r>
            <a:r>
              <a:rPr lang="de-DE" sz="2200" dirty="0" err="1" smtClean="0">
                <a:solidFill>
                  <a:srgbClr val="595959"/>
                </a:solidFill>
              </a:rPr>
              <a:t>MS‘s</a:t>
            </a:r>
            <a:r>
              <a:rPr lang="de-DE" sz="2200" dirty="0" smtClean="0">
                <a:solidFill>
                  <a:srgbClr val="595959"/>
                </a:solidFill>
              </a:rPr>
              <a:t> </a:t>
            </a:r>
            <a:r>
              <a:rPr lang="de-DE" sz="2200" dirty="0" err="1" smtClean="0">
                <a:solidFill>
                  <a:srgbClr val="595959"/>
                </a:solidFill>
              </a:rPr>
              <a:t>obligations</a:t>
            </a:r>
            <a:r>
              <a:rPr lang="de-DE" sz="2200" dirty="0" smtClean="0">
                <a:solidFill>
                  <a:srgbClr val="595959"/>
                </a:solidFill>
              </a:rPr>
              <a:t> </a:t>
            </a:r>
            <a:r>
              <a:rPr lang="de-DE" sz="2200" dirty="0" err="1" smtClean="0">
                <a:solidFill>
                  <a:srgbClr val="595959"/>
                </a:solidFill>
              </a:rPr>
              <a:t>to</a:t>
            </a:r>
            <a:r>
              <a:rPr lang="de-DE" sz="2200" dirty="0" smtClean="0">
                <a:solidFill>
                  <a:srgbClr val="595959"/>
                </a:solidFill>
              </a:rPr>
              <a:t> </a:t>
            </a:r>
            <a:r>
              <a:rPr lang="de-DE" sz="2200" dirty="0" err="1" smtClean="0">
                <a:solidFill>
                  <a:srgbClr val="595959"/>
                </a:solidFill>
              </a:rPr>
              <a:t>provide</a:t>
            </a:r>
            <a:r>
              <a:rPr lang="de-DE" sz="2200" dirty="0" smtClean="0">
                <a:solidFill>
                  <a:srgbClr val="595959"/>
                </a:solidFill>
              </a:rPr>
              <a:t> </a:t>
            </a:r>
            <a:r>
              <a:rPr lang="de-DE" sz="2200" dirty="0" err="1" smtClean="0">
                <a:solidFill>
                  <a:srgbClr val="595959"/>
                </a:solidFill>
              </a:rPr>
              <a:t>for</a:t>
            </a:r>
            <a:r>
              <a:rPr lang="de-DE" sz="2200" dirty="0" smtClean="0">
                <a:solidFill>
                  <a:srgbClr val="595959"/>
                </a:solidFill>
              </a:rPr>
              <a:t> </a:t>
            </a:r>
          </a:p>
          <a:p>
            <a:pPr lvl="1">
              <a:spcBef>
                <a:spcPts val="900"/>
              </a:spcBef>
              <a:buSzPts val="1900"/>
              <a:buFontTx/>
              <a:buChar char="-"/>
            </a:pPr>
            <a:r>
              <a:rPr lang="en-US" sz="1900" dirty="0" smtClean="0">
                <a:solidFill>
                  <a:srgbClr val="595959"/>
                </a:solidFill>
              </a:rPr>
              <a:t>a review of the impact of human activity on the status of surface waters and on groundwater, and</a:t>
            </a:r>
          </a:p>
          <a:p>
            <a:pPr lvl="1">
              <a:spcBef>
                <a:spcPts val="900"/>
              </a:spcBef>
              <a:buSzPts val="1900"/>
              <a:buFontTx/>
              <a:buChar char="-"/>
            </a:pPr>
            <a:r>
              <a:rPr lang="en-US" sz="1900" dirty="0" smtClean="0">
                <a:solidFill>
                  <a:srgbClr val="595959"/>
                </a:solidFill>
              </a:rPr>
              <a:t>an economic analysis of water use</a:t>
            </a:r>
          </a:p>
          <a:p>
            <a:pPr>
              <a:spcBef>
                <a:spcPts val="900"/>
              </a:spcBef>
              <a:buSzPts val="1900"/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595959"/>
                </a:solidFill>
              </a:rPr>
              <a:t>Section 1.4 and 2.1 of Annex II</a:t>
            </a:r>
            <a:r>
              <a:rPr lang="en-US" sz="2200" dirty="0" smtClean="0">
                <a:solidFill>
                  <a:srgbClr val="595959"/>
                </a:solidFill>
              </a:rPr>
              <a:t> : MS’s obligation to </a:t>
            </a:r>
            <a:r>
              <a:rPr lang="en-US" sz="2200" dirty="0" smtClean="0"/>
              <a:t>collect and maintain information on the abstraction and discharge of water</a:t>
            </a:r>
          </a:p>
          <a:p>
            <a:pPr>
              <a:spcBef>
                <a:spcPts val="900"/>
              </a:spcBef>
              <a:buFont typeface="Wingdings" charset="2"/>
              <a:buChar char="Ø"/>
            </a:pPr>
            <a:r>
              <a:rPr lang="de-DE" sz="2200" dirty="0" smtClean="0"/>
              <a:t>Main </a:t>
            </a:r>
            <a:r>
              <a:rPr lang="de-DE" sz="2200" dirty="0" err="1" smtClean="0"/>
              <a:t>goals</a:t>
            </a:r>
            <a:r>
              <a:rPr lang="de-DE" sz="2200" dirty="0" smtClean="0"/>
              <a:t>: </a:t>
            </a:r>
            <a:r>
              <a:rPr lang="de-DE" sz="2200" dirty="0" err="1" smtClean="0"/>
              <a:t>monitoring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compliance</a:t>
            </a:r>
            <a:r>
              <a:rPr lang="de-DE" sz="2200" dirty="0" smtClean="0"/>
              <a:t>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/>
              <a:t>environmental </a:t>
            </a:r>
            <a:r>
              <a:rPr lang="de-DE" sz="2200" dirty="0" err="1" smtClean="0"/>
              <a:t>objectives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cost</a:t>
            </a:r>
            <a:r>
              <a:rPr lang="de-DE" sz="2200" dirty="0" smtClean="0"/>
              <a:t> </a:t>
            </a:r>
            <a:r>
              <a:rPr lang="de-DE" sz="2200" dirty="0" err="1"/>
              <a:t>recovery</a:t>
            </a:r>
            <a:r>
              <a:rPr lang="de-DE" sz="2200" dirty="0"/>
              <a:t> </a:t>
            </a:r>
            <a:r>
              <a:rPr lang="de-DE" sz="2200" dirty="0" err="1"/>
              <a:t>for</a:t>
            </a:r>
            <a:r>
              <a:rPr lang="de-DE" sz="2200" dirty="0"/>
              <a:t> </a:t>
            </a:r>
            <a:r>
              <a:rPr lang="de-DE" sz="2200" dirty="0" err="1"/>
              <a:t>water</a:t>
            </a:r>
            <a:r>
              <a:rPr lang="de-DE" sz="2200" dirty="0"/>
              <a:t> </a:t>
            </a:r>
            <a:r>
              <a:rPr lang="de-DE" sz="2200" dirty="0" err="1"/>
              <a:t>supply</a:t>
            </a:r>
            <a:r>
              <a:rPr lang="de-DE" sz="2200" dirty="0"/>
              <a:t> </a:t>
            </a:r>
            <a:r>
              <a:rPr lang="de-DE" sz="2200" dirty="0" err="1"/>
              <a:t>services</a:t>
            </a:r>
            <a:r>
              <a:rPr lang="de-DE" sz="2200" dirty="0"/>
              <a:t> </a:t>
            </a:r>
            <a:endParaRPr lang="de-DE" sz="2200" dirty="0" smtClean="0"/>
          </a:p>
          <a:p>
            <a:pPr>
              <a:spcBef>
                <a:spcPts val="1500"/>
              </a:spcBef>
              <a:buNone/>
            </a:pPr>
            <a:endParaRPr lang="de-DE" sz="2100" dirty="0" smtClean="0"/>
          </a:p>
          <a:p>
            <a:pPr>
              <a:spcBef>
                <a:spcPts val="1500"/>
              </a:spcBef>
              <a:buNone/>
            </a:pPr>
            <a:endParaRPr lang="de-DE" sz="21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4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 smtClean="0"/>
              <a:t>                                                                         </a:t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>I. </a:t>
            </a:r>
            <a:r>
              <a:rPr lang="en-US" sz="3200" dirty="0" smtClean="0"/>
              <a:t>Legislative background</a:t>
            </a:r>
            <a:br>
              <a:rPr lang="en-US" sz="3200" dirty="0" smtClean="0"/>
            </a:br>
            <a:r>
              <a:rPr lang="de-DE" sz="3200" dirty="0"/>
              <a:t/>
            </a:r>
            <a:br>
              <a:rPr lang="de-DE" sz="3200" dirty="0"/>
            </a:b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147977"/>
            <a:ext cx="8578251" cy="411835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4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n-US" sz="2600" b="1" u="sng" dirty="0" smtClean="0"/>
              <a:t>Regulation of data collection in the German Federal Water Resources </a:t>
            </a:r>
            <a:r>
              <a:rPr lang="en-US" sz="2600" b="1" u="sng" dirty="0"/>
              <a:t>Act (</a:t>
            </a:r>
            <a:r>
              <a:rPr lang="en-US" sz="2600" b="1" u="sng" dirty="0" smtClean="0"/>
              <a:t>WHG)</a:t>
            </a:r>
          </a:p>
          <a:p>
            <a:r>
              <a:rPr lang="en-US" dirty="0" smtClean="0"/>
              <a:t>WHG provides an enabling provision for authorities to collect relevant data since 2002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Comprehensive federal regulation after the reform of federalism</a:t>
            </a:r>
          </a:p>
          <a:p>
            <a:r>
              <a:rPr lang="en-US" dirty="0" smtClean="0"/>
              <a:t>Central norm : § 88 WHG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Enables authorities to collect Information – including personal data – if compulsory under European, intergovernmental or German law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In addition, obligation to provide relevant information to authorities if it’s required for management decisions etc.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 smtClean="0"/>
              <a:t>                                                                         </a:t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>I. </a:t>
            </a:r>
            <a:r>
              <a:rPr lang="en-US" sz="3200" dirty="0" smtClean="0"/>
              <a:t>Legislative background</a:t>
            </a:r>
            <a:br>
              <a:rPr lang="en-US" sz="3200" dirty="0" smtClean="0"/>
            </a:br>
            <a:r>
              <a:rPr lang="de-DE" sz="3200" dirty="0"/>
              <a:t/>
            </a:r>
            <a:br>
              <a:rPr lang="de-DE" sz="3200" dirty="0"/>
            </a:b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147976"/>
            <a:ext cx="8578251" cy="4304581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4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n-US" sz="2600" b="1" u="sng" dirty="0" err="1" smtClean="0"/>
              <a:t>Sectoral</a:t>
            </a:r>
            <a:r>
              <a:rPr lang="en-US" sz="2600" b="1" u="sng" dirty="0" smtClean="0"/>
              <a:t> legislation in EU-law</a:t>
            </a:r>
          </a:p>
          <a:p>
            <a:r>
              <a:rPr lang="en-US" sz="2200" dirty="0" smtClean="0"/>
              <a:t>Broad regulation on access to information and public participation in EU Law by implementing the provisions of the Aarhus Convention</a:t>
            </a:r>
          </a:p>
          <a:p>
            <a:r>
              <a:rPr lang="en-US" sz="2200" dirty="0" smtClean="0"/>
              <a:t>E.g. the Industrial Emissions Directive </a:t>
            </a:r>
            <a:r>
              <a:rPr lang="de-DE" sz="2200" dirty="0" smtClean="0"/>
              <a:t>2010/75/EU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en-US" sz="2200" dirty="0"/>
              <a:t>Environmental Impact </a:t>
            </a:r>
            <a:r>
              <a:rPr lang="en-US" sz="2200" dirty="0" smtClean="0"/>
              <a:t>Assessment </a:t>
            </a:r>
            <a:r>
              <a:rPr lang="en-US" sz="2200" dirty="0"/>
              <a:t>Directive </a:t>
            </a:r>
            <a:r>
              <a:rPr lang="de-DE" sz="2200" dirty="0" smtClean="0"/>
              <a:t>2011/92/</a:t>
            </a:r>
            <a:r>
              <a:rPr lang="de-DE" sz="2200" dirty="0"/>
              <a:t>EU </a:t>
            </a:r>
            <a:r>
              <a:rPr lang="de-DE" sz="2200" dirty="0" err="1"/>
              <a:t>require</a:t>
            </a:r>
            <a:endParaRPr lang="en-US" sz="2200" dirty="0" smtClean="0"/>
          </a:p>
          <a:p>
            <a:pPr lvl="1">
              <a:spcBef>
                <a:spcPts val="1500"/>
              </a:spcBef>
              <a:buFont typeface="Wingdings" pitchFamily="2" charset="2"/>
              <a:buChar char="Ø"/>
            </a:pPr>
            <a:r>
              <a:rPr lang="en-US" sz="2200" dirty="0"/>
              <a:t>comprehensive participation </a:t>
            </a:r>
            <a:r>
              <a:rPr lang="en-US" sz="2200" dirty="0" smtClean="0"/>
              <a:t>and </a:t>
            </a:r>
          </a:p>
          <a:p>
            <a:pPr lvl="1">
              <a:spcBef>
                <a:spcPts val="1500"/>
              </a:spcBef>
              <a:buFont typeface="Wingdings" pitchFamily="2" charset="2"/>
              <a:buChar char="Ø"/>
            </a:pPr>
            <a:r>
              <a:rPr lang="en-US" sz="2200" dirty="0"/>
              <a:t>public access to environmental inspection </a:t>
            </a:r>
            <a:r>
              <a:rPr lang="en-US" sz="2200" dirty="0" smtClean="0"/>
              <a:t>reports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 smtClean="0"/>
              <a:t>                                                                         </a:t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>I. </a:t>
            </a:r>
            <a:r>
              <a:rPr lang="en-US" sz="3200" dirty="0" smtClean="0"/>
              <a:t>Legislative background</a:t>
            </a:r>
            <a:br>
              <a:rPr lang="en-US" sz="3200" dirty="0" smtClean="0"/>
            </a:br>
            <a:r>
              <a:rPr lang="de-DE" sz="3200" dirty="0"/>
              <a:t/>
            </a:r>
            <a:br>
              <a:rPr lang="de-DE" sz="3200" dirty="0"/>
            </a:b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147977"/>
            <a:ext cx="8578251" cy="411835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4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600" b="1" u="sng" dirty="0"/>
              <a:t>General provisions on access to environmental information</a:t>
            </a:r>
            <a:endParaRPr lang="en-US" sz="2600" b="1" u="sng" dirty="0" smtClean="0"/>
          </a:p>
          <a:p>
            <a:r>
              <a:rPr lang="en-US" sz="2400" dirty="0" smtClean="0"/>
              <a:t>Besides that, </a:t>
            </a:r>
            <a:r>
              <a:rPr lang="en-GB" sz="2400" dirty="0"/>
              <a:t>the Directive on public access to environmental </a:t>
            </a:r>
            <a:r>
              <a:rPr lang="en-GB" sz="2400" dirty="0" smtClean="0"/>
              <a:t>information </a:t>
            </a:r>
            <a:r>
              <a:rPr lang="de-DE" sz="2400" dirty="0" smtClean="0"/>
              <a:t>2003</a:t>
            </a:r>
            <a:r>
              <a:rPr lang="de-DE" sz="2400" dirty="0"/>
              <a:t>/4/</a:t>
            </a:r>
            <a:r>
              <a:rPr lang="de-DE" sz="2400" dirty="0" smtClean="0"/>
              <a:t>EC </a:t>
            </a:r>
            <a:r>
              <a:rPr lang="en-US" sz="2400" dirty="0" smtClean="0">
                <a:solidFill>
                  <a:srgbClr val="595959"/>
                </a:solidFill>
              </a:rPr>
              <a:t>provides </a:t>
            </a:r>
            <a:r>
              <a:rPr lang="en-US" sz="2400" dirty="0">
                <a:solidFill>
                  <a:srgbClr val="595959"/>
                </a:solidFill>
              </a:rPr>
              <a:t>for </a:t>
            </a: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595959"/>
                </a:solidFill>
              </a:rPr>
              <a:t>a</a:t>
            </a:r>
            <a:r>
              <a:rPr lang="en-US" sz="2400" dirty="0" smtClean="0">
                <a:solidFill>
                  <a:srgbClr val="595959"/>
                </a:solidFill>
              </a:rPr>
              <a:t> guaranteed right for both natural and legal persons to access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595959"/>
                </a:solidFill>
              </a:rPr>
              <a:t>to information held </a:t>
            </a:r>
            <a:r>
              <a:rPr lang="en-US" sz="2400" dirty="0" smtClean="0">
                <a:solidFill>
                  <a:srgbClr val="595959"/>
                </a:solidFill>
              </a:rPr>
              <a:t>by, or for, public authorities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595959"/>
                </a:solidFill>
              </a:rPr>
              <a:t>without the person having to state a reason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 smtClean="0"/>
              <a:t>                                                                         </a:t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>I. </a:t>
            </a:r>
            <a:r>
              <a:rPr lang="en-US" sz="3200" dirty="0" smtClean="0"/>
              <a:t>Legislative background</a:t>
            </a:r>
            <a:br>
              <a:rPr lang="en-US" sz="3200" dirty="0" smtClean="0"/>
            </a:br>
            <a:r>
              <a:rPr lang="de-DE" sz="3200" dirty="0"/>
              <a:t/>
            </a:r>
            <a:br>
              <a:rPr lang="de-DE" sz="3200" dirty="0"/>
            </a:b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147977"/>
            <a:ext cx="8578251" cy="411835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4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2600" b="1" u="sng" dirty="0" smtClean="0"/>
              <a:t>The need for protection of confidential commercial or industrial information</a:t>
            </a:r>
          </a:p>
          <a:p>
            <a:r>
              <a:rPr lang="en-US" sz="2200" dirty="0" smtClean="0"/>
              <a:t>The information classified as confidential commercial or industrial information</a:t>
            </a:r>
            <a:r>
              <a:rPr lang="en-US" sz="2200" b="1" dirty="0" smtClean="0"/>
              <a:t> </a:t>
            </a:r>
            <a:r>
              <a:rPr lang="en-US" sz="2200" dirty="0" smtClean="0"/>
              <a:t>is </a:t>
            </a:r>
            <a:r>
              <a:rPr lang="en-US" sz="2200" b="1" dirty="0" smtClean="0"/>
              <a:t>protected by fundamental rights </a:t>
            </a:r>
            <a:r>
              <a:rPr lang="en-US" sz="2200" dirty="0" smtClean="0"/>
              <a:t>not only in Member States but also on the EU-level</a:t>
            </a:r>
            <a:endParaRPr lang="en-US" sz="2200" b="1" dirty="0" smtClean="0"/>
          </a:p>
          <a:p>
            <a:r>
              <a:rPr lang="en-US" sz="2200" dirty="0" smtClean="0"/>
              <a:t>Furthermore, </a:t>
            </a:r>
            <a:r>
              <a:rPr lang="en-US" sz="2200" b="1" dirty="0" smtClean="0"/>
              <a:t>most provisions in secondary law</a:t>
            </a:r>
            <a:r>
              <a:rPr lang="en-US" sz="2200" dirty="0" smtClean="0"/>
              <a:t> and also the </a:t>
            </a:r>
            <a:r>
              <a:rPr lang="en-US" sz="2200" b="1" dirty="0" smtClean="0"/>
              <a:t>Aarhus</a:t>
            </a:r>
            <a:r>
              <a:rPr lang="en-US" sz="2200" b="1" dirty="0"/>
              <a:t> </a:t>
            </a:r>
            <a:r>
              <a:rPr lang="en-US" sz="2200" b="1" dirty="0" smtClean="0"/>
              <a:t>Convention</a:t>
            </a:r>
            <a:r>
              <a:rPr lang="en-US" sz="2200" dirty="0" smtClean="0"/>
              <a:t> provide for a right to refuse a request for information because of confidentiality of </a:t>
            </a:r>
            <a:r>
              <a:rPr lang="en-US" sz="2200" dirty="0"/>
              <a:t>commercial or industrial </a:t>
            </a:r>
            <a:r>
              <a:rPr lang="en-US" sz="2200" dirty="0" smtClean="0"/>
              <a:t>information</a:t>
            </a:r>
            <a:endParaRPr lang="en-US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 smtClean="0"/>
              <a:t>                                                                         </a:t>
            </a:r>
            <a:br>
              <a:rPr lang="de-DE" sz="3200" dirty="0" smtClean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>I. </a:t>
            </a:r>
            <a:r>
              <a:rPr lang="en-US" sz="3200" dirty="0" smtClean="0"/>
              <a:t>Legislative background</a:t>
            </a:r>
            <a:br>
              <a:rPr lang="en-US" sz="3200" dirty="0" smtClean="0"/>
            </a:br>
            <a:r>
              <a:rPr lang="de-DE" sz="3200" dirty="0"/>
              <a:t/>
            </a:r>
            <a:br>
              <a:rPr lang="de-DE" sz="3200" dirty="0"/>
            </a:b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49" y="2147977"/>
            <a:ext cx="8578251" cy="411835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4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2600" b="1" u="sng" dirty="0" smtClean="0"/>
              <a:t>The need for protection of confidential commercial or industrial information</a:t>
            </a:r>
          </a:p>
          <a:p>
            <a:r>
              <a:rPr lang="en-GB" sz="2200" dirty="0" smtClean="0"/>
              <a:t>Nevertheless</a:t>
            </a:r>
            <a:r>
              <a:rPr lang="en-GB" sz="2200" dirty="0"/>
              <a:t>, </a:t>
            </a:r>
            <a:r>
              <a:rPr lang="en-GB" sz="2200" b="1" dirty="0" smtClean="0"/>
              <a:t>in the WFD</a:t>
            </a:r>
            <a:r>
              <a:rPr lang="en-GB" sz="2200" dirty="0" smtClean="0"/>
              <a:t> there is </a:t>
            </a:r>
            <a:r>
              <a:rPr lang="en-GB" sz="2200" b="1" dirty="0"/>
              <a:t>n</a:t>
            </a:r>
            <a:r>
              <a:rPr lang="en-GB" sz="2200" b="1" dirty="0" smtClean="0"/>
              <a:t>o regulation</a:t>
            </a:r>
            <a:r>
              <a:rPr lang="en-GB" sz="2200" dirty="0" smtClean="0"/>
              <a:t> on the protection of commercial or industrial secrets at all</a:t>
            </a:r>
          </a:p>
          <a:p>
            <a:r>
              <a:rPr lang="en-GB" sz="2200" dirty="0" smtClean="0"/>
              <a:t>The WFD </a:t>
            </a:r>
            <a:r>
              <a:rPr lang="en-GB" sz="2400" dirty="0"/>
              <a:t>must therefore be </a:t>
            </a:r>
            <a:r>
              <a:rPr lang="en-GB" sz="2400" b="1" dirty="0"/>
              <a:t>interpreted </a:t>
            </a:r>
            <a:r>
              <a:rPr lang="en-GB" sz="2400" dirty="0"/>
              <a:t>in a way regarding the principles of EU primary </a:t>
            </a:r>
            <a:r>
              <a:rPr lang="en-GB" sz="2400" dirty="0" smtClean="0"/>
              <a:t>law</a:t>
            </a:r>
          </a:p>
          <a:p>
            <a:pPr lvl="1">
              <a:buFont typeface="Wingdings" charset="2"/>
              <a:buChar char="Ø"/>
            </a:pPr>
            <a:r>
              <a:rPr lang="en-GB" sz="2200" dirty="0"/>
              <a:t>If </a:t>
            </a:r>
            <a:r>
              <a:rPr lang="en-GB" sz="2200" dirty="0" smtClean="0"/>
              <a:t>necessary, confidential </a:t>
            </a:r>
            <a:r>
              <a:rPr lang="en-GB" sz="2200" dirty="0"/>
              <a:t>commercial or industrial </a:t>
            </a:r>
            <a:r>
              <a:rPr lang="en-GB" sz="2200" dirty="0" smtClean="0"/>
              <a:t>information must be respected here, too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47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ercep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916</Words>
  <Application>Microsoft Macintosh PowerPoint</Application>
  <PresentationFormat>Bildschirmpräsentation (4:3)</PresentationFormat>
  <Paragraphs>138</Paragraphs>
  <Slides>19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Perception</vt:lpstr>
      <vt:lpstr>The Protection of Confidential Commercial or Industrial Information in  Environmental Law: Analysis and Call for a Graded Concept of Protection</vt:lpstr>
      <vt:lpstr>Introduction</vt:lpstr>
      <vt:lpstr>Further Content</vt:lpstr>
      <vt:lpstr>   I. Legislative background  </vt:lpstr>
      <vt:lpstr>                                                                           I. Legislative background  </vt:lpstr>
      <vt:lpstr>                                                                           I. Legislative background  </vt:lpstr>
      <vt:lpstr>                                                                           I. Legislative background  </vt:lpstr>
      <vt:lpstr>                                                                           I. Legislative background  </vt:lpstr>
      <vt:lpstr>                                                                           I. Legislative background  </vt:lpstr>
      <vt:lpstr>                                                                          II. On the definition of confidential commercial or industrial information  i in</vt:lpstr>
      <vt:lpstr>III. Typical conflicts in the law on the management of water resources</vt:lpstr>
      <vt:lpstr>III. Typical conflicts in the law on the management of water resources</vt:lpstr>
      <vt:lpstr>III. Typical conflicts in the law on the management of water resources</vt:lpstr>
      <vt:lpstr>III. Typical conflicts in the law on the management of water resources</vt:lpstr>
      <vt:lpstr>III. Typical conflicts in the law on the management of water resources</vt:lpstr>
      <vt:lpstr>III. Typical conflicts in the law on the management of water resources</vt:lpstr>
      <vt:lpstr>III. Typical conflicts in the law on the management of water resources</vt:lpstr>
      <vt:lpstr>III. Typical conflicts in the law on the management of water resources</vt:lpstr>
      <vt:lpstr>IV.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Tilman Herbrich</dc:creator>
  <cp:lastModifiedBy>Kurt Faßbender</cp:lastModifiedBy>
  <cp:revision>550</cp:revision>
  <cp:lastPrinted>2015-06-15T12:12:49Z</cp:lastPrinted>
  <dcterms:created xsi:type="dcterms:W3CDTF">2013-02-25T16:29:42Z</dcterms:created>
  <dcterms:modified xsi:type="dcterms:W3CDTF">2016-09-12T19:30:41Z</dcterms:modified>
</cp:coreProperties>
</file>