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8" r:id="rId4"/>
    <p:sldId id="276" r:id="rId5"/>
    <p:sldId id="267" r:id="rId6"/>
    <p:sldId id="268" r:id="rId7"/>
    <p:sldId id="269" r:id="rId8"/>
    <p:sldId id="275" r:id="rId9"/>
    <p:sldId id="260" r:id="rId10"/>
    <p:sldId id="261" r:id="rId11"/>
    <p:sldId id="271" r:id="rId12"/>
    <p:sldId id="263" r:id="rId13"/>
    <p:sldId id="264" r:id="rId14"/>
    <p:sldId id="272" r:id="rId15"/>
    <p:sldId id="274" r:id="rId16"/>
    <p:sldId id="279" r:id="rId17"/>
    <p:sldId id="280" r:id="rId18"/>
    <p:sldId id="281"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75F1A-CB2D-4A1D-87E0-AB90C8C95C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ZA"/>
        </a:p>
      </dgm:t>
    </dgm:pt>
    <dgm:pt modelId="{C20F003A-4854-4F32-A624-DECBD9132561}">
      <dgm:prSet/>
      <dgm:spPr/>
      <dgm:t>
        <a:bodyPr/>
        <a:lstStyle/>
        <a:p>
          <a:pPr rtl="0"/>
          <a:r>
            <a:rPr lang="en-ZA" b="1" smtClean="0"/>
            <a:t>Development and implementation of environmental rule of law with attention at all levels to mutually supporting governance features, including information disclosure, public participation, implementable and enforceable laws, and implementation and accountability mechanisms including coordination of roles as well as environmental auditing and criminal, civil and administrative enforcement with timely, impartial and independent dispute resolution.</a:t>
          </a:r>
          <a:endParaRPr lang="en-ZA"/>
        </a:p>
      </dgm:t>
    </dgm:pt>
    <dgm:pt modelId="{48B37C23-4DB1-4879-B56F-FA318FC54F1E}" type="parTrans" cxnId="{3A4E6364-16B8-40C2-B191-1BB35055753D}">
      <dgm:prSet/>
      <dgm:spPr/>
      <dgm:t>
        <a:bodyPr/>
        <a:lstStyle/>
        <a:p>
          <a:endParaRPr lang="en-ZA"/>
        </a:p>
      </dgm:t>
    </dgm:pt>
    <dgm:pt modelId="{D6BFF362-78B4-4380-ABE2-22E294CC2BDA}" type="sibTrans" cxnId="{3A4E6364-16B8-40C2-B191-1BB35055753D}">
      <dgm:prSet/>
      <dgm:spPr/>
      <dgm:t>
        <a:bodyPr/>
        <a:lstStyle/>
        <a:p>
          <a:endParaRPr lang="en-ZA"/>
        </a:p>
      </dgm:t>
    </dgm:pt>
    <dgm:pt modelId="{FAFE075B-728A-428B-8FEE-74899D27D2A1}" type="pres">
      <dgm:prSet presAssocID="{75F75F1A-CB2D-4A1D-87E0-AB90C8C95CA1}" presName="linear" presStyleCnt="0">
        <dgm:presLayoutVars>
          <dgm:animLvl val="lvl"/>
          <dgm:resizeHandles val="exact"/>
        </dgm:presLayoutVars>
      </dgm:prSet>
      <dgm:spPr/>
      <dgm:t>
        <a:bodyPr/>
        <a:lstStyle/>
        <a:p>
          <a:endParaRPr lang="en-ZA"/>
        </a:p>
      </dgm:t>
    </dgm:pt>
    <dgm:pt modelId="{1CE8C5F8-1D29-42B3-B3F9-957410EA95A5}" type="pres">
      <dgm:prSet presAssocID="{C20F003A-4854-4F32-A624-DECBD9132561}" presName="parentText" presStyleLbl="node1" presStyleIdx="0" presStyleCnt="1">
        <dgm:presLayoutVars>
          <dgm:chMax val="0"/>
          <dgm:bulletEnabled val="1"/>
        </dgm:presLayoutVars>
      </dgm:prSet>
      <dgm:spPr/>
      <dgm:t>
        <a:bodyPr/>
        <a:lstStyle/>
        <a:p>
          <a:endParaRPr lang="en-ZA"/>
        </a:p>
      </dgm:t>
    </dgm:pt>
  </dgm:ptLst>
  <dgm:cxnLst>
    <dgm:cxn modelId="{3A4E6364-16B8-40C2-B191-1BB35055753D}" srcId="{75F75F1A-CB2D-4A1D-87E0-AB90C8C95CA1}" destId="{C20F003A-4854-4F32-A624-DECBD9132561}" srcOrd="0" destOrd="0" parTransId="{48B37C23-4DB1-4879-B56F-FA318FC54F1E}" sibTransId="{D6BFF362-78B4-4380-ABE2-22E294CC2BDA}"/>
    <dgm:cxn modelId="{619F1F27-299C-4122-9576-ABF2D45431B8}" type="presOf" srcId="{75F75F1A-CB2D-4A1D-87E0-AB90C8C95CA1}" destId="{FAFE075B-728A-428B-8FEE-74899D27D2A1}" srcOrd="0" destOrd="0" presId="urn:microsoft.com/office/officeart/2005/8/layout/vList2"/>
    <dgm:cxn modelId="{54BEC147-C11F-4117-AAE2-49D116D0DC21}" type="presOf" srcId="{C20F003A-4854-4F32-A624-DECBD9132561}" destId="{1CE8C5F8-1D29-42B3-B3F9-957410EA95A5}" srcOrd="0" destOrd="0" presId="urn:microsoft.com/office/officeart/2005/8/layout/vList2"/>
    <dgm:cxn modelId="{4CD484F5-D16D-459A-A2BD-CB346B787448}" type="presParOf" srcId="{FAFE075B-728A-428B-8FEE-74899D27D2A1}" destId="{1CE8C5F8-1D29-42B3-B3F9-957410EA95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CD785-EAB3-45CD-903C-BD19A9D5842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ZA"/>
        </a:p>
      </dgm:t>
    </dgm:pt>
    <dgm:pt modelId="{93064AE0-D854-4D83-B3EC-3643AEA3EF1A}">
      <dgm:prSet custT="1"/>
      <dgm:spPr/>
      <dgm:t>
        <a:bodyPr/>
        <a:lstStyle/>
        <a:p>
          <a:pPr rtl="0"/>
          <a:r>
            <a:rPr lang="en-ZA" sz="2000" b="1" dirty="0" smtClean="0"/>
            <a:t>In cases of doubt, matters shall be resolved in a way most likely to favour the protection and conservation of the environment. Preference shall be given to alternatives that are least harmful to the environment. </a:t>
          </a:r>
          <a:endParaRPr lang="en-ZA" sz="2000" b="1" dirty="0"/>
        </a:p>
      </dgm:t>
    </dgm:pt>
    <dgm:pt modelId="{BC6A655B-BE9E-4629-BB51-ECF9DEF48B29}" type="parTrans" cxnId="{B56D8930-3072-423F-9754-DE2248D8C702}">
      <dgm:prSet/>
      <dgm:spPr/>
      <dgm:t>
        <a:bodyPr/>
        <a:lstStyle/>
        <a:p>
          <a:endParaRPr lang="en-ZA"/>
        </a:p>
      </dgm:t>
    </dgm:pt>
    <dgm:pt modelId="{A71E2EC6-9132-4066-A3F7-C6D9ED14A8F0}" type="sibTrans" cxnId="{B56D8930-3072-423F-9754-DE2248D8C702}">
      <dgm:prSet/>
      <dgm:spPr/>
      <dgm:t>
        <a:bodyPr/>
        <a:lstStyle/>
        <a:p>
          <a:endParaRPr lang="en-ZA"/>
        </a:p>
      </dgm:t>
    </dgm:pt>
    <dgm:pt modelId="{8B4B57D7-A01F-40CD-8F18-D3AEB86DCA07}">
      <dgm:prSet/>
      <dgm:spPr>
        <a:solidFill>
          <a:srgbClr val="996633"/>
        </a:solidFill>
      </dgm:spPr>
      <dgm:t>
        <a:bodyPr/>
        <a:lstStyle/>
        <a:p>
          <a:pPr rtl="0"/>
          <a:r>
            <a:rPr lang="en-ZA" b="1" dirty="0" smtClean="0"/>
            <a:t>Actions shall not be undertaken when their potential adverse impacts on the environment are disproportionate or excessive in relation to the benefits derived therefrom.</a:t>
          </a:r>
          <a:endParaRPr lang="en-ZA" b="1" dirty="0"/>
        </a:p>
      </dgm:t>
    </dgm:pt>
    <dgm:pt modelId="{97EB6F0D-C106-4266-9AEA-999D23AF85AC}" type="parTrans" cxnId="{AA52CCB0-F1D8-448E-9511-EF3B82841679}">
      <dgm:prSet/>
      <dgm:spPr/>
      <dgm:t>
        <a:bodyPr/>
        <a:lstStyle/>
        <a:p>
          <a:endParaRPr lang="en-ZA"/>
        </a:p>
      </dgm:t>
    </dgm:pt>
    <dgm:pt modelId="{5E7607FF-D275-4AEB-A904-CD9198338873}" type="sibTrans" cxnId="{AA52CCB0-F1D8-448E-9511-EF3B82841679}">
      <dgm:prSet/>
      <dgm:spPr/>
      <dgm:t>
        <a:bodyPr/>
        <a:lstStyle/>
        <a:p>
          <a:endParaRPr lang="en-ZA"/>
        </a:p>
      </dgm:t>
    </dgm:pt>
    <dgm:pt modelId="{2656B94F-909F-4967-8447-95E22A464D52}" type="pres">
      <dgm:prSet presAssocID="{429CD785-EAB3-45CD-903C-BD19A9D5842B}" presName="linear" presStyleCnt="0">
        <dgm:presLayoutVars>
          <dgm:animLvl val="lvl"/>
          <dgm:resizeHandles val="exact"/>
        </dgm:presLayoutVars>
      </dgm:prSet>
      <dgm:spPr/>
      <dgm:t>
        <a:bodyPr/>
        <a:lstStyle/>
        <a:p>
          <a:endParaRPr lang="en-ZA"/>
        </a:p>
      </dgm:t>
    </dgm:pt>
    <dgm:pt modelId="{8304B5BB-5494-4B0F-9BBF-A3A0F3DB01C1}" type="pres">
      <dgm:prSet presAssocID="{93064AE0-D854-4D83-B3EC-3643AEA3EF1A}" presName="parentText" presStyleLbl="node1" presStyleIdx="0" presStyleCnt="2" custLinFactY="2186" custLinFactNeighborY="100000">
        <dgm:presLayoutVars>
          <dgm:chMax val="0"/>
          <dgm:bulletEnabled val="1"/>
        </dgm:presLayoutVars>
      </dgm:prSet>
      <dgm:spPr/>
      <dgm:t>
        <a:bodyPr/>
        <a:lstStyle/>
        <a:p>
          <a:endParaRPr lang="en-ZA"/>
        </a:p>
      </dgm:t>
    </dgm:pt>
    <dgm:pt modelId="{F0BB1EDA-96AF-4FF9-ADD4-DA832699F202}" type="pres">
      <dgm:prSet presAssocID="{A71E2EC6-9132-4066-A3F7-C6D9ED14A8F0}" presName="spacer" presStyleCnt="0"/>
      <dgm:spPr/>
    </dgm:pt>
    <dgm:pt modelId="{4673552A-F56D-4C31-A733-0F8D897D7EBF}" type="pres">
      <dgm:prSet presAssocID="{8B4B57D7-A01F-40CD-8F18-D3AEB86DCA07}" presName="parentText" presStyleLbl="node1" presStyleIdx="1" presStyleCnt="2" custScaleY="67823">
        <dgm:presLayoutVars>
          <dgm:chMax val="0"/>
          <dgm:bulletEnabled val="1"/>
        </dgm:presLayoutVars>
      </dgm:prSet>
      <dgm:spPr/>
      <dgm:t>
        <a:bodyPr/>
        <a:lstStyle/>
        <a:p>
          <a:endParaRPr lang="en-ZA"/>
        </a:p>
      </dgm:t>
    </dgm:pt>
  </dgm:ptLst>
  <dgm:cxnLst>
    <dgm:cxn modelId="{B56D8930-3072-423F-9754-DE2248D8C702}" srcId="{429CD785-EAB3-45CD-903C-BD19A9D5842B}" destId="{93064AE0-D854-4D83-B3EC-3643AEA3EF1A}" srcOrd="0" destOrd="0" parTransId="{BC6A655B-BE9E-4629-BB51-ECF9DEF48B29}" sibTransId="{A71E2EC6-9132-4066-A3F7-C6D9ED14A8F0}"/>
    <dgm:cxn modelId="{AA52CCB0-F1D8-448E-9511-EF3B82841679}" srcId="{429CD785-EAB3-45CD-903C-BD19A9D5842B}" destId="{8B4B57D7-A01F-40CD-8F18-D3AEB86DCA07}" srcOrd="1" destOrd="0" parTransId="{97EB6F0D-C106-4266-9AEA-999D23AF85AC}" sibTransId="{5E7607FF-D275-4AEB-A904-CD9198338873}"/>
    <dgm:cxn modelId="{B2F79E32-D65C-4BD1-8D17-14998F1D1FCE}" type="presOf" srcId="{93064AE0-D854-4D83-B3EC-3643AEA3EF1A}" destId="{8304B5BB-5494-4B0F-9BBF-A3A0F3DB01C1}" srcOrd="0" destOrd="0" presId="urn:microsoft.com/office/officeart/2005/8/layout/vList2"/>
    <dgm:cxn modelId="{8587847A-61AC-41A8-9728-8486B349EBA9}" type="presOf" srcId="{8B4B57D7-A01F-40CD-8F18-D3AEB86DCA07}" destId="{4673552A-F56D-4C31-A733-0F8D897D7EBF}" srcOrd="0" destOrd="0" presId="urn:microsoft.com/office/officeart/2005/8/layout/vList2"/>
    <dgm:cxn modelId="{63502D62-3E9C-466B-9D86-5A64F2BA5FD2}" type="presOf" srcId="{429CD785-EAB3-45CD-903C-BD19A9D5842B}" destId="{2656B94F-909F-4967-8447-95E22A464D52}" srcOrd="0" destOrd="0" presId="urn:microsoft.com/office/officeart/2005/8/layout/vList2"/>
    <dgm:cxn modelId="{80138103-A9D2-4D04-B5D4-C149B6BA6B0A}" type="presParOf" srcId="{2656B94F-909F-4967-8447-95E22A464D52}" destId="{8304B5BB-5494-4B0F-9BBF-A3A0F3DB01C1}" srcOrd="0" destOrd="0" presId="urn:microsoft.com/office/officeart/2005/8/layout/vList2"/>
    <dgm:cxn modelId="{EEDD61A2-546E-4685-AA2F-66A8750BC733}" type="presParOf" srcId="{2656B94F-909F-4967-8447-95E22A464D52}" destId="{F0BB1EDA-96AF-4FF9-ADD4-DA832699F202}" srcOrd="1" destOrd="0" presId="urn:microsoft.com/office/officeart/2005/8/layout/vList2"/>
    <dgm:cxn modelId="{A007CC0D-8E14-4F85-9543-A26E709A63C5}" type="presParOf" srcId="{2656B94F-909F-4967-8447-95E22A464D52}" destId="{4673552A-F56D-4C31-A733-0F8D897D7EB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51929-D6A4-489B-B96B-E108F0731F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ZA"/>
        </a:p>
      </dgm:t>
    </dgm:pt>
    <dgm:pt modelId="{51082566-FF76-44A5-8893-2395748F85B8}">
      <dgm:prSet/>
      <dgm:spPr/>
      <dgm:t>
        <a:bodyPr/>
        <a:lstStyle/>
        <a:p>
          <a:pPr rtl="0"/>
          <a:r>
            <a:rPr lang="en-ZA" b="1" smtClean="0"/>
            <a:t>Purpose of environmental law aims to not only regulate the environment but also to prevent its degradation </a:t>
          </a:r>
          <a:endParaRPr lang="en-ZA"/>
        </a:p>
      </dgm:t>
    </dgm:pt>
    <dgm:pt modelId="{3336F01B-EA97-46A3-818D-F632F8879A6F}" type="parTrans" cxnId="{C59AB593-DF5C-418B-9103-9EC7B8550007}">
      <dgm:prSet/>
      <dgm:spPr/>
      <dgm:t>
        <a:bodyPr/>
        <a:lstStyle/>
        <a:p>
          <a:endParaRPr lang="en-ZA"/>
        </a:p>
      </dgm:t>
    </dgm:pt>
    <dgm:pt modelId="{3C90E64E-5095-4D8A-918B-03177EDCD44B}" type="sibTrans" cxnId="{C59AB593-DF5C-418B-9103-9EC7B8550007}">
      <dgm:prSet/>
      <dgm:spPr/>
      <dgm:t>
        <a:bodyPr/>
        <a:lstStyle/>
        <a:p>
          <a:endParaRPr lang="en-ZA"/>
        </a:p>
      </dgm:t>
    </dgm:pt>
    <dgm:pt modelId="{F314A550-FFD7-47CC-8B9F-27886E38D020}">
      <dgm:prSet/>
      <dgm:spPr/>
      <dgm:t>
        <a:bodyPr/>
        <a:lstStyle/>
        <a:p>
          <a:pPr rtl="0"/>
          <a:r>
            <a:rPr lang="en-ZA" b="1" smtClean="0"/>
            <a:t>It is in the interest of future generations to make an exception to the rule that legislators can always change the law</a:t>
          </a:r>
          <a:endParaRPr lang="en-ZA"/>
        </a:p>
      </dgm:t>
    </dgm:pt>
    <dgm:pt modelId="{62130123-F77A-4E8F-8668-0A12ADE3EEDE}" type="parTrans" cxnId="{5947DBFB-E246-4C41-9135-D5265639C413}">
      <dgm:prSet/>
      <dgm:spPr/>
      <dgm:t>
        <a:bodyPr/>
        <a:lstStyle/>
        <a:p>
          <a:endParaRPr lang="en-ZA"/>
        </a:p>
      </dgm:t>
    </dgm:pt>
    <dgm:pt modelId="{4A47BD07-EF35-4033-8EF2-F8D43C08D471}" type="sibTrans" cxnId="{5947DBFB-E246-4C41-9135-D5265639C413}">
      <dgm:prSet/>
      <dgm:spPr/>
      <dgm:t>
        <a:bodyPr/>
        <a:lstStyle/>
        <a:p>
          <a:endParaRPr lang="en-ZA"/>
        </a:p>
      </dgm:t>
    </dgm:pt>
    <dgm:pt modelId="{ABEAA695-4F32-4452-B08C-2ECB335F8C0A}">
      <dgm:prSet/>
      <dgm:spPr/>
      <dgm:t>
        <a:bodyPr/>
        <a:lstStyle/>
        <a:p>
          <a:pPr rtl="0"/>
          <a:r>
            <a:rPr lang="en-ZA" b="1" smtClean="0"/>
            <a:t>States must constantly strive to enhance the protection of the right to a healthy environment. </a:t>
          </a:r>
          <a:endParaRPr lang="en-ZA"/>
        </a:p>
      </dgm:t>
    </dgm:pt>
    <dgm:pt modelId="{2092C9CE-E17F-45E1-85D6-0FE37A05BDC6}" type="parTrans" cxnId="{73BCCF4E-ACE8-435B-AA78-C4E6CC454351}">
      <dgm:prSet/>
      <dgm:spPr/>
      <dgm:t>
        <a:bodyPr/>
        <a:lstStyle/>
        <a:p>
          <a:endParaRPr lang="en-ZA"/>
        </a:p>
      </dgm:t>
    </dgm:pt>
    <dgm:pt modelId="{D84A1FB5-7F4F-49BC-9C5E-714E929A31D4}" type="sibTrans" cxnId="{73BCCF4E-ACE8-435B-AA78-C4E6CC454351}">
      <dgm:prSet/>
      <dgm:spPr/>
      <dgm:t>
        <a:bodyPr/>
        <a:lstStyle/>
        <a:p>
          <a:endParaRPr lang="en-ZA"/>
        </a:p>
      </dgm:t>
    </dgm:pt>
    <dgm:pt modelId="{76B67BFA-64EE-4492-915C-911523B4E382}" type="pres">
      <dgm:prSet presAssocID="{82351929-D6A4-489B-B96B-E108F0731FF9}" presName="linear" presStyleCnt="0">
        <dgm:presLayoutVars>
          <dgm:animLvl val="lvl"/>
          <dgm:resizeHandles val="exact"/>
        </dgm:presLayoutVars>
      </dgm:prSet>
      <dgm:spPr/>
      <dgm:t>
        <a:bodyPr/>
        <a:lstStyle/>
        <a:p>
          <a:endParaRPr lang="en-ZA"/>
        </a:p>
      </dgm:t>
    </dgm:pt>
    <dgm:pt modelId="{7CF67ADA-4B8C-40F8-9165-FD30DA41BE5C}" type="pres">
      <dgm:prSet presAssocID="{51082566-FF76-44A5-8893-2395748F85B8}" presName="parentText" presStyleLbl="node1" presStyleIdx="0" presStyleCnt="3">
        <dgm:presLayoutVars>
          <dgm:chMax val="0"/>
          <dgm:bulletEnabled val="1"/>
        </dgm:presLayoutVars>
      </dgm:prSet>
      <dgm:spPr/>
      <dgm:t>
        <a:bodyPr/>
        <a:lstStyle/>
        <a:p>
          <a:endParaRPr lang="en-ZA"/>
        </a:p>
      </dgm:t>
    </dgm:pt>
    <dgm:pt modelId="{89302BFD-5A17-45F4-A10C-A4F1A85D5440}" type="pres">
      <dgm:prSet presAssocID="{3C90E64E-5095-4D8A-918B-03177EDCD44B}" presName="spacer" presStyleCnt="0"/>
      <dgm:spPr/>
    </dgm:pt>
    <dgm:pt modelId="{174AAFA1-C653-407B-B524-E2335BE48C08}" type="pres">
      <dgm:prSet presAssocID="{F314A550-FFD7-47CC-8B9F-27886E38D020}" presName="parentText" presStyleLbl="node1" presStyleIdx="1" presStyleCnt="3">
        <dgm:presLayoutVars>
          <dgm:chMax val="0"/>
          <dgm:bulletEnabled val="1"/>
        </dgm:presLayoutVars>
      </dgm:prSet>
      <dgm:spPr/>
      <dgm:t>
        <a:bodyPr/>
        <a:lstStyle/>
        <a:p>
          <a:endParaRPr lang="en-ZA"/>
        </a:p>
      </dgm:t>
    </dgm:pt>
    <dgm:pt modelId="{3DE190CF-3D13-4392-9D0A-B67E714903EF}" type="pres">
      <dgm:prSet presAssocID="{4A47BD07-EF35-4033-8EF2-F8D43C08D471}" presName="spacer" presStyleCnt="0"/>
      <dgm:spPr/>
    </dgm:pt>
    <dgm:pt modelId="{6BD52F4B-CADD-4156-9F5E-4C8C2F570D16}" type="pres">
      <dgm:prSet presAssocID="{ABEAA695-4F32-4452-B08C-2ECB335F8C0A}" presName="parentText" presStyleLbl="node1" presStyleIdx="2" presStyleCnt="3">
        <dgm:presLayoutVars>
          <dgm:chMax val="0"/>
          <dgm:bulletEnabled val="1"/>
        </dgm:presLayoutVars>
      </dgm:prSet>
      <dgm:spPr/>
      <dgm:t>
        <a:bodyPr/>
        <a:lstStyle/>
        <a:p>
          <a:endParaRPr lang="en-ZA"/>
        </a:p>
      </dgm:t>
    </dgm:pt>
  </dgm:ptLst>
  <dgm:cxnLst>
    <dgm:cxn modelId="{E071B91E-F0F9-4EF7-B46F-ED6F77AC7610}" type="presOf" srcId="{51082566-FF76-44A5-8893-2395748F85B8}" destId="{7CF67ADA-4B8C-40F8-9165-FD30DA41BE5C}" srcOrd="0" destOrd="0" presId="urn:microsoft.com/office/officeart/2005/8/layout/vList2"/>
    <dgm:cxn modelId="{73BCCF4E-ACE8-435B-AA78-C4E6CC454351}" srcId="{82351929-D6A4-489B-B96B-E108F0731FF9}" destId="{ABEAA695-4F32-4452-B08C-2ECB335F8C0A}" srcOrd="2" destOrd="0" parTransId="{2092C9CE-E17F-45E1-85D6-0FE37A05BDC6}" sibTransId="{D84A1FB5-7F4F-49BC-9C5E-714E929A31D4}"/>
    <dgm:cxn modelId="{5947DBFB-E246-4C41-9135-D5265639C413}" srcId="{82351929-D6A4-489B-B96B-E108F0731FF9}" destId="{F314A550-FFD7-47CC-8B9F-27886E38D020}" srcOrd="1" destOrd="0" parTransId="{62130123-F77A-4E8F-8668-0A12ADE3EEDE}" sibTransId="{4A47BD07-EF35-4033-8EF2-F8D43C08D471}"/>
    <dgm:cxn modelId="{C59AB593-DF5C-418B-9103-9EC7B8550007}" srcId="{82351929-D6A4-489B-B96B-E108F0731FF9}" destId="{51082566-FF76-44A5-8893-2395748F85B8}" srcOrd="0" destOrd="0" parTransId="{3336F01B-EA97-46A3-818D-F632F8879A6F}" sibTransId="{3C90E64E-5095-4D8A-918B-03177EDCD44B}"/>
    <dgm:cxn modelId="{308D427D-0861-4941-BE96-6C50D06848FD}" type="presOf" srcId="{F314A550-FFD7-47CC-8B9F-27886E38D020}" destId="{174AAFA1-C653-407B-B524-E2335BE48C08}" srcOrd="0" destOrd="0" presId="urn:microsoft.com/office/officeart/2005/8/layout/vList2"/>
    <dgm:cxn modelId="{48731E03-0D2B-40CC-9475-23DB38A84330}" type="presOf" srcId="{82351929-D6A4-489B-B96B-E108F0731FF9}" destId="{76B67BFA-64EE-4492-915C-911523B4E382}" srcOrd="0" destOrd="0" presId="urn:microsoft.com/office/officeart/2005/8/layout/vList2"/>
    <dgm:cxn modelId="{3B1828BA-B9E3-413D-81E9-28618644CD9F}" type="presOf" srcId="{ABEAA695-4F32-4452-B08C-2ECB335F8C0A}" destId="{6BD52F4B-CADD-4156-9F5E-4C8C2F570D16}" srcOrd="0" destOrd="0" presId="urn:microsoft.com/office/officeart/2005/8/layout/vList2"/>
    <dgm:cxn modelId="{73CE632B-E24D-46CB-BE65-10F8FD7AF686}" type="presParOf" srcId="{76B67BFA-64EE-4492-915C-911523B4E382}" destId="{7CF67ADA-4B8C-40F8-9165-FD30DA41BE5C}" srcOrd="0" destOrd="0" presId="urn:microsoft.com/office/officeart/2005/8/layout/vList2"/>
    <dgm:cxn modelId="{3D41836E-F594-4CC8-9250-0E346BA8F549}" type="presParOf" srcId="{76B67BFA-64EE-4492-915C-911523B4E382}" destId="{89302BFD-5A17-45F4-A10C-A4F1A85D5440}" srcOrd="1" destOrd="0" presId="urn:microsoft.com/office/officeart/2005/8/layout/vList2"/>
    <dgm:cxn modelId="{5F603D4C-C535-4E30-87DD-2F1DA25F4B30}" type="presParOf" srcId="{76B67BFA-64EE-4492-915C-911523B4E382}" destId="{174AAFA1-C653-407B-B524-E2335BE48C08}" srcOrd="2" destOrd="0" presId="urn:microsoft.com/office/officeart/2005/8/layout/vList2"/>
    <dgm:cxn modelId="{3D403B21-2898-456F-9C7D-C6AD5486168B}" type="presParOf" srcId="{76B67BFA-64EE-4492-915C-911523B4E382}" destId="{3DE190CF-3D13-4392-9D0A-B67E714903EF}" srcOrd="3" destOrd="0" presId="urn:microsoft.com/office/officeart/2005/8/layout/vList2"/>
    <dgm:cxn modelId="{662E6EB9-F085-47E1-BF47-6F8F87A0366D}" type="presParOf" srcId="{76B67BFA-64EE-4492-915C-911523B4E382}" destId="{6BD52F4B-CADD-4156-9F5E-4C8C2F570D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8C5F8-1D29-42B3-B3F9-957410EA95A5}">
      <dsp:nvSpPr>
        <dsp:cNvPr id="0" name=""/>
        <dsp:cNvSpPr/>
      </dsp:nvSpPr>
      <dsp:spPr>
        <a:xfrm>
          <a:off x="0" y="101442"/>
          <a:ext cx="8817429" cy="2246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ZA" sz="2000" b="1" kern="1200" smtClean="0"/>
            <a:t>Development and implementation of environmental rule of law with attention at all levels to mutually supporting governance features, including information disclosure, public participation, implementable and enforceable laws, and implementation and accountability mechanisms including coordination of roles as well as environmental auditing and criminal, civil and administrative enforcement with timely, impartial and independent dispute resolution.</a:t>
          </a:r>
          <a:endParaRPr lang="en-ZA" sz="2000" kern="1200"/>
        </a:p>
      </dsp:txBody>
      <dsp:txXfrm>
        <a:off x="109660" y="211102"/>
        <a:ext cx="8598109" cy="2027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4B5BB-5494-4B0F-9BBF-A3A0F3DB01C1}">
      <dsp:nvSpPr>
        <dsp:cNvPr id="0" name=""/>
        <dsp:cNvSpPr/>
      </dsp:nvSpPr>
      <dsp:spPr>
        <a:xfrm>
          <a:off x="0" y="164609"/>
          <a:ext cx="8490054" cy="13455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ZA" sz="2000" b="1" kern="1200" dirty="0" smtClean="0"/>
            <a:t>In cases of doubt, matters shall be resolved in a way most likely to favour the protection and conservation of the environment. Preference shall be given to alternatives that are least harmful to the environment. </a:t>
          </a:r>
          <a:endParaRPr lang="en-ZA" sz="2000" b="1" kern="1200" dirty="0"/>
        </a:p>
      </dsp:txBody>
      <dsp:txXfrm>
        <a:off x="65682" y="230291"/>
        <a:ext cx="8358690" cy="1214136"/>
      </dsp:txXfrm>
    </dsp:sp>
    <dsp:sp modelId="{4673552A-F56D-4C31-A733-0F8D897D7EBF}">
      <dsp:nvSpPr>
        <dsp:cNvPr id="0" name=""/>
        <dsp:cNvSpPr/>
      </dsp:nvSpPr>
      <dsp:spPr>
        <a:xfrm>
          <a:off x="0" y="1480697"/>
          <a:ext cx="8490054" cy="912558"/>
        </a:xfrm>
        <a:prstGeom prst="roundRect">
          <a:avLst/>
        </a:prstGeom>
        <a:solidFill>
          <a:srgbClr val="99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ZA" sz="1700" b="1" kern="1200" dirty="0" smtClean="0"/>
            <a:t>Actions shall not be undertaken when their potential adverse impacts on the environment are disproportionate or excessive in relation to the benefits derived therefrom.</a:t>
          </a:r>
          <a:endParaRPr lang="en-ZA" sz="1700" b="1" kern="1200" dirty="0"/>
        </a:p>
      </dsp:txBody>
      <dsp:txXfrm>
        <a:off x="44547" y="1525244"/>
        <a:ext cx="8400960" cy="823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67ADA-4B8C-40F8-9165-FD30DA41BE5C}">
      <dsp:nvSpPr>
        <dsp:cNvPr id="0" name=""/>
        <dsp:cNvSpPr/>
      </dsp:nvSpPr>
      <dsp:spPr>
        <a:xfrm>
          <a:off x="0" y="48690"/>
          <a:ext cx="7380514" cy="6949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ZA" sz="1800" b="1" kern="1200" smtClean="0"/>
            <a:t>Purpose of environmental law aims to not only regulate the environment but also to prevent its degradation </a:t>
          </a:r>
          <a:endParaRPr lang="en-ZA" sz="1800" kern="1200"/>
        </a:p>
      </dsp:txBody>
      <dsp:txXfrm>
        <a:off x="33926" y="82616"/>
        <a:ext cx="7312662" cy="627128"/>
      </dsp:txXfrm>
    </dsp:sp>
    <dsp:sp modelId="{174AAFA1-C653-407B-B524-E2335BE48C08}">
      <dsp:nvSpPr>
        <dsp:cNvPr id="0" name=""/>
        <dsp:cNvSpPr/>
      </dsp:nvSpPr>
      <dsp:spPr>
        <a:xfrm>
          <a:off x="0" y="795510"/>
          <a:ext cx="7380514" cy="694980"/>
        </a:xfrm>
        <a:prstGeom prst="roundRect">
          <a:avLst/>
        </a:prstGeom>
        <a:solidFill>
          <a:schemeClr val="accent5">
            <a:hueOff val="-1865460"/>
            <a:satOff val="-50000"/>
            <a:lumOff val="5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ZA" sz="1800" b="1" kern="1200" smtClean="0"/>
            <a:t>It is in the interest of future generations to make an exception to the rule that legislators can always change the law</a:t>
          </a:r>
          <a:endParaRPr lang="en-ZA" sz="1800" kern="1200"/>
        </a:p>
      </dsp:txBody>
      <dsp:txXfrm>
        <a:off x="33926" y="829436"/>
        <a:ext cx="7312662" cy="627128"/>
      </dsp:txXfrm>
    </dsp:sp>
    <dsp:sp modelId="{6BD52F4B-CADD-4156-9F5E-4C8C2F570D16}">
      <dsp:nvSpPr>
        <dsp:cNvPr id="0" name=""/>
        <dsp:cNvSpPr/>
      </dsp:nvSpPr>
      <dsp:spPr>
        <a:xfrm>
          <a:off x="0" y="1542330"/>
          <a:ext cx="7380514" cy="694980"/>
        </a:xfrm>
        <a:prstGeom prst="roundRect">
          <a:avLst/>
        </a:prstGeom>
        <a:solidFill>
          <a:schemeClr val="accent5">
            <a:hueOff val="-3730919"/>
            <a:satOff val="-100000"/>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ZA" sz="1800" b="1" kern="1200" smtClean="0"/>
            <a:t>States must constantly strive to enhance the protection of the right to a healthy environment. </a:t>
          </a:r>
          <a:endParaRPr lang="en-ZA" sz="1800" kern="1200"/>
        </a:p>
      </dsp:txBody>
      <dsp:txXfrm>
        <a:off x="33926" y="1576256"/>
        <a:ext cx="7312662" cy="627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1412776"/>
          </a:xfrm>
        </p:spPr>
        <p:txBody>
          <a:bodyPr/>
          <a:lstStyle>
            <a:lvl1pPr>
              <a:defRPr>
                <a:latin typeface="Verdana" pitchFamily="34"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3023659" y="3645024"/>
            <a:ext cx="8534400" cy="1752600"/>
          </a:xfrm>
          <a:noFill/>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smtClean="0"/>
              <a:t>Click to edit Master subtitle style</a:t>
            </a:r>
            <a:endParaRPr lang="en-ZA" dirty="0"/>
          </a:p>
        </p:txBody>
      </p:sp>
    </p:spTree>
    <p:extLst>
      <p:ext uri="{BB962C8B-B14F-4D97-AF65-F5344CB8AC3E}">
        <p14:creationId xmlns:p14="http://schemas.microsoft.com/office/powerpoint/2010/main" val="18693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38015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4572" y="0"/>
            <a:ext cx="2747433" cy="68580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00151" y="0"/>
            <a:ext cx="8041216"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59921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
            <a:ext cx="10972800" cy="981075"/>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1200154" y="981076"/>
            <a:ext cx="5393268" cy="587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796622" y="981076"/>
            <a:ext cx="5395383" cy="587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5507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19200" y="2"/>
            <a:ext cx="10972800" cy="98107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1200154" y="981076"/>
            <a:ext cx="5393268" cy="587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Media Placeholder 3"/>
          <p:cNvSpPr>
            <a:spLocks noGrp="1"/>
          </p:cNvSpPr>
          <p:nvPr>
            <p:ph type="media" sz="half" idx="2"/>
          </p:nvPr>
        </p:nvSpPr>
        <p:spPr>
          <a:xfrm>
            <a:off x="6796622" y="981076"/>
            <a:ext cx="5395383" cy="5876925"/>
          </a:xfrm>
        </p:spPr>
        <p:txBody>
          <a:bodyPr/>
          <a:lstStyle/>
          <a:p>
            <a:r>
              <a:rPr lang="en-US" smtClean="0"/>
              <a:t>Click icon to add media</a:t>
            </a:r>
            <a:endParaRPr lang="en-ZA"/>
          </a:p>
        </p:txBody>
      </p:sp>
    </p:spTree>
    <p:extLst>
      <p:ext uri="{BB962C8B-B14F-4D97-AF65-F5344CB8AC3E}">
        <p14:creationId xmlns:p14="http://schemas.microsoft.com/office/powerpoint/2010/main" val="1145402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262615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65495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1801" y="188913"/>
            <a:ext cx="9956800" cy="762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31801" y="1125540"/>
            <a:ext cx="49276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5562601" y="1125540"/>
            <a:ext cx="4927600" cy="4967287"/>
          </a:xfrm>
        </p:spPr>
        <p:txBody>
          <a:bodyPr/>
          <a:lstStyle/>
          <a:p>
            <a:r>
              <a:rPr lang="en-US" smtClean="0"/>
              <a:t>Click icon to add online image</a:t>
            </a:r>
            <a:endParaRPr lang="en-ZA"/>
          </a:p>
        </p:txBody>
      </p:sp>
      <p:sp>
        <p:nvSpPr>
          <p:cNvPr id="5" name="Date Placeholder 4"/>
          <p:cNvSpPr>
            <a:spLocks noGrp="1"/>
          </p:cNvSpPr>
          <p:nvPr>
            <p:ph type="dt" sz="half" idx="10"/>
          </p:nvPr>
        </p:nvSpPr>
        <p:spPr>
          <a:xfrm>
            <a:off x="304800" y="6248400"/>
            <a:ext cx="2133600" cy="457200"/>
          </a:xfrm>
          <a:prstGeom prst="rect">
            <a:avLst/>
          </a:prstGeom>
        </p:spPr>
        <p:txBody>
          <a:bodyPr/>
          <a:lstStyle>
            <a:lvl1pPr>
              <a:defRPr/>
            </a:lvl1pPr>
          </a:lstStyle>
          <a:p>
            <a:fld id="{0BBDC19C-763A-4E1B-998A-3EB0FA72A22B}" type="datetimeFigureOut">
              <a:rPr lang="en-ZA" smtClean="0"/>
              <a:t>2016-09-16</a:t>
            </a:fld>
            <a:endParaRPr lang="en-ZA"/>
          </a:p>
        </p:txBody>
      </p:sp>
      <p:sp>
        <p:nvSpPr>
          <p:cNvPr id="6" name="Footer Placeholder 5"/>
          <p:cNvSpPr>
            <a:spLocks noGrp="1"/>
          </p:cNvSpPr>
          <p:nvPr>
            <p:ph type="ftr" sz="quarter" idx="11"/>
          </p:nvPr>
        </p:nvSpPr>
        <p:spPr>
          <a:xfrm>
            <a:off x="2946400" y="6248400"/>
            <a:ext cx="4673600" cy="457200"/>
          </a:xfrm>
        </p:spPr>
        <p:txBody>
          <a:bodyPr/>
          <a:lstStyle>
            <a:lvl1pPr>
              <a:defRPr/>
            </a:lvl1pPr>
          </a:lstStyle>
          <a:p>
            <a:endParaRPr lang="en-ZA"/>
          </a:p>
        </p:txBody>
      </p:sp>
      <p:sp>
        <p:nvSpPr>
          <p:cNvPr id="7" name="Slide Number Placeholder 6"/>
          <p:cNvSpPr>
            <a:spLocks noGrp="1"/>
          </p:cNvSpPr>
          <p:nvPr>
            <p:ph type="sldNum" sz="quarter" idx="12"/>
          </p:nvPr>
        </p:nvSpPr>
        <p:spPr>
          <a:xfrm>
            <a:off x="8331200" y="6248400"/>
            <a:ext cx="2032000" cy="457200"/>
          </a:xfrm>
          <a:prstGeom prst="rect">
            <a:avLst/>
          </a:prstGeom>
        </p:spPr>
        <p:txBody>
          <a:bodyPr/>
          <a:lstStyle>
            <a:lvl1pPr>
              <a:defRPr/>
            </a:lvl1pPr>
          </a:lstStyle>
          <a:p>
            <a:fld id="{3D3190E8-415D-4519-BA2D-D3A5FD632B59}" type="slidenum">
              <a:rPr lang="en-ZA" smtClean="0"/>
              <a:t>‹#›</a:t>
            </a:fld>
            <a:endParaRPr lang="en-ZA"/>
          </a:p>
        </p:txBody>
      </p:sp>
    </p:spTree>
    <p:extLst>
      <p:ext uri="{BB962C8B-B14F-4D97-AF65-F5344CB8AC3E}">
        <p14:creationId xmlns:p14="http://schemas.microsoft.com/office/powerpoint/2010/main" val="2923473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4482" name="Group 2"/>
          <p:cNvGrpSpPr>
            <a:grpSpLocks/>
          </p:cNvGrpSpPr>
          <p:nvPr/>
        </p:nvGrpSpPr>
        <p:grpSpPr bwMode="auto">
          <a:xfrm>
            <a:off x="3" y="3902081"/>
            <a:ext cx="4533900" cy="2949575"/>
            <a:chOff x="0" y="2458"/>
            <a:chExt cx="2142" cy="1858"/>
          </a:xfrm>
        </p:grpSpPr>
        <p:sp>
          <p:nvSpPr>
            <p:cNvPr id="40448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448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448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448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44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sp>
          <p:nvSpPr>
            <p:cNvPr id="4044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sp>
          <p:nvSpPr>
            <p:cNvPr id="4044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grpSp>
      <p:sp>
        <p:nvSpPr>
          <p:cNvPr id="404490" name="Rectangle 10"/>
          <p:cNvSpPr>
            <a:spLocks noGrp="1" noChangeArrowheads="1"/>
          </p:cNvSpPr>
          <p:nvPr>
            <p:ph type="ctrTitle" sz="quarter"/>
          </p:nvPr>
        </p:nvSpPr>
        <p:spPr>
          <a:xfrm>
            <a:off x="914400" y="1873251"/>
            <a:ext cx="10363200" cy="1555750"/>
          </a:xfrm>
        </p:spPr>
        <p:txBody>
          <a:bodyPr/>
          <a:lstStyle>
            <a:lvl1pPr>
              <a:defRPr sz="4800"/>
            </a:lvl1pPr>
          </a:lstStyle>
          <a:p>
            <a:r>
              <a:rPr lang="en-US" smtClean="0"/>
              <a:t>Click to edit Master title style</a:t>
            </a:r>
            <a:endParaRPr lang="en-US"/>
          </a:p>
        </p:txBody>
      </p:sp>
      <p:sp>
        <p:nvSpPr>
          <p:cNvPr id="40449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0449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0449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04494" name="Rectangle 14"/>
          <p:cNvSpPr>
            <a:spLocks noGrp="1" noChangeArrowheads="1"/>
          </p:cNvSpPr>
          <p:nvPr>
            <p:ph type="sldNum" sz="quarter" idx="4"/>
          </p:nvPr>
        </p:nvSpPr>
        <p:spPr/>
        <p:txBody>
          <a:bodyPr/>
          <a:lstStyle>
            <a:lvl1pPr>
              <a:defRPr/>
            </a:lvl1pPr>
          </a:lstStyle>
          <a:p>
            <a:fld id="{934D9CF4-D3C6-4FFC-9656-6927CFD939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1867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E8B899E-1F85-4439-B39B-E6D113B68B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1922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46EA7C3-DAAB-4B3A-8790-5E4FAA9A3D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634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p:spPr>
        <p:txBody>
          <a:bodyPr/>
          <a:lstStyle>
            <a:lvl1pPr>
              <a:defRPr>
                <a:latin typeface="Verdana" pitchFamily="34" charset="0"/>
              </a:defRPr>
            </a:lvl1pPr>
          </a:lstStyle>
          <a:p>
            <a:r>
              <a:rPr lang="en-US" smtClean="0"/>
              <a:t>Click to edit Master title style</a:t>
            </a:r>
            <a:endParaRPr lang="en-ZA" dirty="0"/>
          </a:p>
        </p:txBody>
      </p:sp>
      <p:sp>
        <p:nvSpPr>
          <p:cNvPr id="3" name="Content Placeholder 2"/>
          <p:cNvSpPr>
            <a:spLocks noGrp="1"/>
          </p:cNvSpPr>
          <p:nvPr>
            <p:ph idx="1"/>
          </p:nvPr>
        </p:nvSpPr>
        <p:spPr>
          <a:xfrm>
            <a:off x="1487488" y="981076"/>
            <a:ext cx="10704512" cy="5876925"/>
          </a:xfrm>
        </p:spPr>
        <p:txBody>
          <a:bodyPr/>
          <a:lstStyle>
            <a:lvl1pPr>
              <a:defRPr sz="2800">
                <a:latin typeface="Gill Sans MT" pitchFamily="34" charset="0"/>
              </a:defRPr>
            </a:lvl1pPr>
            <a:lvl2pPr>
              <a:buClr>
                <a:srgbClr val="333300"/>
              </a:buClr>
              <a:buFont typeface="Wingdings" pitchFamily="2" charset="2"/>
              <a:buChar char="v"/>
              <a:defRPr sz="2400">
                <a:latin typeface="Gill Sans MT" pitchFamily="34" charset="0"/>
              </a:defRPr>
            </a:lvl2pPr>
            <a:lvl3pPr>
              <a:buFont typeface="Wingdings" pitchFamily="2" charset="2"/>
              <a:buChar char="§"/>
              <a:defRPr>
                <a:latin typeface="Gill Sans MT" pitchFamily="34" charset="0"/>
              </a:defRPr>
            </a:lvl3pPr>
            <a:lvl4pPr>
              <a:buFont typeface="Courier New" pitchFamily="49" charset="0"/>
              <a:buChar char="o"/>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p:cNvSpPr>
            <a:spLocks noGrp="1"/>
          </p:cNvSpPr>
          <p:nvPr>
            <p:ph type="ftr" sz="quarter" idx="10"/>
          </p:nvPr>
        </p:nvSpPr>
        <p:spPr/>
        <p:txBody>
          <a:bodyPr/>
          <a:lstStyle/>
          <a:p>
            <a:r>
              <a:rPr lang="en-ZA" dirty="0" smtClean="0"/>
              <a:t>Loretta </a:t>
            </a:r>
            <a:r>
              <a:rPr lang="en-ZA" dirty="0" err="1" smtClean="0"/>
              <a:t>Feris</a:t>
            </a:r>
            <a:r>
              <a:rPr lang="en-ZA" dirty="0" smtClean="0"/>
              <a:t>, Institute of Marine and Environmental law, UCT Loretta.feris@uct.ac.za</a:t>
            </a:r>
            <a:endParaRPr lang="en-ZA" dirty="0"/>
          </a:p>
        </p:txBody>
      </p:sp>
    </p:spTree>
    <p:extLst>
      <p:ext uri="{BB962C8B-B14F-4D97-AF65-F5344CB8AC3E}">
        <p14:creationId xmlns:p14="http://schemas.microsoft.com/office/powerpoint/2010/main" val="32245804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5666542-4D0D-420A-8331-B335C0979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885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7F8D2B4-146B-418C-ABD6-8713BB68796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435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89FFE25-6627-413F-94D3-3231A352EF4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9982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83272CC-EC3E-43BC-A4E7-F834D023CF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608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5"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821AAF-00DB-41D0-B697-7084A52B31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3200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407E8B-AD6E-44DE-A2ED-C610BD6A17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064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8AE5311-C3FF-492B-8F51-2C7D9D83BF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7387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4"/>
            <a:ext cx="2743200" cy="585311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7814"/>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23AF49-F314-4D85-B820-705E3782C23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1648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9"/>
            <a:ext cx="10972800" cy="11398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ECCAEAF7-4799-4DBC-AD77-6B5CC6334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779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24944"/>
            <a:ext cx="12192000" cy="1728192"/>
          </a:xfrm>
        </p:spPr>
        <p:txBody>
          <a:bodyPr anchor="t"/>
          <a:lstStyle>
            <a:lvl1pPr algn="ctr">
              <a:defRPr sz="4000" b="1" cap="none">
                <a:latin typeface="Verdana" pitchFamily="34" charset="0"/>
              </a:defRPr>
            </a:lvl1pPr>
          </a:lstStyle>
          <a:p>
            <a:r>
              <a:rPr lang="en-US" dirty="0" smtClean="0"/>
              <a:t>Click To Edit Master Title Style</a:t>
            </a:r>
            <a:endParaRPr lang="en-ZA" dirty="0"/>
          </a:p>
        </p:txBody>
      </p:sp>
    </p:spTree>
    <p:extLst>
      <p:ext uri="{BB962C8B-B14F-4D97-AF65-F5344CB8AC3E}">
        <p14:creationId xmlns:p14="http://schemas.microsoft.com/office/powerpoint/2010/main" val="3909825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1200154" y="981076"/>
            <a:ext cx="5393268"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6796622" y="981076"/>
            <a:ext cx="5395383"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8180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lvl1pPr>
              <a:defRPr>
                <a:latin typeface="Verdana" pitchFamily="34" charset="0"/>
              </a:defRPr>
            </a:lvl1pPr>
          </a:lstStyle>
          <a:p>
            <a:r>
              <a:rPr lang="en-US" smtClean="0"/>
              <a:t>Click to edit Master title style</a:t>
            </a:r>
            <a:endParaRPr lang="en-ZA" dirty="0"/>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99455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81075"/>
          </a:xfrm>
        </p:spPr>
        <p:txBody>
          <a:bodyPr/>
          <a:lstStyle>
            <a:lvl1pPr>
              <a:defRPr>
                <a:latin typeface="Verdana" pitchFamily="34" charset="0"/>
              </a:defRPr>
            </a:lvl1pPr>
          </a:lstStyle>
          <a:p>
            <a:r>
              <a:rPr lang="en-US" smtClean="0"/>
              <a:t>Click to edit Master title style</a:t>
            </a:r>
            <a:endParaRPr lang="en-ZA" dirty="0"/>
          </a:p>
        </p:txBody>
      </p:sp>
      <p:sp>
        <p:nvSpPr>
          <p:cNvPr id="5" name="Footer Placeholder 3"/>
          <p:cNvSpPr>
            <a:spLocks noGrp="1"/>
          </p:cNvSpPr>
          <p:nvPr>
            <p:ph type="ftr" sz="quarter" idx="10"/>
          </p:nvPr>
        </p:nvSpPr>
        <p:spPr>
          <a:xfrm>
            <a:off x="4165600" y="6356356"/>
            <a:ext cx="3860800" cy="365125"/>
          </a:xfrm>
        </p:spPr>
        <p:txBody>
          <a:bodyPr/>
          <a:lstStyle/>
          <a:p>
            <a:r>
              <a:rPr lang="en-ZA" dirty="0" smtClean="0"/>
              <a:t>Loretta </a:t>
            </a:r>
            <a:r>
              <a:rPr lang="en-ZA" dirty="0" err="1" smtClean="0"/>
              <a:t>Feris</a:t>
            </a:r>
            <a:r>
              <a:rPr lang="en-ZA" dirty="0" smtClean="0"/>
              <a:t>, Institute of Marine and Environmental law, UCT Loretta.feris@uct.ac.za</a:t>
            </a:r>
            <a:endParaRPr lang="en-ZA" dirty="0"/>
          </a:p>
        </p:txBody>
      </p:sp>
    </p:spTree>
    <p:extLst>
      <p:ext uri="{BB962C8B-B14F-4D97-AF65-F5344CB8AC3E}">
        <p14:creationId xmlns:p14="http://schemas.microsoft.com/office/powerpoint/2010/main" val="137412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4165600" y="6356356"/>
            <a:ext cx="3860800" cy="365125"/>
          </a:xfrm>
        </p:spPr>
        <p:txBody>
          <a:bodyPr/>
          <a:lstStyle/>
          <a:p>
            <a:r>
              <a:rPr lang="en-ZA" dirty="0" smtClean="0"/>
              <a:t>Loretta </a:t>
            </a:r>
            <a:r>
              <a:rPr lang="en-ZA" dirty="0" err="1" smtClean="0"/>
              <a:t>Feris</a:t>
            </a:r>
            <a:r>
              <a:rPr lang="en-ZA" dirty="0" smtClean="0"/>
              <a:t>, Institute of Marine and Environmental law, UCT Loretta.feris@uct.ac.za</a:t>
            </a:r>
            <a:endParaRPr lang="en-ZA" dirty="0"/>
          </a:p>
        </p:txBody>
      </p:sp>
    </p:spTree>
    <p:extLst>
      <p:ext uri="{BB962C8B-B14F-4D97-AF65-F5344CB8AC3E}">
        <p14:creationId xmlns:p14="http://schemas.microsoft.com/office/powerpoint/2010/main" val="3804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72" y="260648"/>
            <a:ext cx="3325217" cy="1174452"/>
          </a:xfrm>
        </p:spPr>
        <p:txBody>
          <a:bodyPr anchor="b"/>
          <a:lstStyle>
            <a:lvl1pPr algn="l">
              <a:defRPr sz="2000" b="1"/>
            </a:lvl1pPr>
          </a:lstStyle>
          <a:p>
            <a:r>
              <a:rPr lang="en-US" smtClean="0"/>
              <a:t>Click to edit Master title style</a:t>
            </a:r>
            <a:endParaRPr lang="en-ZA" dirty="0"/>
          </a:p>
        </p:txBody>
      </p:sp>
      <p:sp>
        <p:nvSpPr>
          <p:cNvPr id="3" name="Content Placeholder 2"/>
          <p:cNvSpPr>
            <a:spLocks noGrp="1"/>
          </p:cNvSpPr>
          <p:nvPr>
            <p:ph idx="1"/>
          </p:nvPr>
        </p:nvSpPr>
        <p:spPr>
          <a:xfrm>
            <a:off x="5039884" y="273056"/>
            <a:ext cx="65425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329036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361199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91477" y="981076"/>
            <a:ext cx="10800523" cy="58769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dirty="0" smtClean="0"/>
              <a:t>323232323</a:t>
            </a:r>
          </a:p>
          <a:p>
            <a:pPr lvl="1"/>
            <a:r>
              <a:rPr lang="en-GB" dirty="0" smtClean="0"/>
              <a:t>32323</a:t>
            </a:r>
          </a:p>
          <a:p>
            <a:pPr lvl="2"/>
            <a:r>
              <a:rPr lang="en-GB" dirty="0" smtClean="0"/>
              <a:t>32323</a:t>
            </a:r>
          </a:p>
          <a:p>
            <a:pPr lvl="3"/>
            <a:r>
              <a:rPr lang="en-GB" dirty="0" smtClean="0"/>
              <a:t>32323323</a:t>
            </a:r>
          </a:p>
          <a:p>
            <a:pPr lvl="4"/>
            <a:r>
              <a:rPr lang="en-GB" dirty="0" smtClean="0"/>
              <a:t>2323</a:t>
            </a:r>
          </a:p>
        </p:txBody>
      </p:sp>
      <p:pic>
        <p:nvPicPr>
          <p:cNvPr id="1039" name="Picture 15" descr="flower"/>
          <p:cNvPicPr preferRelativeResize="0">
            <a:picLocks noChangeArrowheads="1"/>
          </p:cNvPicPr>
          <p:nvPr/>
        </p:nvPicPr>
        <p:blipFill>
          <a:blip r:embed="rId18" cstate="print"/>
          <a:stretch>
            <a:fillRect/>
          </a:stretch>
        </p:blipFill>
        <p:spPr bwMode="auto">
          <a:xfrm rot="-5400000">
            <a:off x="-1731043" y="2351734"/>
            <a:ext cx="4757556" cy="1295471"/>
          </a:xfrm>
          <a:prstGeom prst="rect">
            <a:avLst/>
          </a:prstGeom>
          <a:solidFill>
            <a:schemeClr val="tx2">
              <a:lumMod val="40000"/>
              <a:lumOff val="60000"/>
            </a:schemeClr>
          </a:solidFill>
        </p:spPr>
      </p:pic>
      <p:sp>
        <p:nvSpPr>
          <p:cNvPr id="1049" name="Rectangle 25"/>
          <p:cNvSpPr>
            <a:spLocks noGrp="1" noChangeArrowheads="1"/>
          </p:cNvSpPr>
          <p:nvPr>
            <p:ph type="title"/>
          </p:nvPr>
        </p:nvSpPr>
        <p:spPr bwMode="auto">
          <a:xfrm>
            <a:off x="0" y="2"/>
            <a:ext cx="12192000" cy="981075"/>
          </a:xfrm>
          <a:prstGeom prst="rect">
            <a:avLst/>
          </a:prstGeom>
          <a:solidFill>
            <a:srgbClr val="1673B2"/>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1" name="Footer Placeholder 10"/>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200">
                <a:solidFill>
                  <a:schemeClr val="tx1"/>
                </a:solidFill>
              </a:defRPr>
            </a:lvl1pPr>
          </a:lstStyle>
          <a:p>
            <a:endParaRPr lang="en-ZA"/>
          </a:p>
        </p:txBody>
      </p:sp>
      <p:pic>
        <p:nvPicPr>
          <p:cNvPr id="13" name="Picture 12" descr="IMEL_LogoMark_Colour_paper.jpg"/>
          <p:cNvPicPr>
            <a:picLocks noChangeAspect="1"/>
          </p:cNvPicPr>
          <p:nvPr/>
        </p:nvPicPr>
        <p:blipFill>
          <a:blip r:embed="rId19" cstate="print"/>
          <a:stretch>
            <a:fillRect/>
          </a:stretch>
        </p:blipFill>
        <p:spPr>
          <a:xfrm>
            <a:off x="0" y="5589240"/>
            <a:ext cx="1391477" cy="1080000"/>
          </a:xfrm>
          <a:prstGeom prst="rect">
            <a:avLst/>
          </a:prstGeom>
        </p:spPr>
      </p:pic>
    </p:spTree>
    <p:extLst>
      <p:ext uri="{BB962C8B-B14F-4D97-AF65-F5344CB8AC3E}">
        <p14:creationId xmlns:p14="http://schemas.microsoft.com/office/powerpoint/2010/main" val="230666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1" fontAlgn="base" hangingPunct="1">
        <a:spcBef>
          <a:spcPct val="0"/>
        </a:spcBef>
        <a:spcAft>
          <a:spcPct val="0"/>
        </a:spcAft>
        <a:defRPr sz="3600" b="1">
          <a:solidFill>
            <a:schemeClr val="tx1"/>
          </a:solidFill>
          <a:latin typeface="Verdana" pitchFamily="34" charset="0"/>
          <a:ea typeface="+mj-ea"/>
          <a:cs typeface="+mj-cs"/>
        </a:defRPr>
      </a:lvl1pPr>
      <a:lvl2pPr algn="ctr" rtl="0" eaLnBrk="1" fontAlgn="base" hangingPunct="1">
        <a:spcBef>
          <a:spcPct val="0"/>
        </a:spcBef>
        <a:spcAft>
          <a:spcPct val="0"/>
        </a:spcAft>
        <a:defRPr sz="4000" b="1">
          <a:solidFill>
            <a:srgbClr val="969696"/>
          </a:solidFill>
          <a:latin typeface="Tempus Sans ITC" pitchFamily="82" charset="0"/>
        </a:defRPr>
      </a:lvl2pPr>
      <a:lvl3pPr algn="ctr" rtl="0" eaLnBrk="1" fontAlgn="base" hangingPunct="1">
        <a:spcBef>
          <a:spcPct val="0"/>
        </a:spcBef>
        <a:spcAft>
          <a:spcPct val="0"/>
        </a:spcAft>
        <a:defRPr sz="4000" b="1">
          <a:solidFill>
            <a:srgbClr val="969696"/>
          </a:solidFill>
          <a:latin typeface="Tempus Sans ITC" pitchFamily="82" charset="0"/>
        </a:defRPr>
      </a:lvl3pPr>
      <a:lvl4pPr algn="ctr" rtl="0" eaLnBrk="1" fontAlgn="base" hangingPunct="1">
        <a:spcBef>
          <a:spcPct val="0"/>
        </a:spcBef>
        <a:spcAft>
          <a:spcPct val="0"/>
        </a:spcAft>
        <a:defRPr sz="4000" b="1">
          <a:solidFill>
            <a:srgbClr val="969696"/>
          </a:solidFill>
          <a:latin typeface="Tempus Sans ITC" pitchFamily="82" charset="0"/>
        </a:defRPr>
      </a:lvl4pPr>
      <a:lvl5pPr algn="ctr" rtl="0" eaLnBrk="1" fontAlgn="base" hangingPunct="1">
        <a:spcBef>
          <a:spcPct val="0"/>
        </a:spcBef>
        <a:spcAft>
          <a:spcPct val="0"/>
        </a:spcAft>
        <a:defRPr sz="4000" b="1">
          <a:solidFill>
            <a:srgbClr val="969696"/>
          </a:solidFill>
          <a:latin typeface="Tempus Sans ITC" pitchFamily="82" charset="0"/>
        </a:defRPr>
      </a:lvl5pPr>
      <a:lvl6pPr marL="457178" algn="ctr" rtl="0" eaLnBrk="1" fontAlgn="base" hangingPunct="1">
        <a:spcBef>
          <a:spcPct val="0"/>
        </a:spcBef>
        <a:spcAft>
          <a:spcPct val="0"/>
        </a:spcAft>
        <a:defRPr sz="4000" b="1">
          <a:solidFill>
            <a:srgbClr val="969696"/>
          </a:solidFill>
          <a:latin typeface="Tempus Sans ITC" pitchFamily="82" charset="0"/>
        </a:defRPr>
      </a:lvl6pPr>
      <a:lvl7pPr marL="914354" algn="ctr" rtl="0" eaLnBrk="1" fontAlgn="base" hangingPunct="1">
        <a:spcBef>
          <a:spcPct val="0"/>
        </a:spcBef>
        <a:spcAft>
          <a:spcPct val="0"/>
        </a:spcAft>
        <a:defRPr sz="4000" b="1">
          <a:solidFill>
            <a:srgbClr val="969696"/>
          </a:solidFill>
          <a:latin typeface="Tempus Sans ITC" pitchFamily="82" charset="0"/>
        </a:defRPr>
      </a:lvl7pPr>
      <a:lvl8pPr marL="1371532" algn="ctr" rtl="0" eaLnBrk="1" fontAlgn="base" hangingPunct="1">
        <a:spcBef>
          <a:spcPct val="0"/>
        </a:spcBef>
        <a:spcAft>
          <a:spcPct val="0"/>
        </a:spcAft>
        <a:defRPr sz="4000" b="1">
          <a:solidFill>
            <a:srgbClr val="969696"/>
          </a:solidFill>
          <a:latin typeface="Tempus Sans ITC" pitchFamily="82" charset="0"/>
        </a:defRPr>
      </a:lvl8pPr>
      <a:lvl9pPr marL="1828709" algn="ctr" rtl="0" eaLnBrk="1" fontAlgn="base" hangingPunct="1">
        <a:spcBef>
          <a:spcPct val="0"/>
        </a:spcBef>
        <a:spcAft>
          <a:spcPct val="0"/>
        </a:spcAft>
        <a:defRPr sz="4000" b="1">
          <a:solidFill>
            <a:srgbClr val="969696"/>
          </a:solidFill>
          <a:latin typeface="Tempus Sans ITC" pitchFamily="82" charset="0"/>
        </a:defRPr>
      </a:lvl9pPr>
    </p:titleStyle>
    <p:bodyStyle>
      <a:lvl1pPr marL="476227" indent="-438129" algn="l" rtl="0" eaLnBrk="1" fontAlgn="base" hangingPunct="1">
        <a:spcBef>
          <a:spcPct val="20000"/>
        </a:spcBef>
        <a:spcAft>
          <a:spcPct val="0"/>
        </a:spcAft>
        <a:buClr>
          <a:schemeClr val="tx1">
            <a:lumMod val="95000"/>
            <a:lumOff val="5000"/>
          </a:schemeClr>
        </a:buClr>
        <a:buFont typeface="Wingdings" pitchFamily="2" charset="2"/>
        <a:buChar char="q"/>
        <a:defRPr sz="3200" b="1">
          <a:solidFill>
            <a:schemeClr val="tx1"/>
          </a:solidFill>
          <a:latin typeface="Gill Sans MT" pitchFamily="34" charset="0"/>
          <a:ea typeface="+mn-ea"/>
          <a:cs typeface="+mn-cs"/>
        </a:defRPr>
      </a:lvl1pPr>
      <a:lvl2pPr marL="952452" indent="-285737" algn="l" rtl="0" eaLnBrk="1" fontAlgn="base" hangingPunct="1">
        <a:spcBef>
          <a:spcPct val="20000"/>
        </a:spcBef>
        <a:spcAft>
          <a:spcPct val="0"/>
        </a:spcAft>
        <a:buClr>
          <a:schemeClr val="tx1">
            <a:lumMod val="75000"/>
            <a:lumOff val="25000"/>
          </a:schemeClr>
        </a:buClr>
        <a:buFont typeface="Wingdings" pitchFamily="2" charset="2"/>
        <a:buChar char="§"/>
        <a:defRPr sz="2800" b="1">
          <a:solidFill>
            <a:schemeClr val="tx1"/>
          </a:solidFill>
          <a:latin typeface="Gill Sans MT" pitchFamily="34" charset="0"/>
        </a:defRPr>
      </a:lvl2pPr>
      <a:lvl3pPr marL="1371532" indent="-228589" algn="l" rtl="0" eaLnBrk="1" fontAlgn="base" hangingPunct="1">
        <a:spcBef>
          <a:spcPct val="20000"/>
        </a:spcBef>
        <a:spcAft>
          <a:spcPct val="0"/>
        </a:spcAft>
        <a:buClr>
          <a:srgbClr val="0070C0"/>
        </a:buClr>
        <a:buFont typeface="Courier New" pitchFamily="49" charset="0"/>
        <a:buChar char="o"/>
        <a:defRPr sz="2400" b="1">
          <a:solidFill>
            <a:schemeClr val="tx1"/>
          </a:solidFill>
          <a:latin typeface="Gill Sans MT" pitchFamily="34" charset="0"/>
        </a:defRPr>
      </a:lvl3pPr>
      <a:lvl4pPr marL="1790610" indent="-228589" algn="l" rtl="0" eaLnBrk="1" fontAlgn="base" hangingPunct="1">
        <a:spcBef>
          <a:spcPct val="20000"/>
        </a:spcBef>
        <a:spcAft>
          <a:spcPct val="0"/>
        </a:spcAft>
        <a:buClr>
          <a:srgbClr val="666633"/>
        </a:buClr>
        <a:buFont typeface="Arial" pitchFamily="34" charset="0"/>
        <a:buChar char="•"/>
        <a:defRPr sz="2000" b="1">
          <a:solidFill>
            <a:schemeClr val="tx1"/>
          </a:solidFill>
          <a:latin typeface="Gill Sans MT" pitchFamily="34" charset="0"/>
        </a:defRPr>
      </a:lvl4pPr>
      <a:lvl5pPr marL="2209690" indent="-228589" algn="l" rtl="0" eaLnBrk="1" fontAlgn="base" hangingPunct="1">
        <a:spcBef>
          <a:spcPct val="20000"/>
        </a:spcBef>
        <a:spcAft>
          <a:spcPct val="0"/>
        </a:spcAft>
        <a:buFont typeface="Arial" pitchFamily="34" charset="0"/>
        <a:buChar char="•"/>
        <a:defRPr sz="2000" b="1">
          <a:solidFill>
            <a:schemeClr val="tx1"/>
          </a:solidFill>
          <a:latin typeface="Gill Sans MT" pitchFamily="34" charset="0"/>
        </a:defRPr>
      </a:lvl5pPr>
      <a:lvl6pPr marL="2666867" indent="-228589" algn="l" rtl="0" eaLnBrk="1" fontAlgn="base" hangingPunct="1">
        <a:spcBef>
          <a:spcPct val="20000"/>
        </a:spcBef>
        <a:spcAft>
          <a:spcPct val="0"/>
        </a:spcAft>
        <a:buFont typeface="Wingdings" pitchFamily="2" charset="2"/>
        <a:buChar char="µ"/>
        <a:defRPr sz="2000" b="1">
          <a:solidFill>
            <a:schemeClr val="tx1"/>
          </a:solidFill>
          <a:latin typeface="+mn-lt"/>
        </a:defRPr>
      </a:lvl6pPr>
      <a:lvl7pPr marL="3124045" indent="-228589" algn="l" rtl="0" eaLnBrk="1" fontAlgn="base" hangingPunct="1">
        <a:spcBef>
          <a:spcPct val="20000"/>
        </a:spcBef>
        <a:spcAft>
          <a:spcPct val="0"/>
        </a:spcAft>
        <a:buFont typeface="Wingdings" pitchFamily="2" charset="2"/>
        <a:buChar char="µ"/>
        <a:defRPr sz="2000" b="1">
          <a:solidFill>
            <a:schemeClr val="tx1"/>
          </a:solidFill>
          <a:latin typeface="+mn-lt"/>
        </a:defRPr>
      </a:lvl7pPr>
      <a:lvl8pPr marL="3581221" indent="-228589" algn="l" rtl="0" eaLnBrk="1" fontAlgn="base" hangingPunct="1">
        <a:spcBef>
          <a:spcPct val="20000"/>
        </a:spcBef>
        <a:spcAft>
          <a:spcPct val="0"/>
        </a:spcAft>
        <a:buFont typeface="Wingdings" pitchFamily="2" charset="2"/>
        <a:buChar char="µ"/>
        <a:defRPr sz="2000" b="1">
          <a:solidFill>
            <a:schemeClr val="tx1"/>
          </a:solidFill>
          <a:latin typeface="+mn-lt"/>
        </a:defRPr>
      </a:lvl8pPr>
      <a:lvl9pPr marL="4038398" indent="-228589" algn="l" rtl="0" eaLnBrk="1" fontAlgn="base" hangingPunct="1">
        <a:spcBef>
          <a:spcPct val="20000"/>
        </a:spcBef>
        <a:spcAft>
          <a:spcPct val="0"/>
        </a:spcAft>
        <a:buFont typeface="Wingdings" pitchFamily="2" charset="2"/>
        <a:buChar char="µ"/>
        <a:defRPr sz="2000" b="1">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3458" name="Group 2"/>
          <p:cNvGrpSpPr>
            <a:grpSpLocks/>
          </p:cNvGrpSpPr>
          <p:nvPr/>
        </p:nvGrpSpPr>
        <p:grpSpPr bwMode="auto">
          <a:xfrm>
            <a:off x="3" y="3902081"/>
            <a:ext cx="4533900" cy="2949575"/>
            <a:chOff x="0" y="2458"/>
            <a:chExt cx="2142" cy="1858"/>
          </a:xfrm>
        </p:grpSpPr>
        <p:sp>
          <p:nvSpPr>
            <p:cNvPr id="4034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34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34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34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pPr>
              <a:endParaRPr lang="en-ZA" sz="1800">
                <a:solidFill>
                  <a:srgbClr val="FFFFFF"/>
                </a:solidFill>
              </a:endParaRPr>
            </a:p>
          </p:txBody>
        </p:sp>
        <p:sp>
          <p:nvSpPr>
            <p:cNvPr id="4034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sp>
          <p:nvSpPr>
            <p:cNvPr id="4034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sp>
          <p:nvSpPr>
            <p:cNvPr id="4034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pPr>
              <a:endParaRPr lang="en-ZA" sz="1800">
                <a:solidFill>
                  <a:srgbClr val="FFFFFF"/>
                </a:solidFill>
              </a:endParaRPr>
            </a:p>
          </p:txBody>
        </p:sp>
      </p:grpSp>
      <p:sp>
        <p:nvSpPr>
          <p:cNvPr id="403466"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03467"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pPr>
            <a:endParaRPr lang="en-US">
              <a:solidFill>
                <a:srgbClr val="FFFFFF"/>
              </a:solidFill>
            </a:endParaRPr>
          </a:p>
        </p:txBody>
      </p:sp>
      <p:sp>
        <p:nvSpPr>
          <p:cNvPr id="40346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pPr>
            <a:endParaRPr lang="en-US">
              <a:solidFill>
                <a:srgbClr val="FFFFFF"/>
              </a:solidFill>
            </a:endParaRPr>
          </a:p>
        </p:txBody>
      </p:sp>
      <p:sp>
        <p:nvSpPr>
          <p:cNvPr id="40347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pPr>
            <a:fld id="{F58FFD0E-AACF-4972-BC42-22FACFDB4C99}"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550115547"/>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178" algn="ctr" rtl="0" eaLnBrk="1" fontAlgn="base" hangingPunct="1">
        <a:spcBef>
          <a:spcPct val="0"/>
        </a:spcBef>
        <a:spcAft>
          <a:spcPct val="0"/>
        </a:spcAft>
        <a:defRPr sz="4400">
          <a:solidFill>
            <a:schemeClr val="tx2"/>
          </a:solidFill>
          <a:latin typeface="Arial" pitchFamily="34" charset="0"/>
        </a:defRPr>
      </a:lvl6pPr>
      <a:lvl7pPr marL="914354" algn="ctr" rtl="0" eaLnBrk="1" fontAlgn="base" hangingPunct="1">
        <a:spcBef>
          <a:spcPct val="0"/>
        </a:spcBef>
        <a:spcAft>
          <a:spcPct val="0"/>
        </a:spcAft>
        <a:defRPr sz="4400">
          <a:solidFill>
            <a:schemeClr val="tx2"/>
          </a:solidFill>
          <a:latin typeface="Arial" pitchFamily="34" charset="0"/>
        </a:defRPr>
      </a:lvl7pPr>
      <a:lvl8pPr marL="1371532" algn="ctr" rtl="0" eaLnBrk="1" fontAlgn="base" hangingPunct="1">
        <a:spcBef>
          <a:spcPct val="0"/>
        </a:spcBef>
        <a:spcAft>
          <a:spcPct val="0"/>
        </a:spcAft>
        <a:defRPr sz="4400">
          <a:solidFill>
            <a:schemeClr val="tx2"/>
          </a:solidFill>
          <a:latin typeface="Arial" pitchFamily="34" charset="0"/>
        </a:defRPr>
      </a:lvl8pPr>
      <a:lvl9pPr marL="1828709" algn="ctr" rtl="0" eaLnBrk="1" fontAlgn="base" hangingPunct="1">
        <a:spcBef>
          <a:spcPct val="0"/>
        </a:spcBef>
        <a:spcAft>
          <a:spcPct val="0"/>
        </a:spcAft>
        <a:defRPr sz="4400">
          <a:solidFill>
            <a:schemeClr val="tx2"/>
          </a:solidFill>
          <a:latin typeface="Arial" pitchFamily="34" charset="0"/>
        </a:defRPr>
      </a:lvl9pPr>
    </p:titleStyle>
    <p:bodyStyle>
      <a:lvl1pPr marL="342882" indent="-342882"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13" indent="-285737" algn="l" rtl="0" eaLnBrk="1" fontAlgn="base" hangingPunct="1">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2942" indent="-228589"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120" indent="-228589"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298" indent="-228589"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5pPr>
      <a:lvl6pPr marL="2514474" indent="-228589"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6pPr>
      <a:lvl7pPr marL="2971652" indent="-228589"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7pPr>
      <a:lvl8pPr marL="3428829" indent="-228589"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8pPr>
      <a:lvl9pPr marL="3886006" indent="-228589"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Environmental Rule of Law – a Panacea for Procedural Environmental Rights </a:t>
            </a:r>
            <a:endParaRPr lang="en-ZA" dirty="0"/>
          </a:p>
        </p:txBody>
      </p:sp>
      <p:sp>
        <p:nvSpPr>
          <p:cNvPr id="3" name="Subtitle 2"/>
          <p:cNvSpPr>
            <a:spLocks noGrp="1"/>
          </p:cNvSpPr>
          <p:nvPr>
            <p:ph type="subTitle" idx="1"/>
          </p:nvPr>
        </p:nvSpPr>
        <p:spPr/>
        <p:txBody>
          <a:bodyPr/>
          <a:lstStyle/>
          <a:p>
            <a:r>
              <a:rPr lang="en-ZA" dirty="0" smtClean="0"/>
              <a:t>Loretta </a:t>
            </a:r>
            <a:r>
              <a:rPr lang="en-ZA" dirty="0" err="1" smtClean="0"/>
              <a:t>Feris</a:t>
            </a:r>
            <a:endParaRPr lang="en-ZA" dirty="0" smtClean="0"/>
          </a:p>
          <a:p>
            <a:r>
              <a:rPr lang="en-ZA" dirty="0" smtClean="0"/>
              <a:t>Institute of Marine and Environmental Law, University of Cape Town, South Africa</a:t>
            </a:r>
            <a:endParaRPr lang="en-ZA" dirty="0"/>
          </a:p>
        </p:txBody>
      </p:sp>
    </p:spTree>
    <p:extLst>
      <p:ext uri="{BB962C8B-B14F-4D97-AF65-F5344CB8AC3E}">
        <p14:creationId xmlns:p14="http://schemas.microsoft.com/office/powerpoint/2010/main" val="190500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4799"/>
            <a:ext cx="12192000" cy="981075"/>
          </a:xfrm>
        </p:spPr>
        <p:txBody>
          <a:bodyPr/>
          <a:lstStyle/>
          <a:p>
            <a:r>
              <a:rPr lang="en-ZA" dirty="0" smtClean="0"/>
              <a:t>Is it not simply rule of law?</a:t>
            </a:r>
            <a:endParaRPr lang="en-ZA" dirty="0"/>
          </a:p>
        </p:txBody>
      </p:sp>
      <p:pic>
        <p:nvPicPr>
          <p:cNvPr id="4" name="Picture 3"/>
          <p:cNvPicPr>
            <a:picLocks noChangeAspect="1"/>
          </p:cNvPicPr>
          <p:nvPr/>
        </p:nvPicPr>
        <p:blipFill>
          <a:blip r:embed="rId2"/>
          <a:stretch>
            <a:fillRect/>
          </a:stretch>
        </p:blipFill>
        <p:spPr>
          <a:xfrm>
            <a:off x="3222205" y="226594"/>
            <a:ext cx="5737955" cy="4688205"/>
          </a:xfrm>
          <a:prstGeom prst="rect">
            <a:avLst/>
          </a:prstGeom>
        </p:spPr>
      </p:pic>
    </p:spTree>
    <p:extLst>
      <p:ext uri="{BB962C8B-B14F-4D97-AF65-F5344CB8AC3E}">
        <p14:creationId xmlns:p14="http://schemas.microsoft.com/office/powerpoint/2010/main" val="125495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April 2016: World </a:t>
            </a:r>
            <a:r>
              <a:rPr lang="en-GB" sz="3200" dirty="0"/>
              <a:t>Declaration on the Environmental Rule of Law </a:t>
            </a:r>
            <a:endParaRPr lang="en-ZA" sz="3200" dirty="0"/>
          </a:p>
        </p:txBody>
      </p:sp>
      <p:sp>
        <p:nvSpPr>
          <p:cNvPr id="3" name="Content Placeholder 2"/>
          <p:cNvSpPr>
            <a:spLocks noGrp="1"/>
          </p:cNvSpPr>
          <p:nvPr>
            <p:ph idx="1"/>
          </p:nvPr>
        </p:nvSpPr>
        <p:spPr/>
        <p:txBody>
          <a:bodyPr/>
          <a:lstStyle/>
          <a:p>
            <a:r>
              <a:rPr lang="en-GB" i="1" dirty="0"/>
              <a:t>Principle 1 </a:t>
            </a:r>
            <a:r>
              <a:rPr lang="en-GB" dirty="0"/>
              <a:t>Responsibility to Protect Nature</a:t>
            </a:r>
            <a:endParaRPr lang="en-ZA" dirty="0"/>
          </a:p>
          <a:p>
            <a:r>
              <a:rPr lang="en-GB" i="1" dirty="0"/>
              <a:t>Principle 2 </a:t>
            </a:r>
            <a:r>
              <a:rPr lang="en-GB" dirty="0"/>
              <a:t>Right to Nature</a:t>
            </a:r>
            <a:endParaRPr lang="en-ZA" dirty="0"/>
          </a:p>
          <a:p>
            <a:r>
              <a:rPr lang="en-GB" i="1" dirty="0"/>
              <a:t>Principle 3 </a:t>
            </a:r>
            <a:r>
              <a:rPr lang="en-GB" dirty="0"/>
              <a:t>In </a:t>
            </a:r>
            <a:r>
              <a:rPr lang="en-GB" dirty="0" err="1"/>
              <a:t>dubio</a:t>
            </a:r>
            <a:r>
              <a:rPr lang="en-GB" dirty="0"/>
              <a:t> pro </a:t>
            </a:r>
            <a:r>
              <a:rPr lang="en-GB" dirty="0" err="1"/>
              <a:t>natura</a:t>
            </a:r>
            <a:endParaRPr lang="en-ZA" dirty="0"/>
          </a:p>
          <a:p>
            <a:r>
              <a:rPr lang="en-GB" i="1" dirty="0"/>
              <a:t>Principle 4 </a:t>
            </a:r>
            <a:r>
              <a:rPr lang="en-GB" dirty="0"/>
              <a:t>Ecological sustainability and resilience</a:t>
            </a:r>
            <a:endParaRPr lang="en-ZA" dirty="0"/>
          </a:p>
          <a:p>
            <a:r>
              <a:rPr lang="en-GB" i="1" dirty="0"/>
              <a:t>Principle 5 </a:t>
            </a:r>
            <a:r>
              <a:rPr lang="en-GB" dirty="0" err="1"/>
              <a:t>Intragenerational</a:t>
            </a:r>
            <a:r>
              <a:rPr lang="en-GB" dirty="0"/>
              <a:t> equity</a:t>
            </a:r>
            <a:endParaRPr lang="en-ZA" dirty="0"/>
          </a:p>
          <a:p>
            <a:r>
              <a:rPr lang="en-GB" i="1" dirty="0"/>
              <a:t>Principle 6 </a:t>
            </a:r>
            <a:r>
              <a:rPr lang="en-GB" dirty="0"/>
              <a:t>Intergenerational equity</a:t>
            </a:r>
            <a:endParaRPr lang="en-ZA" dirty="0"/>
          </a:p>
          <a:p>
            <a:r>
              <a:rPr lang="en-GB" i="1" dirty="0"/>
              <a:t>Principle 8 </a:t>
            </a:r>
            <a:r>
              <a:rPr lang="en-GB" dirty="0"/>
              <a:t>Participation of minority and vulnerable groups</a:t>
            </a:r>
            <a:endParaRPr lang="en-ZA" dirty="0"/>
          </a:p>
          <a:p>
            <a:r>
              <a:rPr lang="en-GB" i="1" dirty="0"/>
              <a:t>Principle 9 </a:t>
            </a:r>
            <a:r>
              <a:rPr lang="en-GB" dirty="0"/>
              <a:t>Indigenous and tribal </a:t>
            </a:r>
            <a:r>
              <a:rPr lang="en-GB" dirty="0" smtClean="0"/>
              <a:t>peoples rights</a:t>
            </a:r>
          </a:p>
          <a:p>
            <a:r>
              <a:rPr lang="en-GB" i="1" dirty="0"/>
              <a:t>Principle 10 </a:t>
            </a:r>
            <a:r>
              <a:rPr lang="en-GB" dirty="0"/>
              <a:t>Non-regression</a:t>
            </a:r>
            <a:endParaRPr lang="en-ZA" dirty="0"/>
          </a:p>
          <a:p>
            <a:r>
              <a:rPr lang="en-GB" i="1" dirty="0"/>
              <a:t>Principle 11 </a:t>
            </a:r>
            <a:r>
              <a:rPr lang="en-GB" dirty="0"/>
              <a:t>Progression</a:t>
            </a:r>
            <a:endParaRPr lang="en-ZA" dirty="0"/>
          </a:p>
          <a:p>
            <a:endParaRPr lang="en-ZA" dirty="0"/>
          </a:p>
          <a:p>
            <a:endParaRPr lang="en-ZA" dirty="0"/>
          </a:p>
        </p:txBody>
      </p:sp>
    </p:spTree>
    <p:extLst>
      <p:ext uri="{BB962C8B-B14F-4D97-AF65-F5344CB8AC3E}">
        <p14:creationId xmlns:p14="http://schemas.microsoft.com/office/powerpoint/2010/main" val="16716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World Declaration on the Environmental Rule of Law </a:t>
            </a:r>
            <a:endParaRPr lang="en-ZA"/>
          </a:p>
        </p:txBody>
      </p:sp>
      <p:sp>
        <p:nvSpPr>
          <p:cNvPr id="3" name="Content Placeholder 2"/>
          <p:cNvSpPr>
            <a:spLocks noGrp="1"/>
          </p:cNvSpPr>
          <p:nvPr>
            <p:ph idx="1"/>
          </p:nvPr>
        </p:nvSpPr>
        <p:spPr/>
        <p:txBody>
          <a:bodyPr/>
          <a:lstStyle/>
          <a:p>
            <a:r>
              <a:rPr lang="en-GB" i="1" dirty="0" smtClean="0"/>
              <a:t>Principle </a:t>
            </a:r>
            <a:r>
              <a:rPr lang="en-GB" i="1" dirty="0"/>
              <a:t>3 </a:t>
            </a:r>
            <a:r>
              <a:rPr lang="en-GB" dirty="0"/>
              <a:t>In </a:t>
            </a:r>
            <a:r>
              <a:rPr lang="en-GB" dirty="0" err="1"/>
              <a:t>dubio</a:t>
            </a:r>
            <a:r>
              <a:rPr lang="en-GB" dirty="0"/>
              <a:t> pro </a:t>
            </a:r>
            <a:r>
              <a:rPr lang="en-GB" dirty="0" err="1"/>
              <a:t>natura</a:t>
            </a:r>
            <a:endParaRPr lang="en-ZA" dirty="0"/>
          </a:p>
          <a:p>
            <a:endParaRPr lang="en-GB" i="1" dirty="0" smtClean="0"/>
          </a:p>
          <a:p>
            <a:r>
              <a:rPr lang="en-GB" i="1" dirty="0" smtClean="0"/>
              <a:t>Principle </a:t>
            </a:r>
            <a:r>
              <a:rPr lang="en-GB" i="1" dirty="0"/>
              <a:t>10 </a:t>
            </a:r>
            <a:r>
              <a:rPr lang="en-GB" dirty="0"/>
              <a:t>Non-regression</a:t>
            </a:r>
            <a:endParaRPr lang="en-ZA" dirty="0"/>
          </a:p>
          <a:p>
            <a:endParaRPr lang="en-GB" i="1" dirty="0" smtClean="0"/>
          </a:p>
          <a:p>
            <a:r>
              <a:rPr lang="en-GB" i="1" dirty="0" smtClean="0"/>
              <a:t>Principle </a:t>
            </a:r>
            <a:r>
              <a:rPr lang="en-GB" i="1" dirty="0"/>
              <a:t>11 </a:t>
            </a:r>
            <a:r>
              <a:rPr lang="en-GB" dirty="0"/>
              <a:t>Progression</a:t>
            </a:r>
            <a:endParaRPr lang="en-ZA" dirty="0"/>
          </a:p>
          <a:p>
            <a:endParaRPr lang="en-ZA" dirty="0"/>
          </a:p>
          <a:p>
            <a:endParaRPr lang="en-ZA" dirty="0"/>
          </a:p>
        </p:txBody>
      </p:sp>
    </p:spTree>
    <p:extLst>
      <p:ext uri="{BB962C8B-B14F-4D97-AF65-F5344CB8AC3E}">
        <p14:creationId xmlns:p14="http://schemas.microsoft.com/office/powerpoint/2010/main" val="156907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 dubio pro natura</a:t>
            </a:r>
            <a:endParaRPr lang="en-ZA" dirty="0"/>
          </a:p>
        </p:txBody>
      </p:sp>
      <p:sp>
        <p:nvSpPr>
          <p:cNvPr id="3" name="Content Placeholder 2"/>
          <p:cNvSpPr>
            <a:spLocks noGrp="1"/>
          </p:cNvSpPr>
          <p:nvPr>
            <p:ph idx="1"/>
          </p:nvPr>
        </p:nvSpPr>
        <p:spPr/>
        <p:txBody>
          <a:bodyPr/>
          <a:lstStyle/>
          <a:p>
            <a:r>
              <a:rPr lang="en-ZA" dirty="0" smtClean="0"/>
              <a:t>Precautionary principle?</a:t>
            </a:r>
            <a:endParaRPr lang="en-ZA" dirty="0"/>
          </a:p>
        </p:txBody>
      </p:sp>
      <p:graphicFrame>
        <p:nvGraphicFramePr>
          <p:cNvPr id="18" name="Diagram 17"/>
          <p:cNvGraphicFramePr/>
          <p:nvPr>
            <p:extLst>
              <p:ext uri="{D42A27DB-BD31-4B8C-83A1-F6EECF244321}">
                <p14:modId xmlns:p14="http://schemas.microsoft.com/office/powerpoint/2010/main" val="4061575581"/>
              </p:ext>
            </p:extLst>
          </p:nvPr>
        </p:nvGraphicFramePr>
        <p:xfrm>
          <a:off x="1905000" y="2413338"/>
          <a:ext cx="8490054" cy="246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reeform 10"/>
          <p:cNvSpPr/>
          <p:nvPr/>
        </p:nvSpPr>
        <p:spPr>
          <a:xfrm>
            <a:off x="7173688" y="1428370"/>
            <a:ext cx="3037113" cy="561599"/>
          </a:xfrm>
          <a:custGeom>
            <a:avLst/>
            <a:gdLst>
              <a:gd name="connsiteX0" fmla="*/ 0 w 3037113"/>
              <a:gd name="connsiteY0" fmla="*/ 93602 h 561599"/>
              <a:gd name="connsiteX1" fmla="*/ 93602 w 3037113"/>
              <a:gd name="connsiteY1" fmla="*/ 0 h 561599"/>
              <a:gd name="connsiteX2" fmla="*/ 2943511 w 3037113"/>
              <a:gd name="connsiteY2" fmla="*/ 0 h 561599"/>
              <a:gd name="connsiteX3" fmla="*/ 3037113 w 3037113"/>
              <a:gd name="connsiteY3" fmla="*/ 93602 h 561599"/>
              <a:gd name="connsiteX4" fmla="*/ 3037113 w 3037113"/>
              <a:gd name="connsiteY4" fmla="*/ 467997 h 561599"/>
              <a:gd name="connsiteX5" fmla="*/ 2943511 w 3037113"/>
              <a:gd name="connsiteY5" fmla="*/ 561599 h 561599"/>
              <a:gd name="connsiteX6" fmla="*/ 93602 w 3037113"/>
              <a:gd name="connsiteY6" fmla="*/ 561599 h 561599"/>
              <a:gd name="connsiteX7" fmla="*/ 0 w 3037113"/>
              <a:gd name="connsiteY7" fmla="*/ 467997 h 561599"/>
              <a:gd name="connsiteX8" fmla="*/ 0 w 3037113"/>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113" h="561599">
                <a:moveTo>
                  <a:pt x="0" y="93602"/>
                </a:moveTo>
                <a:cubicBezTo>
                  <a:pt x="0" y="41907"/>
                  <a:pt x="41907" y="0"/>
                  <a:pt x="93602" y="0"/>
                </a:cubicBezTo>
                <a:lnTo>
                  <a:pt x="2943511" y="0"/>
                </a:lnTo>
                <a:cubicBezTo>
                  <a:pt x="2995206" y="0"/>
                  <a:pt x="3037113" y="41907"/>
                  <a:pt x="3037113" y="93602"/>
                </a:cubicBezTo>
                <a:lnTo>
                  <a:pt x="3037113" y="467997"/>
                </a:lnTo>
                <a:cubicBezTo>
                  <a:pt x="3037113" y="519692"/>
                  <a:pt x="2995206" y="561599"/>
                  <a:pt x="2943511" y="561599"/>
                </a:cubicBezTo>
                <a:lnTo>
                  <a:pt x="93602" y="561599"/>
                </a:lnTo>
                <a:cubicBezTo>
                  <a:pt x="41907" y="561599"/>
                  <a:pt x="0" y="519692"/>
                  <a:pt x="0" y="467997"/>
                </a:cubicBezTo>
                <a:lnTo>
                  <a:pt x="0" y="93602"/>
                </a:lnTo>
                <a:close/>
              </a:path>
            </a:pathLst>
          </a:custGeom>
          <a:scene3d>
            <a:camera prst="isometricOffAxis2Left"/>
            <a:lightRig rig="threePt" dir="t"/>
          </a:scene3d>
        </p:spPr>
        <p:style>
          <a:lnRef idx="1">
            <a:schemeClr val="dk1"/>
          </a:lnRef>
          <a:fillRef idx="2">
            <a:schemeClr val="dk1"/>
          </a:fillRef>
          <a:effectRef idx="1">
            <a:schemeClr val="dk1"/>
          </a:effectRef>
          <a:fontRef idx="minor">
            <a:schemeClr val="dk1"/>
          </a:fontRef>
        </p:style>
        <p:txBody>
          <a:bodyPr spcFirstLastPara="0" vert="horz" wrap="square" lIns="118855" tIns="118855" rIns="118855" bIns="118855" numCol="1" spcCol="1270" anchor="ctr" anchorCtr="0">
            <a:noAutofit/>
          </a:bodyPr>
          <a:lstStyle/>
          <a:p>
            <a:pPr lvl="0" algn="l" defTabSz="1066800" rtl="0">
              <a:lnSpc>
                <a:spcPct val="90000"/>
              </a:lnSpc>
              <a:spcBef>
                <a:spcPct val="0"/>
              </a:spcBef>
              <a:spcAft>
                <a:spcPct val="35000"/>
              </a:spcAft>
            </a:pPr>
            <a:r>
              <a:rPr lang="en-ZA" sz="2400" b="1" i="0" kern="1200" baseline="0" smtClean="0"/>
              <a:t>Scientific certainty</a:t>
            </a:r>
            <a:endParaRPr lang="en-ZA" sz="2400" kern="1200"/>
          </a:p>
        </p:txBody>
      </p:sp>
      <p:sp>
        <p:nvSpPr>
          <p:cNvPr id="17" name="Freeform 16"/>
          <p:cNvSpPr/>
          <p:nvPr/>
        </p:nvSpPr>
        <p:spPr>
          <a:xfrm>
            <a:off x="4234543" y="5618257"/>
            <a:ext cx="3037113" cy="702000"/>
          </a:xfrm>
          <a:custGeom>
            <a:avLst/>
            <a:gdLst>
              <a:gd name="connsiteX0" fmla="*/ 0 w 3037113"/>
              <a:gd name="connsiteY0" fmla="*/ 117002 h 702000"/>
              <a:gd name="connsiteX1" fmla="*/ 117002 w 3037113"/>
              <a:gd name="connsiteY1" fmla="*/ 0 h 702000"/>
              <a:gd name="connsiteX2" fmla="*/ 2920111 w 3037113"/>
              <a:gd name="connsiteY2" fmla="*/ 0 h 702000"/>
              <a:gd name="connsiteX3" fmla="*/ 3037113 w 3037113"/>
              <a:gd name="connsiteY3" fmla="*/ 117002 h 702000"/>
              <a:gd name="connsiteX4" fmla="*/ 3037113 w 3037113"/>
              <a:gd name="connsiteY4" fmla="*/ 584998 h 702000"/>
              <a:gd name="connsiteX5" fmla="*/ 2920111 w 3037113"/>
              <a:gd name="connsiteY5" fmla="*/ 702000 h 702000"/>
              <a:gd name="connsiteX6" fmla="*/ 117002 w 3037113"/>
              <a:gd name="connsiteY6" fmla="*/ 702000 h 702000"/>
              <a:gd name="connsiteX7" fmla="*/ 0 w 3037113"/>
              <a:gd name="connsiteY7" fmla="*/ 584998 h 702000"/>
              <a:gd name="connsiteX8" fmla="*/ 0 w 3037113"/>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113" h="702000">
                <a:moveTo>
                  <a:pt x="0" y="117002"/>
                </a:moveTo>
                <a:cubicBezTo>
                  <a:pt x="0" y="52384"/>
                  <a:pt x="52384" y="0"/>
                  <a:pt x="117002" y="0"/>
                </a:cubicBezTo>
                <a:lnTo>
                  <a:pt x="2920111" y="0"/>
                </a:lnTo>
                <a:cubicBezTo>
                  <a:pt x="2984729" y="0"/>
                  <a:pt x="3037113" y="52384"/>
                  <a:pt x="3037113" y="117002"/>
                </a:cubicBezTo>
                <a:lnTo>
                  <a:pt x="3037113" y="584998"/>
                </a:lnTo>
                <a:cubicBezTo>
                  <a:pt x="3037113" y="649616"/>
                  <a:pt x="2984729" y="702000"/>
                  <a:pt x="2920111" y="702000"/>
                </a:cubicBezTo>
                <a:lnTo>
                  <a:pt x="117002" y="702000"/>
                </a:lnTo>
                <a:cubicBezTo>
                  <a:pt x="52384" y="702000"/>
                  <a:pt x="0" y="649616"/>
                  <a:pt x="0" y="584998"/>
                </a:cubicBezTo>
                <a:lnTo>
                  <a:pt x="0" y="117002"/>
                </a:lnTo>
                <a:close/>
              </a:path>
            </a:pathLst>
          </a:custGeom>
          <a:solidFill>
            <a:srgbClr val="FF0000"/>
          </a:solidFill>
          <a:ln>
            <a:solidFill>
              <a:srgbClr val="FF0000"/>
            </a:solidFill>
          </a:ln>
          <a:scene3d>
            <a:camera prst="isometricOffAxis2Left"/>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lvl="0" algn="l" defTabSz="1333500" rtl="0">
              <a:lnSpc>
                <a:spcPct val="90000"/>
              </a:lnSpc>
              <a:spcBef>
                <a:spcPct val="0"/>
              </a:spcBef>
              <a:spcAft>
                <a:spcPct val="35000"/>
              </a:spcAft>
            </a:pPr>
            <a:r>
              <a:rPr lang="en-ZA" sz="3000" b="1" i="0" kern="1200" baseline="0" smtClean="0"/>
              <a:t>Legal certainty</a:t>
            </a:r>
            <a:endParaRPr lang="en-ZA" sz="3000" kern="1200"/>
          </a:p>
        </p:txBody>
      </p:sp>
      <p:sp>
        <p:nvSpPr>
          <p:cNvPr id="12" name="Rounded Rectangle 11"/>
          <p:cNvSpPr/>
          <p:nvPr/>
        </p:nvSpPr>
        <p:spPr bwMode="auto">
          <a:xfrm>
            <a:off x="10722429" y="1946960"/>
            <a:ext cx="914400" cy="914400"/>
          </a:xfrm>
          <a:prstGeom prst="round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476250" marR="0" indent="-438150" algn="l" defTabSz="914400" rtl="0" eaLnBrk="1" fontAlgn="base" latinLnBrk="0" hangingPunct="1">
              <a:lnSpc>
                <a:spcPct val="100000"/>
              </a:lnSpc>
              <a:spcBef>
                <a:spcPct val="20000"/>
              </a:spcBef>
              <a:spcAft>
                <a:spcPct val="0"/>
              </a:spcAft>
              <a:buClr>
                <a:srgbClr val="000066"/>
              </a:buClr>
              <a:buSzTx/>
              <a:buFont typeface="Webdings" pitchFamily="18" charset="2"/>
              <a:buChar char="ü"/>
              <a:tabLst/>
            </a:pPr>
            <a:endParaRPr kumimoji="0" lang="en-ZA"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847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8" grpId="0">
        <p:bldAsOne/>
      </p:bldGraphic>
      <p:bldP spid="11"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Non-regression</a:t>
            </a:r>
            <a:endParaRPr lang="en-ZA" dirty="0"/>
          </a:p>
        </p:txBody>
      </p:sp>
      <p:sp>
        <p:nvSpPr>
          <p:cNvPr id="3" name="Content Placeholder 2"/>
          <p:cNvSpPr>
            <a:spLocks noGrp="1"/>
          </p:cNvSpPr>
          <p:nvPr>
            <p:ph idx="4294967295"/>
          </p:nvPr>
        </p:nvSpPr>
        <p:spPr>
          <a:xfrm>
            <a:off x="1487488" y="981075"/>
            <a:ext cx="10704512" cy="5876925"/>
          </a:xfrm>
        </p:spPr>
        <p:txBody>
          <a:bodyPr/>
          <a:lstStyle/>
          <a:p>
            <a:r>
              <a:rPr lang="en-ZA" sz="2800" dirty="0"/>
              <a:t>P</a:t>
            </a:r>
            <a:r>
              <a:rPr lang="en-ZA" sz="2800" dirty="0" smtClean="0"/>
              <a:t>revents </a:t>
            </a:r>
            <a:r>
              <a:rPr lang="en-ZA" sz="2800" dirty="0"/>
              <a:t>public authorities from modifying or abolishing existing legislations if </a:t>
            </a:r>
            <a:r>
              <a:rPr lang="en-ZA" sz="2800" dirty="0" smtClean="0"/>
              <a:t>doing </a:t>
            </a:r>
            <a:r>
              <a:rPr lang="en-ZA" sz="2800" dirty="0"/>
              <a:t>so would diminish the protection of the </a:t>
            </a:r>
            <a:r>
              <a:rPr lang="en-ZA" sz="2800" dirty="0" smtClean="0"/>
              <a:t>environment (</a:t>
            </a:r>
            <a:r>
              <a:rPr lang="en-ZA" sz="2800" dirty="0" err="1" smtClean="0"/>
              <a:t>Prieur</a:t>
            </a:r>
            <a:r>
              <a:rPr lang="en-ZA" sz="2800" dirty="0" smtClean="0"/>
              <a:t>)</a:t>
            </a:r>
            <a:endParaRPr lang="en-ZA" sz="2800" dirty="0"/>
          </a:p>
        </p:txBody>
      </p:sp>
      <p:graphicFrame>
        <p:nvGraphicFramePr>
          <p:cNvPr id="6" name="Diagram 5"/>
          <p:cNvGraphicFramePr/>
          <p:nvPr>
            <p:extLst>
              <p:ext uri="{D42A27DB-BD31-4B8C-83A1-F6EECF244321}">
                <p14:modId xmlns:p14="http://schemas.microsoft.com/office/powerpoint/2010/main" val="3884669541"/>
              </p:ext>
            </p:extLst>
          </p:nvPr>
        </p:nvGraphicFramePr>
        <p:xfrm>
          <a:off x="2558143" y="2950029"/>
          <a:ext cx="7380514"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0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Progression </a:t>
            </a:r>
            <a:endParaRPr lang="en-ZA" dirty="0"/>
          </a:p>
        </p:txBody>
      </p:sp>
      <p:sp>
        <p:nvSpPr>
          <p:cNvPr id="3" name="Content Placeholder 2"/>
          <p:cNvSpPr>
            <a:spLocks noGrp="1"/>
          </p:cNvSpPr>
          <p:nvPr>
            <p:ph idx="1"/>
          </p:nvPr>
        </p:nvSpPr>
        <p:spPr/>
        <p:txBody>
          <a:bodyPr/>
          <a:lstStyle/>
          <a:p>
            <a:r>
              <a:rPr lang="en-GB" dirty="0"/>
              <a:t>R</a:t>
            </a:r>
            <a:r>
              <a:rPr lang="en-GB" dirty="0" smtClean="0"/>
              <a:t>equires </a:t>
            </a:r>
            <a:r>
              <a:rPr lang="en-GB" dirty="0"/>
              <a:t>States, sub-national entities and regional integration organisations to progressively revise and enhance laws and policies related to environmental conservation and protection on a regular basis, based on the most recent scientific knowledge and policy developments. </a:t>
            </a:r>
            <a:endParaRPr lang="en-GB" dirty="0" smtClean="0"/>
          </a:p>
          <a:p>
            <a:r>
              <a:rPr lang="en-ZA" dirty="0" smtClean="0"/>
              <a:t>Progression - corollary </a:t>
            </a:r>
            <a:r>
              <a:rPr lang="en-ZA" dirty="0"/>
              <a:t>to </a:t>
            </a:r>
            <a:r>
              <a:rPr lang="en-ZA" dirty="0" smtClean="0"/>
              <a:t>non-regression: speaks </a:t>
            </a:r>
            <a:r>
              <a:rPr lang="en-ZA" dirty="0"/>
              <a:t>to the need for progress in environmental law to ensure that the needs of future generations will be </a:t>
            </a:r>
            <a:r>
              <a:rPr lang="en-ZA" dirty="0" smtClean="0"/>
              <a:t>met</a:t>
            </a:r>
          </a:p>
        </p:txBody>
      </p:sp>
      <p:sp>
        <p:nvSpPr>
          <p:cNvPr id="4" name="Rectangle 3"/>
          <p:cNvSpPr/>
          <p:nvPr/>
        </p:nvSpPr>
        <p:spPr bwMode="auto">
          <a:xfrm>
            <a:off x="3080657" y="5399313"/>
            <a:ext cx="5736772" cy="111034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2075" tIns="46038" rIns="92075" bIns="46038" numCol="1" rtlCol="0" anchor="ctr" anchorCtr="0" compatLnSpc="1">
            <a:prstTxWarp prst="textNoShape">
              <a:avLst/>
            </a:prstTxWarp>
          </a:bodyPr>
          <a:lstStyle/>
          <a:p>
            <a:pPr marL="38100" fontAlgn="base">
              <a:spcBef>
                <a:spcPct val="20000"/>
              </a:spcBef>
              <a:spcAft>
                <a:spcPct val="0"/>
              </a:spcAft>
              <a:buClr>
                <a:srgbClr val="000066"/>
              </a:buClr>
            </a:pPr>
            <a:r>
              <a:rPr lang="en-ZA" sz="2400" b="1" dirty="0">
                <a:solidFill>
                  <a:schemeClr val="tx1"/>
                </a:solidFill>
                <a:latin typeface="Arial" charset="0"/>
              </a:rPr>
              <a:t>Positive obligation to enhance and strengthen environmental </a:t>
            </a:r>
            <a:r>
              <a:rPr lang="en-ZA" sz="2400" b="1" dirty="0" smtClean="0">
                <a:solidFill>
                  <a:schemeClr val="tx1"/>
                </a:solidFill>
                <a:latin typeface="Arial" charset="0"/>
              </a:rPr>
              <a:t>laws, including PERs</a:t>
            </a:r>
            <a:endParaRPr lang="en-ZA" sz="2400" b="1" dirty="0">
              <a:solidFill>
                <a:schemeClr val="tx1"/>
              </a:solidFill>
              <a:latin typeface="Arial" charset="0"/>
            </a:endParaRPr>
          </a:p>
        </p:txBody>
      </p:sp>
    </p:spTree>
    <p:extLst>
      <p:ext uri="{BB962C8B-B14F-4D97-AF65-F5344CB8AC3E}">
        <p14:creationId xmlns:p14="http://schemas.microsoft.com/office/powerpoint/2010/main" val="18974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way forward</a:t>
            </a:r>
            <a:endParaRPr lang="en-ZA" dirty="0"/>
          </a:p>
        </p:txBody>
      </p:sp>
      <p:sp>
        <p:nvSpPr>
          <p:cNvPr id="3" name="Content Placeholder 2"/>
          <p:cNvSpPr>
            <a:spLocks noGrp="1"/>
          </p:cNvSpPr>
          <p:nvPr>
            <p:ph idx="1"/>
          </p:nvPr>
        </p:nvSpPr>
        <p:spPr/>
        <p:txBody>
          <a:bodyPr/>
          <a:lstStyle/>
          <a:p>
            <a:r>
              <a:rPr lang="en-ZA" dirty="0" smtClean="0"/>
              <a:t>ERL – a concept worth pursuing?</a:t>
            </a:r>
          </a:p>
          <a:p>
            <a:endParaRPr lang="en-ZA" dirty="0" smtClean="0"/>
          </a:p>
          <a:p>
            <a:r>
              <a:rPr lang="en-ZA" dirty="0" smtClean="0"/>
              <a:t>Further elaboration and conceptualisation</a:t>
            </a:r>
          </a:p>
          <a:p>
            <a:pPr marL="38098" indent="0">
              <a:buNone/>
            </a:pPr>
            <a:endParaRPr lang="en-ZA" dirty="0" smtClean="0"/>
          </a:p>
          <a:p>
            <a:r>
              <a:rPr lang="en-ZA" dirty="0" smtClean="0"/>
              <a:t>Role vis-à-vis other existing principles of EL</a:t>
            </a:r>
          </a:p>
          <a:p>
            <a:endParaRPr lang="en-ZA" dirty="0"/>
          </a:p>
          <a:p>
            <a:r>
              <a:rPr lang="en-ZA" dirty="0" smtClean="0"/>
              <a:t>Status beyond UNEA</a:t>
            </a:r>
            <a:endParaRPr lang="en-ZA" dirty="0"/>
          </a:p>
        </p:txBody>
      </p:sp>
    </p:spTree>
    <p:extLst>
      <p:ext uri="{BB962C8B-B14F-4D97-AF65-F5344CB8AC3E}">
        <p14:creationId xmlns:p14="http://schemas.microsoft.com/office/powerpoint/2010/main" val="41748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April 2016: World </a:t>
            </a:r>
            <a:r>
              <a:rPr lang="en-GB" sz="3200" dirty="0"/>
              <a:t>Declaration on the Environmental Rule of Law </a:t>
            </a:r>
            <a:endParaRPr lang="en-ZA" sz="3200" dirty="0"/>
          </a:p>
        </p:txBody>
      </p:sp>
      <p:sp>
        <p:nvSpPr>
          <p:cNvPr id="3" name="Content Placeholder 2"/>
          <p:cNvSpPr>
            <a:spLocks noGrp="1"/>
          </p:cNvSpPr>
          <p:nvPr>
            <p:ph idx="1"/>
          </p:nvPr>
        </p:nvSpPr>
        <p:spPr/>
        <p:txBody>
          <a:bodyPr/>
          <a:lstStyle/>
          <a:p>
            <a:r>
              <a:rPr lang="en-GB" i="1" dirty="0"/>
              <a:t>Principle 1 </a:t>
            </a:r>
            <a:r>
              <a:rPr lang="en-GB" dirty="0"/>
              <a:t>Responsibility to Protect Nature</a:t>
            </a:r>
            <a:endParaRPr lang="en-ZA" dirty="0"/>
          </a:p>
          <a:p>
            <a:r>
              <a:rPr lang="en-GB" i="1" dirty="0"/>
              <a:t>Principle 2 </a:t>
            </a:r>
            <a:r>
              <a:rPr lang="en-GB" dirty="0"/>
              <a:t>Right to Nature</a:t>
            </a:r>
            <a:endParaRPr lang="en-ZA" dirty="0"/>
          </a:p>
          <a:p>
            <a:r>
              <a:rPr lang="en-GB" i="1" dirty="0"/>
              <a:t>Principle 3 </a:t>
            </a:r>
            <a:r>
              <a:rPr lang="en-GB" dirty="0"/>
              <a:t>In </a:t>
            </a:r>
            <a:r>
              <a:rPr lang="en-GB" dirty="0" err="1"/>
              <a:t>dubio</a:t>
            </a:r>
            <a:r>
              <a:rPr lang="en-GB" dirty="0"/>
              <a:t> pro </a:t>
            </a:r>
            <a:r>
              <a:rPr lang="en-GB" dirty="0" err="1"/>
              <a:t>natura</a:t>
            </a:r>
            <a:endParaRPr lang="en-ZA" dirty="0"/>
          </a:p>
          <a:p>
            <a:r>
              <a:rPr lang="en-GB" i="1" dirty="0"/>
              <a:t>Principle 4 </a:t>
            </a:r>
            <a:r>
              <a:rPr lang="en-GB" dirty="0"/>
              <a:t>Ecological sustainability and resilience</a:t>
            </a:r>
            <a:endParaRPr lang="en-ZA" dirty="0"/>
          </a:p>
          <a:p>
            <a:r>
              <a:rPr lang="en-GB" i="1" dirty="0"/>
              <a:t>Principle 5 </a:t>
            </a:r>
            <a:r>
              <a:rPr lang="en-GB" dirty="0" err="1"/>
              <a:t>Intragenerational</a:t>
            </a:r>
            <a:r>
              <a:rPr lang="en-GB" dirty="0"/>
              <a:t> equity</a:t>
            </a:r>
            <a:endParaRPr lang="en-ZA" dirty="0"/>
          </a:p>
          <a:p>
            <a:r>
              <a:rPr lang="en-GB" i="1" dirty="0"/>
              <a:t>Principle 6 </a:t>
            </a:r>
            <a:r>
              <a:rPr lang="en-GB" dirty="0"/>
              <a:t>Intergenerational equity</a:t>
            </a:r>
            <a:endParaRPr lang="en-ZA" dirty="0"/>
          </a:p>
          <a:p>
            <a:r>
              <a:rPr lang="en-GB" i="1" dirty="0"/>
              <a:t>Principle 8 </a:t>
            </a:r>
            <a:r>
              <a:rPr lang="en-GB" dirty="0"/>
              <a:t>Participation of minority and vulnerable groups</a:t>
            </a:r>
            <a:endParaRPr lang="en-ZA" dirty="0"/>
          </a:p>
          <a:p>
            <a:r>
              <a:rPr lang="en-GB" i="1" dirty="0"/>
              <a:t>Principle 9 </a:t>
            </a:r>
            <a:r>
              <a:rPr lang="en-GB" dirty="0"/>
              <a:t>Indigenous and tribal </a:t>
            </a:r>
            <a:r>
              <a:rPr lang="en-GB" dirty="0" smtClean="0"/>
              <a:t>peoples rights</a:t>
            </a:r>
          </a:p>
          <a:p>
            <a:r>
              <a:rPr lang="en-GB" i="1" dirty="0"/>
              <a:t>Principle 10 </a:t>
            </a:r>
            <a:r>
              <a:rPr lang="en-GB" dirty="0"/>
              <a:t>Non-regression</a:t>
            </a:r>
            <a:endParaRPr lang="en-ZA" dirty="0"/>
          </a:p>
          <a:p>
            <a:r>
              <a:rPr lang="en-GB" i="1" dirty="0"/>
              <a:t>Principle 11 </a:t>
            </a:r>
            <a:r>
              <a:rPr lang="en-GB" dirty="0"/>
              <a:t>Progression</a:t>
            </a:r>
            <a:endParaRPr lang="en-ZA" dirty="0"/>
          </a:p>
          <a:p>
            <a:endParaRPr lang="en-ZA" dirty="0"/>
          </a:p>
          <a:p>
            <a:endParaRPr lang="en-ZA" dirty="0"/>
          </a:p>
        </p:txBody>
      </p:sp>
    </p:spTree>
    <p:extLst>
      <p:ext uri="{BB962C8B-B14F-4D97-AF65-F5344CB8AC3E}">
        <p14:creationId xmlns:p14="http://schemas.microsoft.com/office/powerpoint/2010/main" val="358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4105" y="-204288"/>
            <a:ext cx="11430000" cy="7615238"/>
          </a:xfrm>
          <a:prstGeom prst="rect">
            <a:avLst/>
          </a:prstGeom>
        </p:spPr>
      </p:pic>
    </p:spTree>
    <p:extLst>
      <p:ext uri="{BB962C8B-B14F-4D97-AF65-F5344CB8AC3E}">
        <p14:creationId xmlns:p14="http://schemas.microsoft.com/office/powerpoint/2010/main" val="178213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146494"/>
            <a:ext cx="11948160" cy="6711506"/>
          </a:xfrm>
          <a:prstGeom prst="rect">
            <a:avLst/>
          </a:prstGeom>
        </p:spPr>
      </p:pic>
    </p:spTree>
    <p:extLst>
      <p:ext uri="{BB962C8B-B14F-4D97-AF65-F5344CB8AC3E}">
        <p14:creationId xmlns:p14="http://schemas.microsoft.com/office/powerpoint/2010/main" val="74368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PERs under threat</a:t>
            </a:r>
            <a:endParaRPr lang="en-ZA" dirty="0"/>
          </a:p>
        </p:txBody>
      </p:sp>
      <p:sp>
        <p:nvSpPr>
          <p:cNvPr id="2" name="Content Placeholder 1"/>
          <p:cNvSpPr>
            <a:spLocks noGrp="1"/>
          </p:cNvSpPr>
          <p:nvPr>
            <p:ph idx="1"/>
          </p:nvPr>
        </p:nvSpPr>
        <p:spPr/>
        <p:txBody>
          <a:bodyPr/>
          <a:lstStyle/>
          <a:p>
            <a:r>
              <a:rPr lang="en-ZA" dirty="0" smtClean="0"/>
              <a:t>Central-right politics and the retreat from environmental guarantees</a:t>
            </a:r>
          </a:p>
          <a:p>
            <a:endParaRPr lang="en-ZA" dirty="0" smtClean="0"/>
          </a:p>
          <a:p>
            <a:r>
              <a:rPr lang="en-ZA" dirty="0" smtClean="0"/>
              <a:t>Pressure on governments to remove “stumbling blocks” to development</a:t>
            </a:r>
          </a:p>
          <a:p>
            <a:endParaRPr lang="en-ZA" dirty="0" smtClean="0"/>
          </a:p>
          <a:p>
            <a:r>
              <a:rPr lang="en-ZA" dirty="0" smtClean="0"/>
              <a:t>Effectiveness?</a:t>
            </a:r>
          </a:p>
          <a:p>
            <a:endParaRPr lang="en-ZA" dirty="0" smtClean="0"/>
          </a:p>
          <a:p>
            <a:r>
              <a:rPr lang="en-ZA" dirty="0" smtClean="0"/>
              <a:t>Narrow application of PERs</a:t>
            </a:r>
          </a:p>
          <a:p>
            <a:endParaRPr lang="en-ZA" dirty="0"/>
          </a:p>
        </p:txBody>
      </p:sp>
    </p:spTree>
    <p:extLst>
      <p:ext uri="{BB962C8B-B14F-4D97-AF65-F5344CB8AC3E}">
        <p14:creationId xmlns:p14="http://schemas.microsoft.com/office/powerpoint/2010/main" val="10021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2038" y="421488"/>
            <a:ext cx="3796809" cy="584775"/>
          </a:xfrm>
          <a:prstGeom prst="rect">
            <a:avLst/>
          </a:prstGeom>
          <a:noFill/>
        </p:spPr>
        <p:txBody>
          <a:bodyPr wrap="none" rtlCol="0">
            <a:spAutoFit/>
          </a:bodyPr>
          <a:lstStyle/>
          <a:p>
            <a:r>
              <a:rPr lang="en-ZA" sz="3200" b="1" dirty="0" smtClean="0"/>
              <a:t>Is ERL a panacea?</a:t>
            </a:r>
            <a:endParaRPr lang="en-ZA" sz="3200" b="1" dirty="0"/>
          </a:p>
        </p:txBody>
      </p:sp>
      <p:pic>
        <p:nvPicPr>
          <p:cNvPr id="2" name="Picture 1"/>
          <p:cNvPicPr>
            <a:picLocks noChangeAspect="1"/>
          </p:cNvPicPr>
          <p:nvPr/>
        </p:nvPicPr>
        <p:blipFill>
          <a:blip r:embed="rId2"/>
          <a:stretch>
            <a:fillRect/>
          </a:stretch>
        </p:blipFill>
        <p:spPr>
          <a:xfrm>
            <a:off x="1731010" y="1161718"/>
            <a:ext cx="4495800" cy="5600700"/>
          </a:xfrm>
          <a:prstGeom prst="rect">
            <a:avLst/>
          </a:prstGeom>
        </p:spPr>
      </p:pic>
    </p:spTree>
    <p:extLst>
      <p:ext uri="{BB962C8B-B14F-4D97-AF65-F5344CB8AC3E}">
        <p14:creationId xmlns:p14="http://schemas.microsoft.com/office/powerpoint/2010/main" val="514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2" y="5047658"/>
            <a:ext cx="12192000" cy="1728192"/>
          </a:xfrm>
        </p:spPr>
        <p:txBody>
          <a:bodyPr/>
          <a:lstStyle/>
          <a:p>
            <a:r>
              <a:rPr lang="en-ZA" dirty="0" smtClean="0"/>
              <a:t>What is ERL?</a:t>
            </a:r>
            <a:endParaRPr lang="en-ZA" dirty="0"/>
          </a:p>
        </p:txBody>
      </p:sp>
      <p:pic>
        <p:nvPicPr>
          <p:cNvPr id="3" name="Picture 2"/>
          <p:cNvPicPr>
            <a:picLocks noChangeAspect="1"/>
          </p:cNvPicPr>
          <p:nvPr/>
        </p:nvPicPr>
        <p:blipFill>
          <a:blip r:embed="rId2"/>
          <a:stretch>
            <a:fillRect/>
          </a:stretch>
        </p:blipFill>
        <p:spPr>
          <a:xfrm>
            <a:off x="163286" y="126378"/>
            <a:ext cx="5559552" cy="4598575"/>
          </a:xfrm>
          <a:prstGeom prst="rect">
            <a:avLst/>
          </a:prstGeom>
        </p:spPr>
      </p:pic>
    </p:spTree>
    <p:extLst>
      <p:ext uri="{BB962C8B-B14F-4D97-AF65-F5344CB8AC3E}">
        <p14:creationId xmlns:p14="http://schemas.microsoft.com/office/powerpoint/2010/main" val="3823426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The beginning</a:t>
            </a:r>
            <a:endParaRPr lang="en-ZA" dirty="0"/>
          </a:p>
        </p:txBody>
      </p:sp>
      <p:sp>
        <p:nvSpPr>
          <p:cNvPr id="4" name="Content Placeholder 3"/>
          <p:cNvSpPr>
            <a:spLocks noGrp="1"/>
          </p:cNvSpPr>
          <p:nvPr>
            <p:ph idx="1"/>
          </p:nvPr>
        </p:nvSpPr>
        <p:spPr/>
        <p:txBody>
          <a:bodyPr/>
          <a:lstStyle/>
          <a:p>
            <a:r>
              <a:rPr lang="en-ZA" sz="2400" dirty="0" smtClean="0"/>
              <a:t>World </a:t>
            </a:r>
            <a:r>
              <a:rPr lang="en-ZA" sz="2400" dirty="0"/>
              <a:t>Congress on Justice, Governance and Law for Environmental Sustainability organised by UNEP prior to the Rio+20 </a:t>
            </a:r>
            <a:r>
              <a:rPr lang="en-ZA" sz="2400" dirty="0" smtClean="0"/>
              <a:t>Conference</a:t>
            </a:r>
          </a:p>
          <a:p>
            <a:r>
              <a:rPr lang="en-ZA" sz="2400" dirty="0" smtClean="0"/>
              <a:t>First official use in 2013: 27th </a:t>
            </a:r>
            <a:r>
              <a:rPr lang="en-ZA" sz="2400" dirty="0"/>
              <a:t>Session of the UNEP Government Council/Global Ministerial Environment </a:t>
            </a:r>
            <a:r>
              <a:rPr lang="en-ZA" sz="2400" dirty="0" smtClean="0"/>
              <a:t>Forum – call on UNEP to lead UN and governments:</a:t>
            </a:r>
            <a:endParaRPr lang="en-ZA" sz="2400" dirty="0"/>
          </a:p>
        </p:txBody>
      </p:sp>
      <p:graphicFrame>
        <p:nvGraphicFramePr>
          <p:cNvPr id="8" name="Diagram 7"/>
          <p:cNvGraphicFramePr/>
          <p:nvPr>
            <p:extLst>
              <p:ext uri="{D42A27DB-BD31-4B8C-83A1-F6EECF244321}">
                <p14:modId xmlns:p14="http://schemas.microsoft.com/office/powerpoint/2010/main" val="1631340761"/>
              </p:ext>
            </p:extLst>
          </p:nvPr>
        </p:nvGraphicFramePr>
        <p:xfrm>
          <a:off x="2177141" y="3919538"/>
          <a:ext cx="8817429" cy="244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Emergence of ERL</a:t>
            </a:r>
            <a:endParaRPr lang="en-ZA" dirty="0"/>
          </a:p>
        </p:txBody>
      </p:sp>
      <p:sp>
        <p:nvSpPr>
          <p:cNvPr id="3" name="Content Placeholder 2"/>
          <p:cNvSpPr>
            <a:spLocks noGrp="1"/>
          </p:cNvSpPr>
          <p:nvPr>
            <p:ph idx="1"/>
          </p:nvPr>
        </p:nvSpPr>
        <p:spPr/>
        <p:txBody>
          <a:bodyPr/>
          <a:lstStyle/>
          <a:p>
            <a:r>
              <a:rPr lang="en-ZA" dirty="0"/>
              <a:t>27th Session of the UNEP Government Council/Global Ministerial Environment </a:t>
            </a:r>
            <a:r>
              <a:rPr lang="en-ZA" dirty="0" smtClean="0"/>
              <a:t>Forum – UNEA</a:t>
            </a:r>
          </a:p>
          <a:p>
            <a:r>
              <a:rPr lang="en-ZA" dirty="0" smtClean="0"/>
              <a:t>Regional endorsement:</a:t>
            </a:r>
          </a:p>
          <a:p>
            <a:pPr lvl="1"/>
            <a:r>
              <a:rPr lang="en-ZA" dirty="0" smtClean="0"/>
              <a:t>November 2013</a:t>
            </a:r>
            <a:r>
              <a:rPr lang="en-ZA" dirty="0"/>
              <a:t>: Asia and Pacific colloquium </a:t>
            </a:r>
            <a:r>
              <a:rPr lang="en-ZA" dirty="0" smtClean="0"/>
              <a:t>on ERL </a:t>
            </a:r>
          </a:p>
          <a:p>
            <a:pPr lvl="1"/>
            <a:r>
              <a:rPr lang="en-ZA" dirty="0"/>
              <a:t>March 2015: </a:t>
            </a:r>
            <a:r>
              <a:rPr lang="en-ZA" dirty="0" smtClean="0"/>
              <a:t>Inter-American </a:t>
            </a:r>
            <a:r>
              <a:rPr lang="en-ZA" dirty="0"/>
              <a:t>Congress on the Environmental Rule of </a:t>
            </a:r>
            <a:r>
              <a:rPr lang="en-ZA" dirty="0" smtClean="0"/>
              <a:t>Law</a:t>
            </a:r>
          </a:p>
          <a:p>
            <a:pPr lvl="1"/>
            <a:r>
              <a:rPr lang="en-ZA" dirty="0" smtClean="0"/>
              <a:t>October 2015: Africa </a:t>
            </a:r>
            <a:r>
              <a:rPr lang="en-ZA" dirty="0"/>
              <a:t>Colloquium on Environmental Rule of </a:t>
            </a:r>
            <a:r>
              <a:rPr lang="en-ZA" dirty="0" smtClean="0"/>
              <a:t>Law</a:t>
            </a:r>
          </a:p>
          <a:p>
            <a:r>
              <a:rPr lang="en-ZA" dirty="0" smtClean="0"/>
              <a:t>Global endorsement:</a:t>
            </a:r>
          </a:p>
          <a:p>
            <a:pPr lvl="1"/>
            <a:r>
              <a:rPr lang="en-ZA" dirty="0"/>
              <a:t>Global Symposium on Environmental Rule of Law </a:t>
            </a:r>
            <a:r>
              <a:rPr lang="en-ZA" dirty="0" smtClean="0"/>
              <a:t>– first session of UNEA in June 2014</a:t>
            </a:r>
          </a:p>
          <a:p>
            <a:pPr lvl="1"/>
            <a:r>
              <a:rPr lang="en-ZA" dirty="0" smtClean="0"/>
              <a:t>World </a:t>
            </a:r>
            <a:r>
              <a:rPr lang="en-ZA" dirty="0"/>
              <a:t>Congress on Environmental Law </a:t>
            </a:r>
            <a:r>
              <a:rPr lang="en-ZA" dirty="0" smtClean="0"/>
              <a:t>in </a:t>
            </a:r>
            <a:r>
              <a:rPr lang="en-ZA" dirty="0"/>
              <a:t>April 2016</a:t>
            </a:r>
          </a:p>
        </p:txBody>
      </p:sp>
    </p:spTree>
    <p:extLst>
      <p:ext uri="{BB962C8B-B14F-4D97-AF65-F5344CB8AC3E}">
        <p14:creationId xmlns:p14="http://schemas.microsoft.com/office/powerpoint/2010/main" val="449177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2013: </a:t>
            </a:r>
            <a:r>
              <a:rPr lang="en-ZA" dirty="0" err="1" smtClean="0"/>
              <a:t>Putraya</a:t>
            </a:r>
            <a:r>
              <a:rPr lang="en-ZA" dirty="0" smtClean="0"/>
              <a:t> </a:t>
            </a:r>
            <a:r>
              <a:rPr lang="en-ZA" dirty="0"/>
              <a:t>Statement</a:t>
            </a:r>
          </a:p>
        </p:txBody>
      </p:sp>
      <p:sp>
        <p:nvSpPr>
          <p:cNvPr id="3" name="Content Placeholder 2"/>
          <p:cNvSpPr>
            <a:spLocks noGrp="1"/>
          </p:cNvSpPr>
          <p:nvPr>
            <p:ph idx="1"/>
          </p:nvPr>
        </p:nvSpPr>
        <p:spPr/>
        <p:txBody>
          <a:bodyPr/>
          <a:lstStyle/>
          <a:p>
            <a:r>
              <a:rPr lang="en-ZA" sz="3200" dirty="0" smtClean="0"/>
              <a:t>Constituent elements of ERL:</a:t>
            </a:r>
          </a:p>
          <a:p>
            <a:pPr lvl="1"/>
            <a:r>
              <a:rPr lang="en-ZA" sz="2800" dirty="0"/>
              <a:t>A</a:t>
            </a:r>
            <a:r>
              <a:rPr lang="en-ZA" sz="2800" dirty="0" smtClean="0"/>
              <a:t>dequate </a:t>
            </a:r>
            <a:r>
              <a:rPr lang="en-ZA" sz="2800" dirty="0"/>
              <a:t>and implementable </a:t>
            </a:r>
            <a:r>
              <a:rPr lang="en-ZA" sz="2800" dirty="0" smtClean="0"/>
              <a:t>laws</a:t>
            </a:r>
          </a:p>
          <a:p>
            <a:pPr lvl="1"/>
            <a:r>
              <a:rPr lang="en-ZA" sz="2800" dirty="0" smtClean="0"/>
              <a:t>Access </a:t>
            </a:r>
            <a:r>
              <a:rPr lang="en-ZA" sz="2800" dirty="0"/>
              <a:t>to justice and </a:t>
            </a:r>
            <a:r>
              <a:rPr lang="en-ZA" sz="2800" dirty="0" smtClean="0"/>
              <a:t>information</a:t>
            </a:r>
          </a:p>
          <a:p>
            <a:pPr lvl="1"/>
            <a:r>
              <a:rPr lang="en-ZA" sz="2800" dirty="0" smtClean="0"/>
              <a:t>Public participation</a:t>
            </a:r>
          </a:p>
          <a:p>
            <a:pPr lvl="1"/>
            <a:r>
              <a:rPr lang="en-ZA" sz="2800" dirty="0" smtClean="0"/>
              <a:t>Accountability</a:t>
            </a:r>
          </a:p>
          <a:p>
            <a:pPr lvl="1"/>
            <a:r>
              <a:rPr lang="en-ZA" sz="2800" dirty="0" smtClean="0"/>
              <a:t>Transparency</a:t>
            </a:r>
          </a:p>
          <a:p>
            <a:pPr lvl="1"/>
            <a:r>
              <a:rPr lang="en-ZA" sz="2800" dirty="0"/>
              <a:t>L</a:t>
            </a:r>
            <a:r>
              <a:rPr lang="en-ZA" sz="2800" dirty="0" smtClean="0"/>
              <a:t>iability </a:t>
            </a:r>
            <a:r>
              <a:rPr lang="en-ZA" sz="2800" dirty="0"/>
              <a:t>for environmental </a:t>
            </a:r>
            <a:r>
              <a:rPr lang="en-ZA" sz="2800" dirty="0" smtClean="0"/>
              <a:t>damage</a:t>
            </a:r>
          </a:p>
          <a:p>
            <a:pPr lvl="1"/>
            <a:r>
              <a:rPr lang="en-ZA" sz="2800" dirty="0" smtClean="0"/>
              <a:t>Fair </a:t>
            </a:r>
            <a:r>
              <a:rPr lang="en-ZA" sz="2800" dirty="0"/>
              <a:t>and just enforcement, and </a:t>
            </a:r>
            <a:endParaRPr lang="en-ZA" sz="2800" dirty="0" smtClean="0"/>
          </a:p>
          <a:p>
            <a:pPr lvl="1"/>
            <a:r>
              <a:rPr lang="en-ZA" sz="2800" dirty="0" smtClean="0"/>
              <a:t>Human </a:t>
            </a:r>
            <a:r>
              <a:rPr lang="en-ZA" sz="2800" dirty="0"/>
              <a:t>rights</a:t>
            </a:r>
          </a:p>
        </p:txBody>
      </p:sp>
    </p:spTree>
    <p:extLst>
      <p:ext uri="{BB962C8B-B14F-4D97-AF65-F5344CB8AC3E}">
        <p14:creationId xmlns:p14="http://schemas.microsoft.com/office/powerpoint/2010/main" val="128545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2015: Nairobi </a:t>
            </a:r>
            <a:r>
              <a:rPr lang="en-ZA" dirty="0"/>
              <a:t>Statement </a:t>
            </a:r>
          </a:p>
        </p:txBody>
      </p:sp>
      <p:sp>
        <p:nvSpPr>
          <p:cNvPr id="3" name="Content Placeholder 2"/>
          <p:cNvSpPr>
            <a:spLocks noGrp="1"/>
          </p:cNvSpPr>
          <p:nvPr>
            <p:ph idx="1"/>
          </p:nvPr>
        </p:nvSpPr>
        <p:spPr/>
        <p:txBody>
          <a:bodyPr/>
          <a:lstStyle/>
          <a:p>
            <a:r>
              <a:rPr lang="en-ZA" sz="3200" dirty="0" smtClean="0"/>
              <a:t>Constituent elements of ERL:</a:t>
            </a:r>
          </a:p>
          <a:p>
            <a:pPr lvl="1"/>
            <a:r>
              <a:rPr lang="en-ZA" sz="2800" dirty="0"/>
              <a:t>I</a:t>
            </a:r>
            <a:r>
              <a:rPr lang="en-ZA" sz="2800" dirty="0" smtClean="0"/>
              <a:t>nformation disclosure</a:t>
            </a:r>
          </a:p>
          <a:p>
            <a:pPr lvl="1"/>
            <a:r>
              <a:rPr lang="en-ZA" sz="2800" dirty="0" smtClean="0"/>
              <a:t>Public participation</a:t>
            </a:r>
          </a:p>
          <a:p>
            <a:pPr lvl="1"/>
            <a:r>
              <a:rPr lang="en-ZA" sz="2800" dirty="0" smtClean="0"/>
              <a:t>Implementable </a:t>
            </a:r>
            <a:r>
              <a:rPr lang="en-ZA" sz="2800" dirty="0"/>
              <a:t>and enforceable </a:t>
            </a:r>
            <a:r>
              <a:rPr lang="en-ZA" sz="2800" dirty="0" smtClean="0"/>
              <a:t>laws</a:t>
            </a:r>
          </a:p>
          <a:p>
            <a:pPr lvl="1"/>
            <a:r>
              <a:rPr lang="en-ZA" sz="2800" dirty="0" smtClean="0"/>
              <a:t>Implementation </a:t>
            </a:r>
            <a:r>
              <a:rPr lang="en-ZA" sz="2800" dirty="0"/>
              <a:t>and accountability mechanisms, including coordination of </a:t>
            </a:r>
            <a:r>
              <a:rPr lang="en-ZA" sz="2800" dirty="0" smtClean="0"/>
              <a:t>roles</a:t>
            </a:r>
          </a:p>
          <a:p>
            <a:pPr lvl="1"/>
            <a:r>
              <a:rPr lang="en-ZA" sz="2800" dirty="0"/>
              <a:t> </a:t>
            </a:r>
            <a:r>
              <a:rPr lang="en-ZA" sz="2800" dirty="0" smtClean="0"/>
              <a:t>Environmental </a:t>
            </a:r>
            <a:r>
              <a:rPr lang="en-ZA" sz="2800" dirty="0"/>
              <a:t>auditing and </a:t>
            </a:r>
            <a:endParaRPr lang="en-ZA" sz="2800" dirty="0" smtClean="0"/>
          </a:p>
          <a:p>
            <a:pPr lvl="1"/>
            <a:r>
              <a:rPr lang="en-ZA" sz="2800" dirty="0" smtClean="0"/>
              <a:t>Criminal</a:t>
            </a:r>
            <a:r>
              <a:rPr lang="en-ZA" sz="2800" dirty="0"/>
              <a:t>, civil and administrative enforcement with timely, impartial and independent dispute resolution</a:t>
            </a:r>
          </a:p>
        </p:txBody>
      </p:sp>
    </p:spTree>
    <p:extLst>
      <p:ext uri="{BB962C8B-B14F-4D97-AF65-F5344CB8AC3E}">
        <p14:creationId xmlns:p14="http://schemas.microsoft.com/office/powerpoint/2010/main" val="4122654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uest Lecture">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Guest Lecture">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76250" marR="0" indent="-438150" algn="l" defTabSz="914400" rtl="0" eaLnBrk="1" fontAlgn="base" latinLnBrk="0" hangingPunct="1">
          <a:lnSpc>
            <a:spcPct val="100000"/>
          </a:lnSpc>
          <a:spcBef>
            <a:spcPct val="20000"/>
          </a:spcBef>
          <a:spcAft>
            <a:spcPct val="0"/>
          </a:spcAft>
          <a:buClr>
            <a:srgbClr val="000066"/>
          </a:buClr>
          <a:buSzTx/>
          <a:buFont typeface="Webdings" pitchFamily="18" charset="2"/>
          <a:buChar char="ü"/>
          <a:tabLst/>
          <a:defRPr kumimoji="0" lang="en-GB"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76250" marR="0" indent="-438150" algn="l" defTabSz="914400" rtl="0" eaLnBrk="1" fontAlgn="base" latinLnBrk="0" hangingPunct="1">
          <a:lnSpc>
            <a:spcPct val="100000"/>
          </a:lnSpc>
          <a:spcBef>
            <a:spcPct val="20000"/>
          </a:spcBef>
          <a:spcAft>
            <a:spcPct val="0"/>
          </a:spcAft>
          <a:buClr>
            <a:srgbClr val="000066"/>
          </a:buClr>
          <a:buSzTx/>
          <a:buFont typeface="Webdings" pitchFamily="18" charset="2"/>
          <a:buChar char="ü"/>
          <a:tabLst/>
          <a:defRPr kumimoji="0" lang="en-GB" sz="3200" b="1" i="0" u="none" strike="noStrike" cap="none" normalizeH="0" baseline="0" smtClean="0">
            <a:ln>
              <a:noFill/>
            </a:ln>
            <a:solidFill>
              <a:schemeClr val="tx1"/>
            </a:solidFill>
            <a:effectLst/>
            <a:latin typeface="Arial" charset="0"/>
          </a:defRPr>
        </a:defPPr>
      </a:lstStyle>
    </a:lnDef>
  </a:objectDefaults>
  <a:extraClrSchemeLst>
    <a:extraClrScheme>
      <a:clrScheme name="Guest Lectur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Guest Lectur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Guest Lectur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uest Lectur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Guest Lectur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Guest Lectur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2_setting the context</Template>
  <TotalTime>185</TotalTime>
  <Words>731</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Courier New</vt:lpstr>
      <vt:lpstr>Gill Sans MT</vt:lpstr>
      <vt:lpstr>Tempus Sans ITC</vt:lpstr>
      <vt:lpstr>Verdana</vt:lpstr>
      <vt:lpstr>Webdings</vt:lpstr>
      <vt:lpstr>Wingdings</vt:lpstr>
      <vt:lpstr>Guest Lecture</vt:lpstr>
      <vt:lpstr>1_Orbit</vt:lpstr>
      <vt:lpstr>Environmental Rule of Law – a Panacea for Procedural Environmental Rights </vt:lpstr>
      <vt:lpstr>PowerPoint Presentation</vt:lpstr>
      <vt:lpstr>PERs under threat</vt:lpstr>
      <vt:lpstr>PowerPoint Presentation</vt:lpstr>
      <vt:lpstr>What is ERL?</vt:lpstr>
      <vt:lpstr>The beginning</vt:lpstr>
      <vt:lpstr>Emergence of ERL</vt:lpstr>
      <vt:lpstr>2013: Putraya Statement</vt:lpstr>
      <vt:lpstr>2015: Nairobi Statement </vt:lpstr>
      <vt:lpstr>Is it not simply rule of law?</vt:lpstr>
      <vt:lpstr>April 2016: World Declaration on the Environmental Rule of Law </vt:lpstr>
      <vt:lpstr>World Declaration on the Environmental Rule of Law </vt:lpstr>
      <vt:lpstr>In dubio pro natura</vt:lpstr>
      <vt:lpstr>Non-regression</vt:lpstr>
      <vt:lpstr>Progression </vt:lpstr>
      <vt:lpstr>The way forward</vt:lpstr>
      <vt:lpstr>April 2016: World Declaration on the Environmental Rule of Law </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Rule of Law – a Panacea for Procedural Environmental Rights</dc:title>
  <dc:creator>user</dc:creator>
  <cp:lastModifiedBy>user</cp:lastModifiedBy>
  <cp:revision>35</cp:revision>
  <dcterms:created xsi:type="dcterms:W3CDTF">2016-09-13T16:01:06Z</dcterms:created>
  <dcterms:modified xsi:type="dcterms:W3CDTF">2016-09-16T06:42:55Z</dcterms:modified>
</cp:coreProperties>
</file>