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1C06-95B5-439D-B0EE-4190D0E8656C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1D82-FC97-4FC4-95CB-EA0F4D795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26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1C06-95B5-439D-B0EE-4190D0E8656C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1D82-FC97-4FC4-95CB-EA0F4D795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22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1C06-95B5-439D-B0EE-4190D0E8656C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1D82-FC97-4FC4-95CB-EA0F4D795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7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1C06-95B5-439D-B0EE-4190D0E8656C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1D82-FC97-4FC4-95CB-EA0F4D795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4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1C06-95B5-439D-B0EE-4190D0E8656C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1D82-FC97-4FC4-95CB-EA0F4D795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89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1C06-95B5-439D-B0EE-4190D0E8656C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1D82-FC97-4FC4-95CB-EA0F4D795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77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1C06-95B5-439D-B0EE-4190D0E8656C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1D82-FC97-4FC4-95CB-EA0F4D795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14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1C06-95B5-439D-B0EE-4190D0E8656C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1D82-FC97-4FC4-95CB-EA0F4D795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49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1C06-95B5-439D-B0EE-4190D0E8656C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1D82-FC97-4FC4-95CB-EA0F4D795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41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1C06-95B5-439D-B0EE-4190D0E8656C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1D82-FC97-4FC4-95CB-EA0F4D795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352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1C06-95B5-439D-B0EE-4190D0E8656C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1D82-FC97-4FC4-95CB-EA0F4D795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11C06-95B5-439D-B0EE-4190D0E8656C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A1D82-FC97-4FC4-95CB-EA0F4D795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11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Access to Environmental Justice in India: Innovation and Change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Dr </a:t>
            </a:r>
            <a:r>
              <a:rPr lang="en-GB" dirty="0" err="1" smtClean="0"/>
              <a:t>Gitanjali</a:t>
            </a:r>
            <a:r>
              <a:rPr lang="en-GB" dirty="0" smtClean="0"/>
              <a:t> N Gill</a:t>
            </a:r>
          </a:p>
          <a:p>
            <a:r>
              <a:rPr lang="en-GB" dirty="0" smtClean="0"/>
              <a:t>Northumbria Law School</a:t>
            </a:r>
          </a:p>
          <a:p>
            <a:r>
              <a:rPr lang="en-GB" dirty="0" smtClean="0"/>
              <a:t>Northumbria </a:t>
            </a:r>
            <a:r>
              <a:rPr lang="en-GB" dirty="0" smtClean="0"/>
              <a:t>University UK</a:t>
            </a:r>
          </a:p>
        </p:txBody>
      </p:sp>
    </p:spTree>
    <p:extLst>
      <p:ext uri="{BB962C8B-B14F-4D97-AF65-F5344CB8AC3E}">
        <p14:creationId xmlns:p14="http://schemas.microsoft.com/office/powerpoint/2010/main" val="1022600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NGT- Prescriptive Policies/Rules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Noise – </a:t>
            </a:r>
            <a:r>
              <a:rPr lang="en-GB" i="1" dirty="0" err="1"/>
              <a:t>D.B.Nevatia</a:t>
            </a:r>
            <a:r>
              <a:rPr lang="en-GB" i="1" dirty="0"/>
              <a:t> v Union of India (2013)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4" name="Picture 3" descr="Image result for blow horn cars pictures indi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80" y="2407584"/>
            <a:ext cx="3672408" cy="2332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blow horn cars pictures indi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788" y="2407584"/>
            <a:ext cx="3983990" cy="226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www.finallyjobless.com/wp-content/uploads/2016/03/BL09_OPED_HONKING_1107841f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910" y="4573792"/>
            <a:ext cx="3213490" cy="2141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8017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India’s judiciary- progressive and dynamic</a:t>
            </a:r>
          </a:p>
          <a:p>
            <a:r>
              <a:rPr lang="en-GB" dirty="0" smtClean="0"/>
              <a:t>Expansive- constitution</a:t>
            </a:r>
          </a:p>
          <a:p>
            <a:r>
              <a:rPr lang="en-GB" dirty="0" smtClean="0"/>
              <a:t>Standing/aggrieved- liberal</a:t>
            </a:r>
          </a:p>
          <a:p>
            <a:r>
              <a:rPr lang="en-GB" dirty="0" smtClean="0"/>
              <a:t>NGT- decides cases AND </a:t>
            </a:r>
            <a:r>
              <a:rPr lang="en-GB" dirty="0" smtClean="0"/>
              <a:t>creates</a:t>
            </a:r>
            <a:r>
              <a:rPr lang="en-GB" dirty="0" smtClean="0"/>
              <a:t> policy [traditional, extra traditional roles] </a:t>
            </a:r>
            <a:endParaRPr lang="en-GB" dirty="0"/>
          </a:p>
          <a:p>
            <a:r>
              <a:rPr lang="en-GB" dirty="0"/>
              <a:t>Good governance and environmental democracy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802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820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Population</a:t>
            </a:r>
          </a:p>
          <a:p>
            <a:pPr>
              <a:defRPr/>
            </a:pPr>
            <a:r>
              <a:rPr lang="en-GB" dirty="0"/>
              <a:t>1.32 billion people </a:t>
            </a:r>
          </a:p>
          <a:p>
            <a:pPr>
              <a:defRPr/>
            </a:pPr>
            <a:r>
              <a:rPr lang="en-GB" dirty="0"/>
              <a:t>Projected-   2030    [1.53 billion]  &amp;</a:t>
            </a:r>
          </a:p>
          <a:p>
            <a:pPr marL="0" indent="0">
              <a:buNone/>
              <a:defRPr/>
            </a:pPr>
            <a:r>
              <a:rPr lang="en-GB" dirty="0"/>
              <a:t>                    </a:t>
            </a:r>
            <a:r>
              <a:rPr lang="en-GB" dirty="0" smtClean="0"/>
              <a:t>    2050    </a:t>
            </a:r>
            <a:r>
              <a:rPr lang="en-GB" dirty="0"/>
              <a:t>[1.80 billion]</a:t>
            </a:r>
          </a:p>
          <a:p>
            <a:pPr>
              <a:defRPr/>
            </a:pPr>
            <a:r>
              <a:rPr lang="en-GB" dirty="0"/>
              <a:t>Economic growth-7.5 percent</a:t>
            </a:r>
          </a:p>
          <a:p>
            <a:pPr>
              <a:defRPr/>
            </a:pPr>
            <a:r>
              <a:rPr lang="en-GB" dirty="0"/>
              <a:t>Pressure on the environment and natural </a:t>
            </a:r>
            <a:r>
              <a:rPr lang="en-GB" dirty="0" smtClean="0"/>
              <a:t>resources</a:t>
            </a:r>
          </a:p>
          <a:p>
            <a:pPr>
              <a:defRPr/>
            </a:pPr>
            <a:r>
              <a:rPr lang="en-GB" dirty="0" smtClean="0"/>
              <a:t>Two issues- specialised forum (green courts) and standing (locus standi)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814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INDIA- ENVIRONMENTAL JUSTICE DISCOURSE [PEOPLE CENTRIC]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GB" dirty="0"/>
              <a:t>Public Interest Litigation [PIL]</a:t>
            </a:r>
          </a:p>
          <a:p>
            <a:pPr>
              <a:buFont typeface="Wingdings" pitchFamily="2" charset="2"/>
              <a:buChar char="§"/>
            </a:pPr>
            <a:r>
              <a:rPr lang="en-GB" dirty="0"/>
              <a:t>Polycentric, conflict resolving tool- people- oriented approach, judge fashioned remedies</a:t>
            </a:r>
          </a:p>
          <a:p>
            <a:pPr>
              <a:buFont typeface="Wingdings" pitchFamily="2" charset="2"/>
              <a:buChar char="§"/>
            </a:pPr>
            <a:r>
              <a:rPr lang="en-GB" dirty="0"/>
              <a:t>Advantages- speedy, inexpensive and direct access to highest court</a:t>
            </a:r>
          </a:p>
          <a:p>
            <a:pPr>
              <a:buFont typeface="Wingdings" pitchFamily="2" charset="2"/>
              <a:buChar char="§"/>
            </a:pPr>
            <a:r>
              <a:rPr lang="en-GB" dirty="0"/>
              <a:t>Constitution- locking human rights and environment through PIL; a new ‘environmental jurisprudence’</a:t>
            </a:r>
          </a:p>
          <a:p>
            <a:pPr>
              <a:buFont typeface="Wingdings" pitchFamily="2" charset="2"/>
              <a:buChar char="§"/>
            </a:pPr>
            <a:r>
              <a:rPr lang="en-GB" dirty="0"/>
              <a:t>Right to life [Article </a:t>
            </a:r>
            <a:r>
              <a:rPr lang="en-GB" dirty="0" smtClean="0"/>
              <a:t>21]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Access- </a:t>
            </a:r>
            <a:r>
              <a:rPr lang="en-GB" dirty="0"/>
              <a:t>Representative and Citizen Standing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779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PIL- Constraints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PIL- innovative and powerful tool to protect human rights known in civilised society- a ‘magic bullet’?</a:t>
            </a:r>
          </a:p>
          <a:p>
            <a:r>
              <a:rPr lang="en-GB" dirty="0"/>
              <a:t>Problems- </a:t>
            </a:r>
            <a:endParaRPr lang="en-GB" dirty="0" smtClean="0"/>
          </a:p>
          <a:p>
            <a:r>
              <a:rPr lang="en-GB" dirty="0" smtClean="0"/>
              <a:t>activism </a:t>
            </a:r>
            <a:r>
              <a:rPr lang="en-GB" dirty="0"/>
              <a:t>v constraint debate; </a:t>
            </a:r>
            <a:endParaRPr lang="en-GB" dirty="0" smtClean="0"/>
          </a:p>
          <a:p>
            <a:r>
              <a:rPr lang="en-GB" dirty="0" smtClean="0"/>
              <a:t>judges </a:t>
            </a:r>
            <a:r>
              <a:rPr lang="en-GB" dirty="0"/>
              <a:t>not trained in complex environmental issues; </a:t>
            </a:r>
          </a:p>
          <a:p>
            <a:r>
              <a:rPr lang="en-GB" dirty="0" smtClean="0"/>
              <a:t>contradictory </a:t>
            </a:r>
            <a:r>
              <a:rPr lang="en-GB" dirty="0"/>
              <a:t>scientific and technical reports; </a:t>
            </a:r>
            <a:endParaRPr lang="en-GB" dirty="0" smtClean="0"/>
          </a:p>
          <a:p>
            <a:r>
              <a:rPr lang="en-GB" dirty="0" smtClean="0"/>
              <a:t>time </a:t>
            </a:r>
            <a:r>
              <a:rPr lang="en-GB" dirty="0"/>
              <a:t>and costly litigation 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9143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Specialised Judicial </a:t>
            </a:r>
            <a:r>
              <a:rPr lang="en-GB" dirty="0" smtClean="0"/>
              <a:t>Forum- National Green Tribunal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National Green Tribunal (</a:t>
            </a:r>
            <a:r>
              <a:rPr lang="en-GB" dirty="0" smtClean="0"/>
              <a:t>NGT)</a:t>
            </a:r>
            <a:endParaRPr lang="en-GB" dirty="0"/>
          </a:p>
          <a:p>
            <a:r>
              <a:rPr lang="en-GB" dirty="0"/>
              <a:t>In-house expertise- judicial and </a:t>
            </a:r>
            <a:r>
              <a:rPr lang="en-GB" dirty="0" smtClean="0"/>
              <a:t>scientific</a:t>
            </a:r>
          </a:p>
          <a:p>
            <a:r>
              <a:rPr lang="en-GB" dirty="0" smtClean="0"/>
              <a:t>Access to justice- Three points</a:t>
            </a:r>
            <a:endParaRPr lang="en-GB" dirty="0"/>
          </a:p>
          <a:p>
            <a:r>
              <a:rPr lang="en-GB" b="1" dirty="0"/>
              <a:t>Aggrieved </a:t>
            </a:r>
            <a:r>
              <a:rPr lang="en-GB" b="1" dirty="0" smtClean="0"/>
              <a:t>person- </a:t>
            </a:r>
            <a:r>
              <a:rPr lang="en-GB" dirty="0"/>
              <a:t>liberal interpretation</a:t>
            </a:r>
          </a:p>
          <a:p>
            <a:r>
              <a:rPr lang="en-GB" dirty="0" smtClean="0"/>
              <a:t>Two reasons for a liberal interpretation</a:t>
            </a:r>
          </a:p>
          <a:p>
            <a:r>
              <a:rPr lang="en-GB" dirty="0" smtClean="0"/>
              <a:t>the </a:t>
            </a:r>
            <a:r>
              <a:rPr lang="en-GB" dirty="0"/>
              <a:t>inability of persons living in the vicinity of proposed projects to understand the scientific detail, coupled with the effects of</a:t>
            </a:r>
            <a:r>
              <a:rPr lang="en-GB" i="1" dirty="0"/>
              <a:t> </a:t>
            </a:r>
            <a:r>
              <a:rPr lang="en-GB" dirty="0"/>
              <a:t>the ultimate project and any disaster it may </a:t>
            </a:r>
            <a:r>
              <a:rPr lang="en-GB" dirty="0" smtClean="0"/>
              <a:t>cause</a:t>
            </a:r>
          </a:p>
          <a:p>
            <a:r>
              <a:rPr lang="en-GB" dirty="0" smtClean="0"/>
              <a:t> </a:t>
            </a:r>
            <a:r>
              <a:rPr lang="en-GB" dirty="0"/>
              <a:t>the constitutional mandate of Article 51A(g) establishes a fundamental</a:t>
            </a:r>
            <a:r>
              <a:rPr lang="en-GB" i="1" dirty="0"/>
              <a:t> </a:t>
            </a:r>
            <a:r>
              <a:rPr lang="en-GB" dirty="0"/>
              <a:t>duty of every citizen to protect and improve the natural </a:t>
            </a:r>
            <a:r>
              <a:rPr lang="en-GB" dirty="0" smtClean="0"/>
              <a:t>environment</a:t>
            </a:r>
          </a:p>
          <a:p>
            <a:r>
              <a:rPr lang="en-GB" dirty="0"/>
              <a:t>Court cost and time- £10; 6 months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622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NGT- New Procedures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Develop </a:t>
            </a:r>
            <a:r>
              <a:rPr lang="en-GB" b="1" dirty="0"/>
              <a:t>its own </a:t>
            </a:r>
            <a:r>
              <a:rPr lang="en-GB" b="1" dirty="0" smtClean="0"/>
              <a:t>procedures</a:t>
            </a:r>
          </a:p>
          <a:p>
            <a:r>
              <a:rPr lang="en-GB" dirty="0" err="1" smtClean="0"/>
              <a:t>Suo</a:t>
            </a:r>
            <a:r>
              <a:rPr lang="en-GB" dirty="0" smtClean="0"/>
              <a:t> </a:t>
            </a:r>
            <a:r>
              <a:rPr lang="en-GB" dirty="0" err="1" smtClean="0"/>
              <a:t>motu</a:t>
            </a:r>
            <a:r>
              <a:rPr lang="en-GB" dirty="0" smtClean="0"/>
              <a:t> </a:t>
            </a:r>
          </a:p>
          <a:p>
            <a:r>
              <a:rPr lang="en-GB" dirty="0"/>
              <a:t>Investigative </a:t>
            </a:r>
            <a:r>
              <a:rPr lang="en-GB" dirty="0" smtClean="0"/>
              <a:t>procedure</a:t>
            </a:r>
            <a:endParaRPr lang="en-GB" dirty="0"/>
          </a:p>
          <a:p>
            <a:r>
              <a:rPr lang="en-GB" dirty="0"/>
              <a:t>Stakeholder consultative procedure</a:t>
            </a:r>
          </a:p>
          <a:p>
            <a:r>
              <a:rPr lang="en-GB" dirty="0"/>
              <a:t>Major issues- air or water pollution</a:t>
            </a:r>
          </a:p>
          <a:p>
            <a:r>
              <a:rPr lang="en-GB" dirty="0"/>
              <a:t>Larger interest of the society- public health and environment</a:t>
            </a:r>
          </a:p>
          <a:p>
            <a:r>
              <a:rPr lang="en-GB" dirty="0"/>
              <a:t>Greater element of consent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709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Air Pollution- Consultative</a:t>
            </a:r>
          </a:p>
        </p:txBody>
      </p:sp>
      <p:pic>
        <p:nvPicPr>
          <p:cNvPr id="4" name="Picture 2" descr="http://cdn.youthkiawaaz.com/wp-content/uploads/2015/12/14/delhi-odd-even-formula-wont-reduce-pollution/delhi-air-pollution-foto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255" y="1825625"/>
            <a:ext cx="773948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313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Ganges Pollution- Consultative</a:t>
            </a:r>
          </a:p>
        </p:txBody>
      </p:sp>
      <p:pic>
        <p:nvPicPr>
          <p:cNvPr id="4" name="Content Placeholder 3" descr="http://indiapollutionproject.weebly.com/uploads/2/5/4/2/25429340/6860711_ori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936514"/>
            <a:ext cx="3576502" cy="264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i.huffpost.com/gen/2755720/images/o-GANGES-POLLUTION-faceboo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602" y="1936514"/>
            <a:ext cx="4010409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i.ytimg.com/vi/rC8tlIkFn6w/maxresdefault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4581129"/>
            <a:ext cx="7586911" cy="2133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3900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NGT- </a:t>
            </a:r>
            <a:r>
              <a:rPr lang="en-GB" dirty="0"/>
              <a:t>Prescriptive Policies/Rules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Prescriptive policies/rules</a:t>
            </a:r>
          </a:p>
          <a:p>
            <a:r>
              <a:rPr lang="en-GB" dirty="0" smtClean="0"/>
              <a:t>Used tyres disposal- </a:t>
            </a:r>
            <a:r>
              <a:rPr lang="en-GB" i="1" dirty="0" err="1"/>
              <a:t>Asim</a:t>
            </a:r>
            <a:r>
              <a:rPr lang="en-GB" i="1" dirty="0"/>
              <a:t> </a:t>
            </a:r>
            <a:r>
              <a:rPr lang="en-GB" i="1" dirty="0" err="1"/>
              <a:t>Sarode</a:t>
            </a:r>
            <a:r>
              <a:rPr lang="en-GB" i="1" dirty="0"/>
              <a:t> v Maharashtra Pollution Control Board (2014)</a:t>
            </a:r>
          </a:p>
          <a:p>
            <a:endParaRPr lang="en-GB" dirty="0"/>
          </a:p>
        </p:txBody>
      </p:sp>
      <p:pic>
        <p:nvPicPr>
          <p:cNvPr id="4" name="Picture 3" descr="http://www.thehindu.com/multimedia/dynamic/01747/08TH-TYRE_1747993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3327400"/>
            <a:ext cx="6644208" cy="2503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6231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363</Words>
  <Application>Microsoft Office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Access to Environmental Justice in India: Innovation and Change </vt:lpstr>
      <vt:lpstr>INDIA</vt:lpstr>
      <vt:lpstr>INDIA- ENVIRONMENTAL JUSTICE DISCOURSE [PEOPLE CENTRIC]</vt:lpstr>
      <vt:lpstr>PIL- Constraints</vt:lpstr>
      <vt:lpstr>Specialised Judicial Forum- National Green Tribunal</vt:lpstr>
      <vt:lpstr>NGT- New Procedures</vt:lpstr>
      <vt:lpstr>Air Pollution- Consultative</vt:lpstr>
      <vt:lpstr>Ganges Pollution- Consultative</vt:lpstr>
      <vt:lpstr>NGT- Prescriptive Policies/Rules</vt:lpstr>
      <vt:lpstr>NGT- Prescriptive Policies/Rules</vt:lpstr>
      <vt:lpstr>Conclusion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to Environmental Justice in India: Innovation and Change </dc:title>
  <dc:creator>Gita Gill</dc:creator>
  <cp:lastModifiedBy>Gita Gill</cp:lastModifiedBy>
  <cp:revision>33</cp:revision>
  <dcterms:created xsi:type="dcterms:W3CDTF">2016-09-12T19:47:34Z</dcterms:created>
  <dcterms:modified xsi:type="dcterms:W3CDTF">2016-09-13T06:58:45Z</dcterms:modified>
</cp:coreProperties>
</file>