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18"/>
  </p:notesMasterIdLst>
  <p:handoutMasterIdLst>
    <p:handoutMasterId r:id="rId19"/>
  </p:handoutMasterIdLst>
  <p:sldIdLst>
    <p:sldId id="256" r:id="rId5"/>
    <p:sldId id="284" r:id="rId6"/>
    <p:sldId id="283" r:id="rId7"/>
    <p:sldId id="285" r:id="rId8"/>
    <p:sldId id="288" r:id="rId9"/>
    <p:sldId id="281" r:id="rId10"/>
    <p:sldId id="292" r:id="rId11"/>
    <p:sldId id="295" r:id="rId12"/>
    <p:sldId id="293" r:id="rId13"/>
    <p:sldId id="280" r:id="rId14"/>
    <p:sldId id="294" r:id="rId15"/>
    <p:sldId id="287" r:id="rId16"/>
    <p:sldId id="278" r:id="rId17"/>
  </p:sldIdLst>
  <p:sldSz cx="9144000" cy="5715000" type="screen16x10"/>
  <p:notesSz cx="6669088" cy="987266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  <p15:guide id="3" pos="4241">
          <p15:clr>
            <a:srgbClr val="A4A3A4"/>
          </p15:clr>
        </p15:guide>
        <p15:guide id="4" pos="30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10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E60"/>
    <a:srgbClr val="BCBE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howGuides="1">
      <p:cViewPr>
        <p:scale>
          <a:sx n="150" d="100"/>
          <a:sy n="150" d="100"/>
        </p:scale>
        <p:origin x="-504" y="-24"/>
      </p:cViewPr>
      <p:guideLst>
        <p:guide orient="horz" pos="1800"/>
        <p:guide pos="2880"/>
        <p:guide pos="4241"/>
        <p:guide pos="301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3672" y="84"/>
      </p:cViewPr>
      <p:guideLst>
        <p:guide orient="horz" pos="3110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889938" cy="493633"/>
          </a:xfrm>
          <a:prstGeom prst="rect">
            <a:avLst/>
          </a:prstGeom>
        </p:spPr>
        <p:txBody>
          <a:bodyPr vert="horz" lIns="91423" tIns="45711" rIns="91423" bIns="45711" rtlCol="0" anchor="b"/>
          <a:lstStyle>
            <a:lvl1pPr algn="l">
              <a:defRPr sz="1200"/>
            </a:lvl1pPr>
          </a:lstStyle>
          <a:p>
            <a:endParaRPr lang="de-AT" sz="1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7607" y="9377317"/>
            <a:ext cx="2889938" cy="493633"/>
          </a:xfrm>
          <a:prstGeom prst="rect">
            <a:avLst/>
          </a:prstGeom>
        </p:spPr>
        <p:txBody>
          <a:bodyPr vert="horz" lIns="91423" tIns="45711" rIns="91423" bIns="45711" rtlCol="0" anchor="b"/>
          <a:lstStyle>
            <a:lvl1pPr algn="r">
              <a:defRPr sz="1200"/>
            </a:lvl1pPr>
          </a:lstStyle>
          <a:p>
            <a:fld id="{617F6F62-1C91-45E7-BAED-FBFBF67C82BC}" type="slidenum">
              <a:rPr lang="de-AT" sz="1000">
                <a:latin typeface="Verdana" pitchFamily="34" charset="0"/>
                <a:ea typeface="Verdana" pitchFamily="34" charset="0"/>
                <a:cs typeface="Verdana" pitchFamily="34" charset="0"/>
              </a:rPr>
              <a:t>‹#›</a:t>
            </a:fld>
            <a:endParaRPr lang="de-AT" sz="1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456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889938" cy="493633"/>
          </a:xfrm>
          <a:prstGeom prst="rect">
            <a:avLst/>
          </a:prstGeom>
        </p:spPr>
        <p:txBody>
          <a:bodyPr vert="horz" lIns="91423" tIns="45711" rIns="91423" bIns="45711" rtlCol="0"/>
          <a:lstStyle>
            <a:lvl1pPr algn="l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7" y="2"/>
            <a:ext cx="2889938" cy="493633"/>
          </a:xfrm>
          <a:prstGeom prst="rect">
            <a:avLst/>
          </a:prstGeom>
        </p:spPr>
        <p:txBody>
          <a:bodyPr vert="horz" lIns="91423" tIns="45711" rIns="91423" bIns="45711" rtlCol="0"/>
          <a:lstStyle>
            <a:lvl1pPr algn="r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C0A972FC-F5E0-4F80-B169-F0B5EFC71333}" type="datetimeFigureOut">
              <a:rPr lang="de-AT" smtClean="0"/>
              <a:pPr/>
              <a:t>12.09.2016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73063" y="739775"/>
            <a:ext cx="5922962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3" tIns="45711" rIns="91423" bIns="45711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09" y="4689515"/>
            <a:ext cx="5335270" cy="4442698"/>
          </a:xfrm>
          <a:prstGeom prst="rect">
            <a:avLst/>
          </a:prstGeom>
        </p:spPr>
        <p:txBody>
          <a:bodyPr vert="horz" lIns="91423" tIns="45711" rIns="91423" bIns="45711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889938" cy="493633"/>
          </a:xfrm>
          <a:prstGeom prst="rect">
            <a:avLst/>
          </a:prstGeom>
        </p:spPr>
        <p:txBody>
          <a:bodyPr vert="horz" lIns="91423" tIns="45711" rIns="91423" bIns="45711" rtlCol="0" anchor="b"/>
          <a:lstStyle>
            <a:lvl1pPr algn="l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7" y="9377317"/>
            <a:ext cx="2889938" cy="493633"/>
          </a:xfrm>
          <a:prstGeom prst="rect">
            <a:avLst/>
          </a:prstGeom>
        </p:spPr>
        <p:txBody>
          <a:bodyPr vert="horz" lIns="91423" tIns="45711" rIns="91423" bIns="45711" rtlCol="0" anchor="b"/>
          <a:lstStyle>
            <a:lvl1pPr algn="r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219CC2FD-B32F-4992-A15B-F95E2E35C81B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15136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Verdana" pitchFamily="34" charset="0"/>
        <a:ea typeface="Verdana" pitchFamily="34" charset="0"/>
        <a:cs typeface="Verdana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b="0" dirty="0">
              <a:solidFill>
                <a:srgbClr val="FF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224C62-D5D0-44C0-A385-089B8C58120F}" type="slidenum">
              <a:rPr lang="de-AT" smtClean="0"/>
              <a:pPr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71676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de-AT" smtClean="0"/>
              <a:pPr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47445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FB593-90D8-42EF-B042-3F5628C06FFC}" type="slidenum">
              <a:rPr lang="de-AT" smtClean="0"/>
              <a:pPr/>
              <a:t>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72140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de-AT" smtClean="0"/>
              <a:pPr/>
              <a:t>12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46737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de-AT" smtClean="0"/>
              <a:pPr/>
              <a:t>13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95897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de-AT" smtClean="0"/>
              <a:pPr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67882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de-AT" smtClean="0"/>
              <a:pPr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11775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de-AT" smtClean="0"/>
              <a:pPr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40700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de-AT" smtClean="0"/>
              <a:pPr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08937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de-AT" smtClean="0"/>
              <a:pPr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991075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FB593-90D8-42EF-B042-3F5628C06FFC}" type="slidenum">
              <a:rPr lang="de-AT" smtClean="0"/>
              <a:pPr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77486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FB593-90D8-42EF-B042-3F5628C06FFC}" type="slidenum">
              <a:rPr lang="de-AT" smtClean="0"/>
              <a:pPr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30908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FB593-90D8-42EF-B042-3F5628C06FFC}" type="slidenum">
              <a:rPr lang="de-AT" smtClean="0"/>
              <a:pPr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98642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/>
        </p:nvGrpSpPr>
        <p:grpSpPr>
          <a:xfrm>
            <a:off x="0" y="149225"/>
            <a:ext cx="8993188" cy="5416550"/>
            <a:chOff x="0" y="149225"/>
            <a:chExt cx="8993188" cy="5416550"/>
          </a:xfrm>
        </p:grpSpPr>
        <p:sp>
          <p:nvSpPr>
            <p:cNvPr id="4" name="Rechteck 3"/>
            <p:cNvSpPr/>
            <p:nvPr userDrawn="1"/>
          </p:nvSpPr>
          <p:spPr bwMode="blackWhite">
            <a:xfrm>
              <a:off x="0" y="149225"/>
              <a:ext cx="8993188" cy="260921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7" name="Rechteck 6"/>
            <p:cNvSpPr/>
            <p:nvPr userDrawn="1"/>
          </p:nvSpPr>
          <p:spPr bwMode="blackWhite">
            <a:xfrm>
              <a:off x="0" y="2953384"/>
              <a:ext cx="8993188" cy="26123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5" name="Grafik 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black">
            <a:xfrm>
              <a:off x="6363227" y="380682"/>
              <a:ext cx="2311050" cy="1222030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462407" y="3045041"/>
            <a:ext cx="7493969" cy="1036595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Hier Titel der Präsentation eingeben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62407" y="4176583"/>
            <a:ext cx="7493969" cy="1027241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2800">
                <a:solidFill>
                  <a:schemeClr val="bg1"/>
                </a:solidFill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Hier Untertitel der Präsentation eingeben</a:t>
            </a:r>
            <a:endParaRPr lang="de-AT" dirty="0"/>
          </a:p>
        </p:txBody>
      </p:sp>
      <p:pic>
        <p:nvPicPr>
          <p:cNvPr id="10" name="Bild 9" descr="Akkreditieruns-Logos-2015-ne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6523736" y="2137420"/>
            <a:ext cx="2151952" cy="486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467544" y="1964530"/>
            <a:ext cx="4319712" cy="2716954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1" tIns="45715" rIns="91431" bIns="45715" rtlCol="0" anchor="ctr"/>
          <a:lstStyle/>
          <a:p>
            <a:pPr algn="ctr"/>
            <a:endParaRPr lang="de-AT"/>
          </a:p>
        </p:txBody>
      </p:sp>
      <p:pic>
        <p:nvPicPr>
          <p:cNvPr id="7" name="Grafik 6" descr="Logo-für-V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127250"/>
            <a:ext cx="492443" cy="2252663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187624" y="2559843"/>
            <a:ext cx="3260322" cy="1811291"/>
          </a:xfrm>
        </p:spPr>
        <p:txBody>
          <a:bodyPr>
            <a:normAutofit/>
          </a:bodyPr>
          <a:lstStyle>
            <a:lvl1pPr marL="0" marR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 sz="1100" baseline="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Hier Adressdaten eingeben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1"/>
          </p:nvPr>
        </p:nvSpPr>
        <p:spPr>
          <a:xfrm>
            <a:off x="5745181" y="5365873"/>
            <a:ext cx="987407" cy="304271"/>
          </a:xfrm>
          <a:prstGeom prst="rect">
            <a:avLst/>
          </a:prstGeom>
        </p:spPr>
        <p:txBody>
          <a:bodyPr/>
          <a:lstStyle/>
          <a:p>
            <a:fld id="{C032779A-90E8-4A61-AB6B-65DE9A598123}" type="datetime1">
              <a:rPr lang="de-AT" smtClean="0"/>
              <a:t>12.09.2016</a:t>
            </a:fld>
            <a:endParaRPr lang="de-AT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AT" smtClean="0"/>
              <a:t>Birgit Hollaus @ EELF 2016</a:t>
            </a:r>
            <a:endParaRPr lang="de-AT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t>‹#›</a:t>
            </a:fld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3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ku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 userDrawn="1"/>
        </p:nvGrpSpPr>
        <p:grpSpPr>
          <a:xfrm>
            <a:off x="0" y="149225"/>
            <a:ext cx="8993188" cy="5432159"/>
            <a:chOff x="0" y="149225"/>
            <a:chExt cx="8993188" cy="5432159"/>
          </a:xfrm>
        </p:grpSpPr>
        <p:sp>
          <p:nvSpPr>
            <p:cNvPr id="12" name="Rechteck 11"/>
            <p:cNvSpPr/>
            <p:nvPr userDrawn="1"/>
          </p:nvSpPr>
          <p:spPr bwMode="blackWhite">
            <a:xfrm>
              <a:off x="0" y="149225"/>
              <a:ext cx="8993188" cy="260921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6" name="Rechteck 15"/>
            <p:cNvSpPr/>
            <p:nvPr userDrawn="1"/>
          </p:nvSpPr>
          <p:spPr bwMode="blackWhite">
            <a:xfrm>
              <a:off x="0" y="2953384"/>
              <a:ext cx="8993188" cy="262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17" name="Grafik 1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black">
            <a:xfrm>
              <a:off x="6363227" y="380682"/>
              <a:ext cx="2311050" cy="1222030"/>
            </a:xfrm>
            <a:prstGeom prst="rect">
              <a:avLst/>
            </a:prstGeom>
          </p:spPr>
        </p:pic>
      </p:grp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465550" y="3044945"/>
            <a:ext cx="8210141" cy="690000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4400" b="1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Titelfolie kurzer Titel</a:t>
            </a:r>
            <a:endParaRPr lang="de-AT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65550" y="3842602"/>
            <a:ext cx="8210141" cy="69000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Untertitel</a:t>
            </a:r>
            <a:endParaRPr lang="de-AT" dirty="0"/>
          </a:p>
        </p:txBody>
      </p:sp>
      <p:pic>
        <p:nvPicPr>
          <p:cNvPr id="10" name="Bild 9" descr="Akkreditieruns-Logos-2015-ne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6523736" y="2137420"/>
            <a:ext cx="2151952" cy="4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9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022" y="320824"/>
            <a:ext cx="6282000" cy="95250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sz="22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2019" y="1548483"/>
            <a:ext cx="7765455" cy="3656657"/>
          </a:xfrm>
        </p:spPr>
        <p:txBody>
          <a:bodyPr lIns="0" r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de-DE" dirty="0" smtClean="0"/>
              <a:t>Textmasterformat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5745181" y="5365873"/>
            <a:ext cx="987407" cy="304271"/>
          </a:xfrm>
          <a:prstGeom prst="rect">
            <a:avLst/>
          </a:prstGeom>
        </p:spPr>
        <p:txBody>
          <a:bodyPr/>
          <a:lstStyle/>
          <a:p>
            <a:fld id="{6A042D10-9481-4D66-B279-E1D320D0322D}" type="datetime1">
              <a:rPr lang="de-AT" smtClean="0"/>
              <a:t>12.09.2016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Birgit Hollaus @ EELF 2016</a:t>
            </a:r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t>‹#›</a:t>
            </a:fld>
            <a:endParaRPr lang="de-AT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 userDrawn="1"/>
        </p:nvGrpSpPr>
        <p:grpSpPr>
          <a:xfrm>
            <a:off x="0" y="149225"/>
            <a:ext cx="8993188" cy="1252538"/>
            <a:chOff x="0" y="149225"/>
            <a:chExt cx="8993188" cy="1252538"/>
          </a:xfrm>
        </p:grpSpPr>
        <p:sp>
          <p:nvSpPr>
            <p:cNvPr id="6" name="Rechteck 5"/>
            <p:cNvSpPr/>
            <p:nvPr userDrawn="1"/>
          </p:nvSpPr>
          <p:spPr bwMode="blackWhite">
            <a:xfrm>
              <a:off x="0" y="149225"/>
              <a:ext cx="8993188" cy="125253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8" name="Grafik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black">
            <a:xfrm>
              <a:off x="7308304" y="384501"/>
              <a:ext cx="1363735" cy="720079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76" y="320824"/>
            <a:ext cx="6280165" cy="9525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 hasCustomPrompt="1"/>
          </p:nvPr>
        </p:nvSpPr>
        <p:spPr>
          <a:xfrm>
            <a:off x="468316" y="1547816"/>
            <a:ext cx="8524872" cy="3997854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AT" dirty="0" smtClean="0"/>
              <a:t>Platzhalter für Objekte</a:t>
            </a:r>
            <a:endParaRPr lang="de-AT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el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 userDrawn="1"/>
        </p:nvGrpSpPr>
        <p:grpSpPr>
          <a:xfrm>
            <a:off x="0" y="149225"/>
            <a:ext cx="8993188" cy="5416550"/>
            <a:chOff x="0" y="149225"/>
            <a:chExt cx="8993188" cy="5416550"/>
          </a:xfrm>
        </p:grpSpPr>
        <p:grpSp>
          <p:nvGrpSpPr>
            <p:cNvPr id="8" name="Gruppieren 7"/>
            <p:cNvGrpSpPr/>
            <p:nvPr userDrawn="1"/>
          </p:nvGrpSpPr>
          <p:grpSpPr>
            <a:xfrm>
              <a:off x="0" y="149225"/>
              <a:ext cx="8993188" cy="1245235"/>
              <a:chOff x="0" y="149225"/>
              <a:chExt cx="8993188" cy="1245235"/>
            </a:xfrm>
          </p:grpSpPr>
          <p:sp>
            <p:nvSpPr>
              <p:cNvPr id="7" name="Rechteck 6"/>
              <p:cNvSpPr/>
              <p:nvPr userDrawn="1"/>
            </p:nvSpPr>
            <p:spPr bwMode="blackWhite">
              <a:xfrm>
                <a:off x="0" y="149225"/>
                <a:ext cx="8993188" cy="124523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pic>
            <p:nvPicPr>
              <p:cNvPr id="4" name="Grafik 3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black">
              <a:xfrm>
                <a:off x="7308304" y="380681"/>
                <a:ext cx="1356453" cy="715136"/>
              </a:xfrm>
              <a:prstGeom prst="rect">
                <a:avLst/>
              </a:prstGeom>
            </p:spPr>
          </p:pic>
        </p:grpSp>
        <p:sp>
          <p:nvSpPr>
            <p:cNvPr id="6" name="Rechteck 5"/>
            <p:cNvSpPr/>
            <p:nvPr userDrawn="1"/>
          </p:nvSpPr>
          <p:spPr bwMode="blackWhite">
            <a:xfrm>
              <a:off x="0" y="1546861"/>
              <a:ext cx="8993188" cy="40189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>
          <a:xfrm>
            <a:off x="462409" y="1674489"/>
            <a:ext cx="7767192" cy="1038995"/>
          </a:xfrm>
          <a:prstGeom prst="rect">
            <a:avLst/>
          </a:prstGeom>
        </p:spPr>
        <p:txBody>
          <a:bodyPr tIns="0" anchor="b" anchorCtr="0">
            <a:normAutofit/>
          </a:bodyPr>
          <a:lstStyle>
            <a:lvl1pPr algn="l">
              <a:lnSpc>
                <a:spcPct val="100000"/>
              </a:lnSpc>
              <a:defRPr sz="32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cap="none" baseline="0" dirty="0" smtClean="0"/>
              <a:t>Hier längere Kapitelüberschrift eingeben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 hasCustomPrompt="1"/>
          </p:nvPr>
        </p:nvSpPr>
        <p:spPr bwMode="black">
          <a:xfrm>
            <a:off x="462409" y="2804410"/>
            <a:ext cx="7767192" cy="1200133"/>
          </a:xfrm>
        </p:spPr>
        <p:txBody>
          <a:bodyPr t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2400" baseline="0">
                <a:solidFill>
                  <a:schemeClr val="bg1"/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Hier optional Untertitel für Kapitel eingeben </a:t>
            </a:r>
          </a:p>
        </p:txBody>
      </p:sp>
      <p:pic>
        <p:nvPicPr>
          <p:cNvPr id="10" name="Bild 9" descr="Akkreditieruns-Logos-2015-ne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400460" y="5161788"/>
            <a:ext cx="1275228" cy="28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elüberschrift kurz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 userDrawn="1"/>
        </p:nvGrpSpPr>
        <p:grpSpPr>
          <a:xfrm>
            <a:off x="0" y="149225"/>
            <a:ext cx="8993188" cy="5416550"/>
            <a:chOff x="0" y="149225"/>
            <a:chExt cx="8993188" cy="5416550"/>
          </a:xfrm>
        </p:grpSpPr>
        <p:grpSp>
          <p:nvGrpSpPr>
            <p:cNvPr id="5" name="Gruppieren 4"/>
            <p:cNvGrpSpPr/>
            <p:nvPr userDrawn="1"/>
          </p:nvGrpSpPr>
          <p:grpSpPr>
            <a:xfrm>
              <a:off x="0" y="149225"/>
              <a:ext cx="8993188" cy="1245235"/>
              <a:chOff x="0" y="149225"/>
              <a:chExt cx="8993188" cy="1245235"/>
            </a:xfrm>
          </p:grpSpPr>
          <p:sp>
            <p:nvSpPr>
              <p:cNvPr id="16" name="Rechteck 15"/>
              <p:cNvSpPr/>
              <p:nvPr userDrawn="1"/>
            </p:nvSpPr>
            <p:spPr bwMode="blackWhite">
              <a:xfrm>
                <a:off x="0" y="149225"/>
                <a:ext cx="8993188" cy="124523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pic>
            <p:nvPicPr>
              <p:cNvPr id="17" name="Grafik 16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black">
              <a:xfrm>
                <a:off x="7308304" y="380681"/>
                <a:ext cx="1356453" cy="715136"/>
              </a:xfrm>
              <a:prstGeom prst="rect">
                <a:avLst/>
              </a:prstGeom>
            </p:spPr>
          </p:pic>
        </p:grpSp>
        <p:sp>
          <p:nvSpPr>
            <p:cNvPr id="15" name="Rechteck 14"/>
            <p:cNvSpPr/>
            <p:nvPr userDrawn="1"/>
          </p:nvSpPr>
          <p:spPr bwMode="blackWhite">
            <a:xfrm>
              <a:off x="0" y="1546861"/>
              <a:ext cx="8993188" cy="40189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>
          <a:xfrm>
            <a:off x="462407" y="1684980"/>
            <a:ext cx="8213282" cy="684000"/>
          </a:xfrm>
          <a:prstGeom prst="rect">
            <a:avLst/>
          </a:prstGeom>
        </p:spPr>
        <p:txBody>
          <a:bodyPr tIns="0" anchor="b" anchorCtr="0">
            <a:normAutofit/>
          </a:bodyPr>
          <a:lstStyle>
            <a:lvl1pPr algn="l">
              <a:lnSpc>
                <a:spcPct val="110000"/>
              </a:lnSpc>
              <a:defRPr sz="40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cap="none" baseline="0" dirty="0" smtClean="0"/>
              <a:t>Kapitel kurzer Titel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 hasCustomPrompt="1"/>
          </p:nvPr>
        </p:nvSpPr>
        <p:spPr bwMode="black">
          <a:xfrm>
            <a:off x="462407" y="2474450"/>
            <a:ext cx="8213282" cy="690000"/>
          </a:xfrm>
        </p:spPr>
        <p:txBody>
          <a:bodyPr t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Untertitel</a:t>
            </a:r>
          </a:p>
        </p:txBody>
      </p:sp>
      <p:pic>
        <p:nvPicPr>
          <p:cNvPr id="10" name="Bild 9" descr="Akkreditieruns-Logos-2015-ne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400460" y="5161788"/>
            <a:ext cx="1275228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4998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411" y="320824"/>
            <a:ext cx="6281339" cy="9525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30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2405" y="1538551"/>
            <a:ext cx="3960000" cy="36652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5688" y="1538551"/>
            <a:ext cx="3960000" cy="36652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5745181" y="5365873"/>
            <a:ext cx="987407" cy="304271"/>
          </a:xfrm>
          <a:prstGeom prst="rect">
            <a:avLst/>
          </a:prstGeom>
        </p:spPr>
        <p:txBody>
          <a:bodyPr/>
          <a:lstStyle/>
          <a:p>
            <a:fld id="{3F17F830-BDF5-46FD-8DE0-31FDE3AC69E6}" type="datetime1">
              <a:rPr lang="de-AT" smtClean="0"/>
              <a:t>12.09.2016</a:t>
            </a:fld>
            <a:endParaRPr lang="de-AT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Birgit Hollaus @ EELF 2016</a:t>
            </a:r>
            <a:endParaRPr lang="de-AT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t>‹#›</a:t>
            </a:fld>
            <a:endParaRPr lang="de-AT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blackWhite">
          <a:xfrm>
            <a:off x="462405" y="1551745"/>
            <a:ext cx="3966720" cy="533136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Rechteck 12"/>
          <p:cNvSpPr/>
          <p:nvPr userDrawn="1"/>
        </p:nvSpPr>
        <p:spPr bwMode="blackWhite">
          <a:xfrm>
            <a:off x="4712284" y="1551745"/>
            <a:ext cx="3966720" cy="533136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411" y="320824"/>
            <a:ext cx="6281339" cy="9525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30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2405" y="2143123"/>
            <a:ext cx="3960000" cy="306070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5688" y="2143123"/>
            <a:ext cx="3960000" cy="306070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3" hasCustomPrompt="1"/>
          </p:nvPr>
        </p:nvSpPr>
        <p:spPr bwMode="black">
          <a:xfrm>
            <a:off x="468314" y="1551745"/>
            <a:ext cx="3960811" cy="533136"/>
          </a:xfr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66" indent="0">
              <a:buNone/>
              <a:tabLst/>
              <a:defRPr sz="2000" b="1" baseline="0">
                <a:solidFill>
                  <a:schemeClr val="bg1"/>
                </a:solidFill>
                <a:latin typeface="+mj-lt"/>
              </a:defRPr>
            </a:lvl1pPr>
            <a:lvl2pPr marL="457153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3" indent="0">
              <a:buNone/>
              <a:defRPr sz="1600" b="1"/>
            </a:lvl8pPr>
            <a:lvl9pPr marL="3657227" indent="0">
              <a:buNone/>
              <a:defRPr sz="1600" b="1"/>
            </a:lvl9pPr>
          </a:lstStyle>
          <a:p>
            <a:pPr lvl="0"/>
            <a:r>
              <a:rPr lang="de-DE" dirty="0" smtClean="0"/>
              <a:t>Text hier einfügen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3" hasCustomPrompt="1"/>
          </p:nvPr>
        </p:nvSpPr>
        <p:spPr bwMode="black">
          <a:xfrm>
            <a:off x="4712284" y="1551745"/>
            <a:ext cx="3960000" cy="533136"/>
          </a:xfr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66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153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3" indent="0">
              <a:buNone/>
              <a:defRPr sz="1600" b="1"/>
            </a:lvl8pPr>
            <a:lvl9pPr marL="3657227" indent="0">
              <a:buNone/>
              <a:defRPr sz="1600" b="1"/>
            </a:lvl9pPr>
          </a:lstStyle>
          <a:p>
            <a:pPr lvl="0"/>
            <a:r>
              <a:rPr lang="de-DE" dirty="0" smtClean="0"/>
              <a:t>Text hier einfügen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>
          <a:xfrm>
            <a:off x="5745181" y="5365873"/>
            <a:ext cx="987407" cy="304271"/>
          </a:xfrm>
          <a:prstGeom prst="rect">
            <a:avLst/>
          </a:prstGeom>
        </p:spPr>
        <p:txBody>
          <a:bodyPr/>
          <a:lstStyle/>
          <a:p>
            <a:fld id="{8779829D-0491-48F4-B42F-1AD9D093A2FD}" type="datetime1">
              <a:rPr lang="de-AT" smtClean="0"/>
              <a:t>12.09.2016</a:t>
            </a:fld>
            <a:endParaRPr lang="de-AT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AT" smtClean="0"/>
              <a:t>Birgit Hollaus @ EELF 2016</a:t>
            </a:r>
            <a:endParaRPr lang="de-AT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t>‹#›</a:t>
            </a:fld>
            <a:endParaRPr lang="de-AT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eer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 userDrawn="1"/>
        </p:nvGrpSpPr>
        <p:grpSpPr>
          <a:xfrm>
            <a:off x="-1" y="149225"/>
            <a:ext cx="8990013" cy="1252538"/>
            <a:chOff x="-1" y="149225"/>
            <a:chExt cx="8990013" cy="1252538"/>
          </a:xfrm>
        </p:grpSpPr>
        <p:sp>
          <p:nvSpPr>
            <p:cNvPr id="2" name="Rechteck 1"/>
            <p:cNvSpPr/>
            <p:nvPr userDrawn="1"/>
          </p:nvSpPr>
          <p:spPr bwMode="blackWhite">
            <a:xfrm>
              <a:off x="-1" y="149225"/>
              <a:ext cx="8990013" cy="125253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9" name="Grafik 8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black">
            <a:xfrm>
              <a:off x="7308304" y="384501"/>
              <a:ext cx="1363735" cy="720079"/>
            </a:xfrm>
            <a:prstGeom prst="rect">
              <a:avLst/>
            </a:prstGeom>
          </p:spPr>
        </p:pic>
      </p:grp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462407" y="1547806"/>
            <a:ext cx="7767193" cy="3649037"/>
          </a:xfrm>
          <a:prstGeom prst="rect">
            <a:avLst/>
          </a:prstGeom>
        </p:spPr>
        <p:txBody>
          <a:bodyPr vert="horz" lIns="0" tIns="45715" rIns="0" bIns="45715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1354561" y="5365873"/>
            <a:ext cx="3217443" cy="304271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l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AT" smtClean="0"/>
              <a:t>Birgit Hollaus @ EELF 2016</a:t>
            </a:r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462407" y="5365873"/>
            <a:ext cx="892150" cy="304271"/>
          </a:xfrm>
          <a:prstGeom prst="rect">
            <a:avLst/>
          </a:prstGeom>
        </p:spPr>
        <p:txBody>
          <a:bodyPr vert="horz" lIns="0" tIns="45715" rIns="0" bIns="45715" rtlCol="0" anchor="ctr"/>
          <a:lstStyle>
            <a:lvl1pPr algn="l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DC40E-DBBE-4E2D-9EEC-FBF0DA0E9179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15" name="Titelplatzhalter 14"/>
          <p:cNvSpPr>
            <a:spLocks noGrp="1"/>
          </p:cNvSpPr>
          <p:nvPr userDrawn="1">
            <p:ph type="title"/>
          </p:nvPr>
        </p:nvSpPr>
        <p:spPr bwMode="black">
          <a:xfrm>
            <a:off x="462408" y="320286"/>
            <a:ext cx="6280165" cy="9525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12" name="Datumsplatzhalter 6"/>
          <p:cNvSpPr>
            <a:spLocks noGrp="1"/>
          </p:cNvSpPr>
          <p:nvPr>
            <p:ph type="dt" sz="half" idx="2"/>
          </p:nvPr>
        </p:nvSpPr>
        <p:spPr>
          <a:xfrm>
            <a:off x="5745181" y="5365873"/>
            <a:ext cx="987407" cy="304271"/>
          </a:xfrm>
          <a:prstGeom prst="rect">
            <a:avLst/>
          </a:prstGeom>
        </p:spPr>
        <p:txBody>
          <a:bodyPr vert="horz" lIns="0" tIns="45715" rIns="0" bIns="45715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34F1EF9-9C04-4671-82F3-331541E18F6B}" type="datetime1">
              <a:rPr lang="de-AT" smtClean="0"/>
              <a:t>12.09.2016</a:t>
            </a:fld>
            <a:endParaRPr lang="de-AT"/>
          </a:p>
        </p:txBody>
      </p:sp>
      <p:pic>
        <p:nvPicPr>
          <p:cNvPr id="13" name="Bild 12" descr="Akkreditieruns-Logos-2015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318" y="5305772"/>
            <a:ext cx="1275370" cy="28803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l" defTabSz="914306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65086" indent="-265086" algn="l" defTabSz="91430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41283" indent="-285721" algn="l" defTabSz="91430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4781" indent="-274610" algn="l" defTabSz="91430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9390" indent="-274610" algn="l" defTabSz="91430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4476" indent="-265086" algn="l" defTabSz="91430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3" indent="-228577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6" indent="-228577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0" indent="-228577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03" indent="-228577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7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7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1800" userDrawn="1">
          <p15:clr>
            <a:srgbClr val="F26B43"/>
          </p15:clr>
        </p15:guide>
        <p15:guide id="2" pos="288" userDrawn="1">
          <p15:clr>
            <a:srgbClr val="F26B43"/>
          </p15:clr>
        </p15:guide>
        <p15:guide id="3" pos="2880" userDrawn="1">
          <p15:clr>
            <a:srgbClr val="F26B43"/>
          </p15:clr>
        </p15:guide>
        <p15:guide id="4" pos="5184" userDrawn="1">
          <p15:clr>
            <a:srgbClr val="F26B43"/>
          </p15:clr>
        </p15:guide>
        <p15:guide id="5" pos="5467" userDrawn="1">
          <p15:clr>
            <a:srgbClr val="F26B43"/>
          </p15:clr>
        </p15:guide>
        <p15:guide id="6" orient="horz" pos="974" userDrawn="1">
          <p15:clr>
            <a:srgbClr val="F26B43"/>
          </p15:clr>
        </p15:guide>
        <p15:guide id="7" orient="horz" pos="32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 smtClean="0"/>
              <a:t>The </a:t>
            </a:r>
            <a:r>
              <a:rPr lang="de-AT" dirty="0" err="1" smtClean="0"/>
              <a:t>EU‘s</a:t>
            </a:r>
            <a:r>
              <a:rPr lang="de-AT" dirty="0" smtClean="0"/>
              <a:t> ‚</a:t>
            </a:r>
            <a:r>
              <a:rPr lang="de-AT" dirty="0" err="1" smtClean="0"/>
              <a:t>participatory</a:t>
            </a:r>
            <a:r>
              <a:rPr lang="de-AT" dirty="0" smtClean="0"/>
              <a:t>‘ </a:t>
            </a:r>
            <a:r>
              <a:rPr lang="de-AT" dirty="0" err="1" smtClean="0"/>
              <a:t>authorisation</a:t>
            </a:r>
            <a:r>
              <a:rPr lang="de-AT" dirty="0" smtClean="0"/>
              <a:t> </a:t>
            </a:r>
            <a:r>
              <a:rPr lang="de-AT" dirty="0" err="1" smtClean="0"/>
              <a:t>process</a:t>
            </a:r>
            <a:r>
              <a:rPr lang="de-AT" dirty="0" smtClean="0"/>
              <a:t> for GMOs</a:t>
            </a:r>
            <a:endParaRPr lang="de-AT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AT" dirty="0" err="1" smtClean="0"/>
              <a:t>between</a:t>
            </a:r>
            <a:r>
              <a:rPr lang="de-AT" dirty="0" smtClean="0"/>
              <a:t> </a:t>
            </a:r>
            <a:r>
              <a:rPr lang="de-AT" dirty="0" err="1" smtClean="0"/>
              <a:t>aspiration</a:t>
            </a:r>
            <a:r>
              <a:rPr lang="de-AT" dirty="0" smtClean="0"/>
              <a:t> and </a:t>
            </a:r>
            <a:r>
              <a:rPr lang="de-AT" dirty="0" err="1" smtClean="0"/>
              <a:t>reality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784232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022" y="320824"/>
            <a:ext cx="7765452" cy="952500"/>
          </a:xfrm>
        </p:spPr>
        <p:txBody>
          <a:bodyPr>
            <a:noAutofit/>
          </a:bodyPr>
          <a:lstStyle/>
          <a:p>
            <a:r>
              <a:rPr lang="de-DE" sz="2200" dirty="0"/>
              <a:t>Public </a:t>
            </a:r>
            <a:r>
              <a:rPr lang="de-DE" sz="2200" dirty="0" err="1"/>
              <a:t>participation</a:t>
            </a:r>
            <a:r>
              <a:rPr lang="de-DE" sz="2200" dirty="0"/>
              <a:t> </a:t>
            </a:r>
            <a:r>
              <a:rPr lang="de-DE" sz="2200" dirty="0" smtClean="0"/>
              <a:t>in GMO </a:t>
            </a:r>
            <a:r>
              <a:rPr lang="de-DE" sz="2200" dirty="0" err="1" smtClean="0"/>
              <a:t>decision-making</a:t>
            </a:r>
            <a:r>
              <a:rPr lang="de-DE" sz="2200" dirty="0" smtClean="0"/>
              <a:t/>
            </a:r>
            <a:br>
              <a:rPr lang="de-DE" sz="2200" dirty="0" smtClean="0"/>
            </a:br>
            <a:r>
              <a:rPr lang="de-DE" sz="2200" dirty="0" smtClean="0"/>
              <a:t>at </a:t>
            </a:r>
            <a:r>
              <a:rPr lang="de-DE" sz="2200" dirty="0"/>
              <a:t>EU </a:t>
            </a:r>
            <a:r>
              <a:rPr lang="de-DE" sz="2200" dirty="0" err="1" smtClean="0"/>
              <a:t>level</a:t>
            </a:r>
            <a:r>
              <a:rPr lang="de-DE" sz="2200" dirty="0" smtClean="0"/>
              <a:t>: Meeting Aarhus </a:t>
            </a:r>
            <a:r>
              <a:rPr lang="de-DE" sz="2200" dirty="0" err="1" smtClean="0"/>
              <a:t>standards</a:t>
            </a:r>
            <a:r>
              <a:rPr lang="de-DE" sz="2200" dirty="0" smtClean="0"/>
              <a:t>?</a:t>
            </a:r>
            <a:endParaRPr lang="de-AT" sz="2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2019" y="1548483"/>
            <a:ext cx="8502469" cy="3656657"/>
          </a:xfrm>
        </p:spPr>
        <p:txBody>
          <a:bodyPr>
            <a:normAutofit lnSpcReduction="10000"/>
          </a:bodyPr>
          <a:lstStyle/>
          <a:p>
            <a:r>
              <a:rPr lang="de-AT" dirty="0" smtClean="0"/>
              <a:t>Early </a:t>
            </a:r>
            <a:r>
              <a:rPr lang="de-AT" dirty="0"/>
              <a:t>and </a:t>
            </a:r>
            <a:r>
              <a:rPr lang="de-AT" dirty="0" err="1"/>
              <a:t>effective</a:t>
            </a:r>
            <a:r>
              <a:rPr lang="de-AT" dirty="0"/>
              <a:t>,</a:t>
            </a:r>
            <a:r>
              <a:rPr lang="de-AT" b="1" dirty="0"/>
              <a:t> </a:t>
            </a:r>
            <a:r>
              <a:rPr lang="de-AT" dirty="0" err="1"/>
              <a:t>prior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making</a:t>
            </a:r>
            <a:r>
              <a:rPr lang="de-AT" dirty="0"/>
              <a:t> </a:t>
            </a:r>
            <a:r>
              <a:rPr lang="de-AT" dirty="0" err="1"/>
              <a:t>decisions</a:t>
            </a:r>
            <a:r>
              <a:rPr lang="de-AT" dirty="0" smtClean="0"/>
              <a:t>?</a:t>
            </a:r>
          </a:p>
          <a:p>
            <a:pPr lvl="1"/>
            <a:r>
              <a:rPr lang="de-AT" dirty="0" err="1"/>
              <a:t>public</a:t>
            </a:r>
            <a:r>
              <a:rPr lang="de-AT" dirty="0"/>
              <a:t> </a:t>
            </a:r>
            <a:r>
              <a:rPr lang="de-AT" dirty="0" err="1"/>
              <a:t>participation</a:t>
            </a:r>
            <a:r>
              <a:rPr lang="de-AT" dirty="0"/>
              <a:t> </a:t>
            </a:r>
            <a:r>
              <a:rPr lang="de-AT" dirty="0" err="1"/>
              <a:t>allows</a:t>
            </a:r>
            <a:r>
              <a:rPr lang="de-AT" dirty="0"/>
              <a:t> </a:t>
            </a:r>
            <a:r>
              <a:rPr lang="de-AT" b="1" dirty="0" err="1"/>
              <a:t>only</a:t>
            </a:r>
            <a:r>
              <a:rPr lang="de-AT" dirty="0"/>
              <a:t> </a:t>
            </a:r>
            <a:r>
              <a:rPr lang="de-AT" dirty="0" smtClean="0"/>
              <a:t>for </a:t>
            </a:r>
            <a:r>
              <a:rPr lang="de-AT" b="1" dirty="0" err="1" smtClean="0"/>
              <a:t>comments</a:t>
            </a:r>
            <a:endParaRPr lang="de-AT" b="1" dirty="0"/>
          </a:p>
          <a:p>
            <a:pPr lvl="1"/>
            <a:r>
              <a:rPr lang="de-AT" dirty="0" err="1" smtClean="0"/>
              <a:t>Commission</a:t>
            </a:r>
            <a:r>
              <a:rPr lang="de-AT" dirty="0" smtClean="0"/>
              <a:t> </a:t>
            </a:r>
            <a:r>
              <a:rPr lang="de-AT" dirty="0" err="1" smtClean="0"/>
              <a:t>draft</a:t>
            </a:r>
            <a:r>
              <a:rPr lang="de-AT" dirty="0" smtClean="0"/>
              <a:t> </a:t>
            </a:r>
            <a:r>
              <a:rPr lang="de-AT" dirty="0" err="1" smtClean="0"/>
              <a:t>decision</a:t>
            </a:r>
            <a:r>
              <a:rPr lang="de-AT" dirty="0" smtClean="0"/>
              <a:t> </a:t>
            </a:r>
            <a:r>
              <a:rPr lang="de-AT" b="1" dirty="0" err="1" smtClean="0"/>
              <a:t>only</a:t>
            </a:r>
            <a:r>
              <a:rPr lang="de-AT" b="1" dirty="0" smtClean="0"/>
              <a:t> </a:t>
            </a:r>
            <a:r>
              <a:rPr lang="de-AT" b="1" dirty="0" err="1" smtClean="0"/>
              <a:t>one</a:t>
            </a:r>
            <a:r>
              <a:rPr lang="de-AT" b="1" dirty="0" smtClean="0"/>
              <a:t> </a:t>
            </a:r>
            <a:r>
              <a:rPr lang="de-AT" b="1" dirty="0" err="1" smtClean="0"/>
              <a:t>option</a:t>
            </a:r>
            <a:r>
              <a:rPr lang="de-AT" b="1" dirty="0" smtClean="0"/>
              <a:t> </a:t>
            </a:r>
            <a:r>
              <a:rPr lang="de-AT" dirty="0" err="1" smtClean="0"/>
              <a:t>public</a:t>
            </a:r>
            <a:r>
              <a:rPr lang="de-AT" dirty="0" smtClean="0"/>
              <a:t> </a:t>
            </a:r>
            <a:r>
              <a:rPr lang="de-AT" dirty="0" err="1" smtClean="0"/>
              <a:t>can</a:t>
            </a:r>
            <a:r>
              <a:rPr lang="de-AT" dirty="0" smtClean="0"/>
              <a:t> </a:t>
            </a:r>
            <a:r>
              <a:rPr lang="de-AT" dirty="0" err="1" smtClean="0"/>
              <a:t>scrutinise</a:t>
            </a:r>
            <a:endParaRPr lang="de-AT" dirty="0" smtClean="0"/>
          </a:p>
          <a:p>
            <a:pPr lvl="1"/>
            <a:r>
              <a:rPr lang="de-AT" dirty="0" smtClean="0"/>
              <a:t>risk </a:t>
            </a:r>
            <a:r>
              <a:rPr lang="de-AT" dirty="0" err="1" smtClean="0"/>
              <a:t>assessment</a:t>
            </a:r>
            <a:r>
              <a:rPr lang="de-AT" dirty="0" smtClean="0"/>
              <a:t> </a:t>
            </a:r>
            <a:r>
              <a:rPr lang="de-AT" b="1" dirty="0" err="1" smtClean="0"/>
              <a:t>appropriate</a:t>
            </a:r>
            <a:r>
              <a:rPr lang="de-AT" dirty="0" smtClean="0"/>
              <a:t> </a:t>
            </a:r>
            <a:r>
              <a:rPr lang="de-AT" dirty="0" err="1" smtClean="0"/>
              <a:t>subject</a:t>
            </a:r>
            <a:r>
              <a:rPr lang="de-AT" dirty="0" smtClean="0"/>
              <a:t> for </a:t>
            </a:r>
            <a:r>
              <a:rPr lang="de-AT" dirty="0" err="1" smtClean="0"/>
              <a:t>public</a:t>
            </a:r>
            <a:r>
              <a:rPr lang="de-AT" dirty="0" smtClean="0"/>
              <a:t> </a:t>
            </a:r>
            <a:r>
              <a:rPr lang="de-AT" dirty="0" err="1" smtClean="0"/>
              <a:t>participation</a:t>
            </a:r>
            <a:r>
              <a:rPr lang="de-AT" dirty="0" smtClean="0"/>
              <a:t>?</a:t>
            </a:r>
            <a:endParaRPr lang="de-AT" dirty="0"/>
          </a:p>
          <a:p>
            <a:pPr lvl="1"/>
            <a:endParaRPr lang="de-AT" dirty="0"/>
          </a:p>
          <a:p>
            <a:r>
              <a:rPr lang="de-AT" dirty="0" smtClean="0"/>
              <a:t>Outcome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taken</a:t>
            </a:r>
            <a:r>
              <a:rPr lang="de-AT" dirty="0"/>
              <a:t> due </a:t>
            </a:r>
            <a:r>
              <a:rPr lang="de-AT" dirty="0" err="1"/>
              <a:t>account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 smtClean="0"/>
              <a:t>?</a:t>
            </a:r>
          </a:p>
          <a:p>
            <a:pPr lvl="1"/>
            <a:r>
              <a:rPr lang="de-AT" b="1" dirty="0" err="1" smtClean="0"/>
              <a:t>no</a:t>
            </a:r>
            <a:r>
              <a:rPr lang="de-AT" b="1" dirty="0" smtClean="0"/>
              <a:t> explicit </a:t>
            </a:r>
            <a:r>
              <a:rPr lang="de-AT" b="1" dirty="0" err="1" smtClean="0"/>
              <a:t>obligation</a:t>
            </a:r>
            <a:r>
              <a:rPr lang="de-AT" b="1" dirty="0" smtClean="0"/>
              <a:t> </a:t>
            </a:r>
            <a:r>
              <a:rPr lang="de-AT" dirty="0" smtClean="0"/>
              <a:t>for </a:t>
            </a:r>
            <a:r>
              <a:rPr lang="de-AT" dirty="0" err="1" smtClean="0"/>
              <a:t>the</a:t>
            </a:r>
            <a:r>
              <a:rPr lang="de-AT" dirty="0" smtClean="0"/>
              <a:t> </a:t>
            </a:r>
            <a:r>
              <a:rPr lang="de-AT" dirty="0" err="1" smtClean="0"/>
              <a:t>Commission</a:t>
            </a:r>
            <a:endParaRPr lang="de-AT" dirty="0" smtClean="0"/>
          </a:p>
          <a:p>
            <a:pPr lvl="1"/>
            <a:r>
              <a:rPr lang="de-AT" b="1" dirty="0" err="1" smtClean="0"/>
              <a:t>no</a:t>
            </a:r>
            <a:r>
              <a:rPr lang="de-AT" b="1" dirty="0" smtClean="0"/>
              <a:t> </a:t>
            </a:r>
            <a:r>
              <a:rPr lang="de-AT" b="1" dirty="0" err="1" smtClean="0"/>
              <a:t>obligation</a:t>
            </a:r>
            <a:r>
              <a:rPr lang="de-AT" b="1" dirty="0" smtClean="0"/>
              <a:t> </a:t>
            </a:r>
            <a:r>
              <a:rPr lang="de-AT" dirty="0" smtClean="0"/>
              <a:t>for </a:t>
            </a:r>
            <a:r>
              <a:rPr lang="de-AT" dirty="0" err="1" smtClean="0"/>
              <a:t>the</a:t>
            </a:r>
            <a:r>
              <a:rPr lang="de-AT" dirty="0" smtClean="0"/>
              <a:t> Comitology </a:t>
            </a:r>
            <a:r>
              <a:rPr lang="de-AT" dirty="0" err="1" smtClean="0"/>
              <a:t>Committee</a:t>
            </a:r>
            <a:r>
              <a:rPr lang="de-AT" dirty="0" smtClean="0"/>
              <a:t> at all</a:t>
            </a:r>
          </a:p>
          <a:p>
            <a:pPr lvl="1"/>
            <a:r>
              <a:rPr lang="de-AT" b="1" dirty="0" err="1" smtClean="0"/>
              <a:t>no</a:t>
            </a:r>
            <a:r>
              <a:rPr lang="de-AT" b="1" dirty="0" smtClean="0"/>
              <a:t> </a:t>
            </a:r>
            <a:r>
              <a:rPr lang="de-AT" b="1" dirty="0" err="1" smtClean="0"/>
              <a:t>enforcable</a:t>
            </a:r>
            <a:r>
              <a:rPr lang="de-AT" dirty="0" smtClean="0"/>
              <a:t> </a:t>
            </a:r>
            <a:r>
              <a:rPr lang="de-AT" dirty="0" err="1" smtClean="0"/>
              <a:t>procedural</a:t>
            </a:r>
            <a:r>
              <a:rPr lang="de-AT" dirty="0" smtClean="0"/>
              <a:t> </a:t>
            </a:r>
            <a:r>
              <a:rPr lang="de-AT" b="1" dirty="0" err="1" smtClean="0"/>
              <a:t>right</a:t>
            </a:r>
            <a:endParaRPr lang="de-AT" b="1" dirty="0" smtClean="0"/>
          </a:p>
          <a:p>
            <a:pPr lvl="1"/>
            <a:endParaRPr lang="de-AT" dirty="0"/>
          </a:p>
          <a:p>
            <a:pPr algn="ctr">
              <a:buFont typeface="Wingdings 3" panose="05040102010807070707" pitchFamily="18" charset="2"/>
              <a:buChar char="Ì"/>
            </a:pPr>
            <a:r>
              <a:rPr lang="de-AT" b="1" dirty="0" smtClean="0"/>
              <a:t>not </a:t>
            </a:r>
            <a:r>
              <a:rPr lang="de-AT" b="1" dirty="0" err="1" smtClean="0"/>
              <a:t>meeting</a:t>
            </a:r>
            <a:r>
              <a:rPr lang="de-AT" b="1" dirty="0" smtClean="0"/>
              <a:t> Aarhus </a:t>
            </a:r>
            <a:r>
              <a:rPr lang="de-AT" b="1" dirty="0" err="1" smtClean="0"/>
              <a:t>standards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Birgit Hollaus @ EELF 2016</a:t>
            </a:r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t>10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051877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62022" y="320824"/>
            <a:ext cx="7854394" cy="952500"/>
          </a:xfrm>
        </p:spPr>
        <p:txBody>
          <a:bodyPr/>
          <a:lstStyle/>
          <a:p>
            <a:r>
              <a:rPr lang="de-DE" dirty="0" smtClean="0"/>
              <a:t>Public </a:t>
            </a:r>
            <a:r>
              <a:rPr lang="de-DE" dirty="0" err="1" smtClean="0"/>
              <a:t>participation</a:t>
            </a:r>
            <a:r>
              <a:rPr lang="de-DE" dirty="0" smtClean="0"/>
              <a:t> in GMO </a:t>
            </a:r>
            <a:r>
              <a:rPr lang="de-AT" dirty="0" err="1" smtClean="0"/>
              <a:t>decision-making</a:t>
            </a:r>
            <a:r>
              <a:rPr lang="de-AT" dirty="0" smtClean="0"/>
              <a:t/>
            </a:r>
            <a:br>
              <a:rPr lang="de-AT" dirty="0" smtClean="0"/>
            </a:br>
            <a:r>
              <a:rPr lang="de-DE" dirty="0" smtClean="0"/>
              <a:t>at EU </a:t>
            </a:r>
            <a:r>
              <a:rPr lang="de-DE" dirty="0" err="1" smtClean="0"/>
              <a:t>level</a:t>
            </a:r>
            <a:r>
              <a:rPr lang="de-DE" dirty="0" smtClean="0"/>
              <a:t>: A </a:t>
            </a:r>
            <a:r>
              <a:rPr lang="de-DE" dirty="0" err="1" smtClean="0"/>
              <a:t>suggestion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Birgit Hollaus @ EELF 2016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2295-CC7E-4B5B-BFD3-593FD9D32866}" type="slidenum">
              <a:rPr lang="de-AT" smtClean="0"/>
              <a:pPr/>
              <a:t>11</a:t>
            </a:fld>
            <a:endParaRPr lang="de-AT" dirty="0"/>
          </a:p>
        </p:txBody>
      </p:sp>
      <p:sp>
        <p:nvSpPr>
          <p:cNvPr id="7" name="Ellipse 6"/>
          <p:cNvSpPr/>
          <p:nvPr/>
        </p:nvSpPr>
        <p:spPr>
          <a:xfrm>
            <a:off x="2866953" y="2751940"/>
            <a:ext cx="284015" cy="28803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Ellipse 11"/>
          <p:cNvSpPr/>
          <p:nvPr/>
        </p:nvSpPr>
        <p:spPr>
          <a:xfrm>
            <a:off x="2746210" y="3039972"/>
            <a:ext cx="284015" cy="28803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Ellipse 12"/>
          <p:cNvSpPr/>
          <p:nvPr/>
        </p:nvSpPr>
        <p:spPr>
          <a:xfrm>
            <a:off x="2866952" y="3358615"/>
            <a:ext cx="284015" cy="28803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2" name="Gruppieren 1"/>
          <p:cNvGrpSpPr/>
          <p:nvPr/>
        </p:nvGrpSpPr>
        <p:grpSpPr>
          <a:xfrm>
            <a:off x="905169" y="4604359"/>
            <a:ext cx="2120088" cy="760196"/>
            <a:chOff x="905169" y="4604359"/>
            <a:chExt cx="2120088" cy="760196"/>
          </a:xfrm>
        </p:grpSpPr>
        <p:sp>
          <p:nvSpPr>
            <p:cNvPr id="50" name="Freihandform 49"/>
            <p:cNvSpPr/>
            <p:nvPr/>
          </p:nvSpPr>
          <p:spPr>
            <a:xfrm>
              <a:off x="1385397" y="4924043"/>
              <a:ext cx="1639860" cy="439690"/>
            </a:xfrm>
            <a:custGeom>
              <a:avLst/>
              <a:gdLst>
                <a:gd name="connsiteX0" fmla="*/ 0 w 1639860"/>
                <a:gd name="connsiteY0" fmla="*/ 73283 h 439690"/>
                <a:gd name="connsiteX1" fmla="*/ 73283 w 1639860"/>
                <a:gd name="connsiteY1" fmla="*/ 0 h 439690"/>
                <a:gd name="connsiteX2" fmla="*/ 1566577 w 1639860"/>
                <a:gd name="connsiteY2" fmla="*/ 0 h 439690"/>
                <a:gd name="connsiteX3" fmla="*/ 1639860 w 1639860"/>
                <a:gd name="connsiteY3" fmla="*/ 73283 h 439690"/>
                <a:gd name="connsiteX4" fmla="*/ 1639860 w 1639860"/>
                <a:gd name="connsiteY4" fmla="*/ 366407 h 439690"/>
                <a:gd name="connsiteX5" fmla="*/ 1566577 w 1639860"/>
                <a:gd name="connsiteY5" fmla="*/ 439690 h 439690"/>
                <a:gd name="connsiteX6" fmla="*/ 73283 w 1639860"/>
                <a:gd name="connsiteY6" fmla="*/ 439690 h 439690"/>
                <a:gd name="connsiteX7" fmla="*/ 0 w 1639860"/>
                <a:gd name="connsiteY7" fmla="*/ 366407 h 439690"/>
                <a:gd name="connsiteX8" fmla="*/ 0 w 1639860"/>
                <a:gd name="connsiteY8" fmla="*/ 73283 h 43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9860" h="439690">
                  <a:moveTo>
                    <a:pt x="0" y="73283"/>
                  </a:moveTo>
                  <a:cubicBezTo>
                    <a:pt x="0" y="32810"/>
                    <a:pt x="32810" y="0"/>
                    <a:pt x="73283" y="0"/>
                  </a:cubicBezTo>
                  <a:lnTo>
                    <a:pt x="1566577" y="0"/>
                  </a:lnTo>
                  <a:cubicBezTo>
                    <a:pt x="1607050" y="0"/>
                    <a:pt x="1639860" y="32810"/>
                    <a:pt x="1639860" y="73283"/>
                  </a:cubicBezTo>
                  <a:lnTo>
                    <a:pt x="1639860" y="366407"/>
                  </a:lnTo>
                  <a:cubicBezTo>
                    <a:pt x="1639860" y="406880"/>
                    <a:pt x="1607050" y="439690"/>
                    <a:pt x="1566577" y="439690"/>
                  </a:cubicBezTo>
                  <a:lnTo>
                    <a:pt x="73283" y="439690"/>
                  </a:lnTo>
                  <a:cubicBezTo>
                    <a:pt x="32810" y="439690"/>
                    <a:pt x="0" y="406880"/>
                    <a:pt x="0" y="366407"/>
                  </a:cubicBezTo>
                  <a:lnTo>
                    <a:pt x="0" y="7328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8568" tIns="63374" rIns="63374" bIns="63374" numCol="1" spcCol="1270" anchor="ctr" anchorCtr="0">
              <a:noAutofit/>
            </a:bodyPr>
            <a:lstStyle/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AT" sz="1100" kern="1200" dirty="0" smtClean="0"/>
                <a:t>Risk </a:t>
              </a:r>
              <a:r>
                <a:rPr lang="de-AT" sz="1100" kern="1200" dirty="0" err="1" smtClean="0"/>
                <a:t>assessment</a:t>
              </a:r>
              <a:endParaRPr lang="de-AT" sz="1100" kern="1200" dirty="0"/>
            </a:p>
          </p:txBody>
        </p:sp>
        <p:sp>
          <p:nvSpPr>
            <p:cNvPr id="51" name="Ellipse 50"/>
            <p:cNvSpPr/>
            <p:nvPr/>
          </p:nvSpPr>
          <p:spPr>
            <a:xfrm>
              <a:off x="905169" y="4604359"/>
              <a:ext cx="760250" cy="760196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9" name="Gruppieren 18"/>
          <p:cNvGrpSpPr/>
          <p:nvPr/>
        </p:nvGrpSpPr>
        <p:grpSpPr>
          <a:xfrm>
            <a:off x="1984853" y="4549966"/>
            <a:ext cx="785621" cy="356580"/>
            <a:chOff x="1984853" y="4549966"/>
            <a:chExt cx="785621" cy="356580"/>
          </a:xfrm>
        </p:grpSpPr>
        <p:sp>
          <p:nvSpPr>
            <p:cNvPr id="53" name="Ellipse 52"/>
            <p:cNvSpPr/>
            <p:nvPr/>
          </p:nvSpPr>
          <p:spPr>
            <a:xfrm>
              <a:off x="2273765" y="4731824"/>
              <a:ext cx="76025" cy="76025"/>
            </a:xfrm>
            <a:prstGeom prst="ellipse">
              <a:avLst/>
            </a:prstGeom>
            <a:solidFill>
              <a:srgbClr val="002E60"/>
            </a:solidFill>
            <a:ln>
              <a:solidFill>
                <a:srgbClr val="002E6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Ellipse 53"/>
            <p:cNvSpPr/>
            <p:nvPr/>
          </p:nvSpPr>
          <p:spPr>
            <a:xfrm>
              <a:off x="2129309" y="4792509"/>
              <a:ext cx="76025" cy="76025"/>
            </a:xfrm>
            <a:prstGeom prst="ellipse">
              <a:avLst/>
            </a:prstGeom>
            <a:solidFill>
              <a:srgbClr val="002E60"/>
            </a:solidFill>
            <a:ln>
              <a:solidFill>
                <a:srgbClr val="002E6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Ellipse 54"/>
            <p:cNvSpPr/>
            <p:nvPr/>
          </p:nvSpPr>
          <p:spPr>
            <a:xfrm>
              <a:off x="1984853" y="4830521"/>
              <a:ext cx="76025" cy="76025"/>
            </a:xfrm>
            <a:prstGeom prst="ellipse">
              <a:avLst/>
            </a:prstGeom>
            <a:solidFill>
              <a:srgbClr val="002E60"/>
            </a:solidFill>
            <a:ln>
              <a:solidFill>
                <a:srgbClr val="002E6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Ellipse 55"/>
            <p:cNvSpPr/>
            <p:nvPr/>
          </p:nvSpPr>
          <p:spPr>
            <a:xfrm>
              <a:off x="2694449" y="4549966"/>
              <a:ext cx="76025" cy="76025"/>
            </a:xfrm>
            <a:prstGeom prst="ellipse">
              <a:avLst/>
            </a:prstGeom>
            <a:solidFill>
              <a:srgbClr val="002E60"/>
            </a:solidFill>
            <a:ln>
              <a:solidFill>
                <a:srgbClr val="002E6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Ellipse 56"/>
            <p:cNvSpPr/>
            <p:nvPr/>
          </p:nvSpPr>
          <p:spPr>
            <a:xfrm>
              <a:off x="2551142" y="4618952"/>
              <a:ext cx="76025" cy="76025"/>
            </a:xfrm>
            <a:prstGeom prst="ellipse">
              <a:avLst/>
            </a:prstGeom>
            <a:solidFill>
              <a:srgbClr val="002E60"/>
            </a:solidFill>
            <a:ln>
              <a:solidFill>
                <a:srgbClr val="002E6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Ellipse 57"/>
            <p:cNvSpPr/>
            <p:nvPr/>
          </p:nvSpPr>
          <p:spPr>
            <a:xfrm>
              <a:off x="2400992" y="4673444"/>
              <a:ext cx="76025" cy="76025"/>
            </a:xfrm>
            <a:prstGeom prst="ellipse">
              <a:avLst/>
            </a:prstGeom>
            <a:solidFill>
              <a:srgbClr val="002E60"/>
            </a:solidFill>
            <a:ln>
              <a:solidFill>
                <a:srgbClr val="002E6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20" name="Gruppieren 19"/>
          <p:cNvGrpSpPr/>
          <p:nvPr/>
        </p:nvGrpSpPr>
        <p:grpSpPr>
          <a:xfrm>
            <a:off x="2751331" y="3780377"/>
            <a:ext cx="2114283" cy="760196"/>
            <a:chOff x="2751331" y="3780377"/>
            <a:chExt cx="2114283" cy="760196"/>
          </a:xfrm>
        </p:grpSpPr>
        <p:sp>
          <p:nvSpPr>
            <p:cNvPr id="59" name="Freihandform 58"/>
            <p:cNvSpPr/>
            <p:nvPr/>
          </p:nvSpPr>
          <p:spPr>
            <a:xfrm>
              <a:off x="3225754" y="4068412"/>
              <a:ext cx="1639860" cy="439690"/>
            </a:xfrm>
            <a:custGeom>
              <a:avLst/>
              <a:gdLst>
                <a:gd name="connsiteX0" fmla="*/ 0 w 1639860"/>
                <a:gd name="connsiteY0" fmla="*/ 73283 h 439690"/>
                <a:gd name="connsiteX1" fmla="*/ 73283 w 1639860"/>
                <a:gd name="connsiteY1" fmla="*/ 0 h 439690"/>
                <a:gd name="connsiteX2" fmla="*/ 1566577 w 1639860"/>
                <a:gd name="connsiteY2" fmla="*/ 0 h 439690"/>
                <a:gd name="connsiteX3" fmla="*/ 1639860 w 1639860"/>
                <a:gd name="connsiteY3" fmla="*/ 73283 h 439690"/>
                <a:gd name="connsiteX4" fmla="*/ 1639860 w 1639860"/>
                <a:gd name="connsiteY4" fmla="*/ 366407 h 439690"/>
                <a:gd name="connsiteX5" fmla="*/ 1566577 w 1639860"/>
                <a:gd name="connsiteY5" fmla="*/ 439690 h 439690"/>
                <a:gd name="connsiteX6" fmla="*/ 73283 w 1639860"/>
                <a:gd name="connsiteY6" fmla="*/ 439690 h 439690"/>
                <a:gd name="connsiteX7" fmla="*/ 0 w 1639860"/>
                <a:gd name="connsiteY7" fmla="*/ 366407 h 439690"/>
                <a:gd name="connsiteX8" fmla="*/ 0 w 1639860"/>
                <a:gd name="connsiteY8" fmla="*/ 73283 h 43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9860" h="439690">
                  <a:moveTo>
                    <a:pt x="0" y="73283"/>
                  </a:moveTo>
                  <a:cubicBezTo>
                    <a:pt x="0" y="32810"/>
                    <a:pt x="32810" y="0"/>
                    <a:pt x="73283" y="0"/>
                  </a:cubicBezTo>
                  <a:lnTo>
                    <a:pt x="1566577" y="0"/>
                  </a:lnTo>
                  <a:cubicBezTo>
                    <a:pt x="1607050" y="0"/>
                    <a:pt x="1639860" y="32810"/>
                    <a:pt x="1639860" y="73283"/>
                  </a:cubicBezTo>
                  <a:lnTo>
                    <a:pt x="1639860" y="366407"/>
                  </a:lnTo>
                  <a:cubicBezTo>
                    <a:pt x="1639860" y="406880"/>
                    <a:pt x="1607050" y="439690"/>
                    <a:pt x="1566577" y="439690"/>
                  </a:cubicBezTo>
                  <a:lnTo>
                    <a:pt x="73283" y="439690"/>
                  </a:lnTo>
                  <a:cubicBezTo>
                    <a:pt x="32810" y="439690"/>
                    <a:pt x="0" y="406880"/>
                    <a:pt x="0" y="366407"/>
                  </a:cubicBezTo>
                  <a:lnTo>
                    <a:pt x="0" y="73283"/>
                  </a:lnTo>
                  <a:close/>
                </a:path>
              </a:pathLst>
            </a:custGeom>
            <a:solidFill>
              <a:srgbClr val="002E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8568" tIns="63374" rIns="63374" bIns="63374" numCol="1" spcCol="1270" anchor="ctr" anchorCtr="0">
              <a:noAutofit/>
            </a:bodyPr>
            <a:lstStyle/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AT" sz="1100" kern="1200" dirty="0" smtClean="0"/>
                <a:t>European</a:t>
              </a:r>
              <a:br>
                <a:rPr lang="de-AT" sz="1100" kern="1200" dirty="0" smtClean="0"/>
              </a:br>
              <a:r>
                <a:rPr lang="de-AT" sz="1100" kern="1200" dirty="0" err="1" smtClean="0"/>
                <a:t>Commission</a:t>
              </a:r>
              <a:endParaRPr lang="de-AT" sz="1100" kern="1200" dirty="0"/>
            </a:p>
          </p:txBody>
        </p:sp>
        <p:sp>
          <p:nvSpPr>
            <p:cNvPr id="60" name="Ellipse 59"/>
            <p:cNvSpPr/>
            <p:nvPr/>
          </p:nvSpPr>
          <p:spPr>
            <a:xfrm>
              <a:off x="2751331" y="3780377"/>
              <a:ext cx="760250" cy="760196"/>
            </a:xfrm>
            <a:prstGeom prst="ellipse">
              <a:avLst/>
            </a:prstGeom>
            <a:solidFill>
              <a:srgbClr val="BCBEC5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2" name="Gruppieren 21"/>
          <p:cNvGrpSpPr/>
          <p:nvPr/>
        </p:nvGrpSpPr>
        <p:grpSpPr>
          <a:xfrm>
            <a:off x="3392579" y="3632347"/>
            <a:ext cx="104881" cy="224058"/>
            <a:chOff x="3392579" y="3632347"/>
            <a:chExt cx="104881" cy="224058"/>
          </a:xfrm>
        </p:grpSpPr>
        <p:sp>
          <p:nvSpPr>
            <p:cNvPr id="62" name="Ellipse 61"/>
            <p:cNvSpPr/>
            <p:nvPr/>
          </p:nvSpPr>
          <p:spPr>
            <a:xfrm>
              <a:off x="3421435" y="3632347"/>
              <a:ext cx="76025" cy="76025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Ellipse 62"/>
            <p:cNvSpPr/>
            <p:nvPr/>
          </p:nvSpPr>
          <p:spPr>
            <a:xfrm>
              <a:off x="3392579" y="3780380"/>
              <a:ext cx="76025" cy="76025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26" name="Gruppieren 25"/>
          <p:cNvGrpSpPr/>
          <p:nvPr/>
        </p:nvGrpSpPr>
        <p:grpSpPr>
          <a:xfrm>
            <a:off x="2761245" y="2739491"/>
            <a:ext cx="6370202" cy="894707"/>
            <a:chOff x="2761245" y="2739491"/>
            <a:chExt cx="6370202" cy="894707"/>
          </a:xfrm>
        </p:grpSpPr>
        <p:sp>
          <p:nvSpPr>
            <p:cNvPr id="64" name="Freihandform 63"/>
            <p:cNvSpPr/>
            <p:nvPr/>
          </p:nvSpPr>
          <p:spPr>
            <a:xfrm>
              <a:off x="3585797" y="3124668"/>
              <a:ext cx="1639860" cy="439690"/>
            </a:xfrm>
            <a:custGeom>
              <a:avLst/>
              <a:gdLst>
                <a:gd name="connsiteX0" fmla="*/ 0 w 1639860"/>
                <a:gd name="connsiteY0" fmla="*/ 73283 h 439690"/>
                <a:gd name="connsiteX1" fmla="*/ 73283 w 1639860"/>
                <a:gd name="connsiteY1" fmla="*/ 0 h 439690"/>
                <a:gd name="connsiteX2" fmla="*/ 1566577 w 1639860"/>
                <a:gd name="connsiteY2" fmla="*/ 0 h 439690"/>
                <a:gd name="connsiteX3" fmla="*/ 1639860 w 1639860"/>
                <a:gd name="connsiteY3" fmla="*/ 73283 h 439690"/>
                <a:gd name="connsiteX4" fmla="*/ 1639860 w 1639860"/>
                <a:gd name="connsiteY4" fmla="*/ 366407 h 439690"/>
                <a:gd name="connsiteX5" fmla="*/ 1566577 w 1639860"/>
                <a:gd name="connsiteY5" fmla="*/ 439690 h 439690"/>
                <a:gd name="connsiteX6" fmla="*/ 73283 w 1639860"/>
                <a:gd name="connsiteY6" fmla="*/ 439690 h 439690"/>
                <a:gd name="connsiteX7" fmla="*/ 0 w 1639860"/>
                <a:gd name="connsiteY7" fmla="*/ 366407 h 439690"/>
                <a:gd name="connsiteX8" fmla="*/ 0 w 1639860"/>
                <a:gd name="connsiteY8" fmla="*/ 73283 h 43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9860" h="439690">
                  <a:moveTo>
                    <a:pt x="0" y="73283"/>
                  </a:moveTo>
                  <a:cubicBezTo>
                    <a:pt x="0" y="32810"/>
                    <a:pt x="32810" y="0"/>
                    <a:pt x="73283" y="0"/>
                  </a:cubicBezTo>
                  <a:lnTo>
                    <a:pt x="1566577" y="0"/>
                  </a:lnTo>
                  <a:cubicBezTo>
                    <a:pt x="1607050" y="0"/>
                    <a:pt x="1639860" y="32810"/>
                    <a:pt x="1639860" y="73283"/>
                  </a:cubicBezTo>
                  <a:lnTo>
                    <a:pt x="1639860" y="366407"/>
                  </a:lnTo>
                  <a:cubicBezTo>
                    <a:pt x="1639860" y="406880"/>
                    <a:pt x="1607050" y="439690"/>
                    <a:pt x="1566577" y="439690"/>
                  </a:cubicBezTo>
                  <a:lnTo>
                    <a:pt x="73283" y="439690"/>
                  </a:lnTo>
                  <a:cubicBezTo>
                    <a:pt x="32810" y="439690"/>
                    <a:pt x="0" y="406880"/>
                    <a:pt x="0" y="366407"/>
                  </a:cubicBezTo>
                  <a:lnTo>
                    <a:pt x="0" y="7328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8568" tIns="63374" rIns="63374" bIns="63374" numCol="1" spcCol="1270" anchor="ctr" anchorCtr="0">
              <a:noAutofit/>
            </a:bodyPr>
            <a:lstStyle/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AT" sz="1100" kern="1200" dirty="0" smtClean="0"/>
                <a:t>Comitology </a:t>
              </a:r>
              <a:r>
                <a:rPr lang="de-AT" sz="1100" kern="1200" dirty="0" err="1" smtClean="0"/>
                <a:t>Committee</a:t>
              </a:r>
              <a:endParaRPr lang="de-AT" sz="1100" kern="1200" dirty="0"/>
            </a:p>
          </p:txBody>
        </p:sp>
        <p:sp>
          <p:nvSpPr>
            <p:cNvPr id="65" name="Ellipse 64"/>
            <p:cNvSpPr/>
            <p:nvPr/>
          </p:nvSpPr>
          <p:spPr>
            <a:xfrm>
              <a:off x="3137424" y="2824609"/>
              <a:ext cx="760250" cy="760196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6" name="Ellipse 65"/>
            <p:cNvSpPr/>
            <p:nvPr/>
          </p:nvSpPr>
          <p:spPr>
            <a:xfrm>
              <a:off x="2881988" y="2739491"/>
              <a:ext cx="284015" cy="28803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7" name="Ellipse 66"/>
            <p:cNvSpPr/>
            <p:nvPr/>
          </p:nvSpPr>
          <p:spPr>
            <a:xfrm>
              <a:off x="2761245" y="3027523"/>
              <a:ext cx="284015" cy="28803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8" name="Ellipse 67"/>
            <p:cNvSpPr/>
            <p:nvPr/>
          </p:nvSpPr>
          <p:spPr>
            <a:xfrm>
              <a:off x="2881987" y="3346166"/>
              <a:ext cx="284015" cy="28803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5585692" y="3145532"/>
              <a:ext cx="35457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100" i="1" dirty="0" smtClean="0"/>
                <a:t>… </a:t>
              </a:r>
              <a:r>
                <a:rPr lang="de-AT" sz="1100" i="1" dirty="0" err="1" smtClean="0"/>
                <a:t>gives</a:t>
              </a:r>
              <a:r>
                <a:rPr lang="de-AT" sz="1100" i="1" dirty="0" smtClean="0"/>
                <a:t> </a:t>
              </a:r>
              <a:r>
                <a:rPr lang="de-AT" sz="1100" i="1" dirty="0" err="1" smtClean="0"/>
                <a:t>opinion</a:t>
              </a:r>
              <a:r>
                <a:rPr lang="de-AT" sz="1100" i="1" dirty="0" smtClean="0"/>
                <a:t> </a:t>
              </a:r>
              <a:r>
                <a:rPr lang="de-AT" sz="1100" i="1" dirty="0" err="1" smtClean="0"/>
                <a:t>whether</a:t>
              </a:r>
              <a:r>
                <a:rPr lang="de-AT" sz="1100" i="1" dirty="0" smtClean="0"/>
                <a:t> </a:t>
              </a:r>
              <a:r>
                <a:rPr lang="de-AT" sz="1100" i="1" dirty="0" err="1" smtClean="0"/>
                <a:t>decision</a:t>
              </a:r>
              <a:r>
                <a:rPr lang="de-AT" sz="1100" i="1" dirty="0" smtClean="0"/>
                <a:t> </a:t>
              </a:r>
              <a:r>
                <a:rPr lang="de-AT" sz="1100" i="1" dirty="0" err="1" smtClean="0"/>
                <a:t>should</a:t>
              </a:r>
              <a:r>
                <a:rPr lang="de-AT" sz="1100" i="1" dirty="0" smtClean="0"/>
                <a:t> </a:t>
              </a:r>
              <a:r>
                <a:rPr lang="de-AT" sz="1100" i="1" dirty="0" err="1" smtClean="0"/>
                <a:t>be</a:t>
              </a:r>
              <a:r>
                <a:rPr lang="de-AT" sz="1100" i="1" dirty="0" smtClean="0"/>
                <a:t> </a:t>
              </a:r>
              <a:r>
                <a:rPr lang="de-AT" sz="1100" i="1" dirty="0" err="1" smtClean="0"/>
                <a:t>adopted</a:t>
              </a:r>
              <a:endParaRPr lang="de-AT" sz="1100" i="1" dirty="0"/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3283643" y="2428615"/>
            <a:ext cx="498724" cy="356877"/>
            <a:chOff x="3283643" y="2428615"/>
            <a:chExt cx="498724" cy="356877"/>
          </a:xfrm>
        </p:grpSpPr>
        <p:grpSp>
          <p:nvGrpSpPr>
            <p:cNvPr id="25" name="Gruppieren 24"/>
            <p:cNvGrpSpPr/>
            <p:nvPr/>
          </p:nvGrpSpPr>
          <p:grpSpPr>
            <a:xfrm>
              <a:off x="3283643" y="2428615"/>
              <a:ext cx="498724" cy="217488"/>
              <a:chOff x="3283643" y="2560355"/>
              <a:chExt cx="498724" cy="217488"/>
            </a:xfrm>
          </p:grpSpPr>
          <p:sp>
            <p:nvSpPr>
              <p:cNvPr id="70" name="Ellipse 69"/>
              <p:cNvSpPr/>
              <p:nvPr/>
            </p:nvSpPr>
            <p:spPr>
              <a:xfrm>
                <a:off x="3283643" y="2694570"/>
                <a:ext cx="76025" cy="76025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1" name="Ellipse 70"/>
              <p:cNvSpPr/>
              <p:nvPr/>
            </p:nvSpPr>
            <p:spPr>
              <a:xfrm>
                <a:off x="3389318" y="2627463"/>
                <a:ext cx="76025" cy="76025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2" name="Ellipse 71"/>
              <p:cNvSpPr/>
              <p:nvPr/>
            </p:nvSpPr>
            <p:spPr>
              <a:xfrm>
                <a:off x="3494993" y="2560355"/>
                <a:ext cx="76025" cy="76025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3" name="Ellipse 72"/>
              <p:cNvSpPr/>
              <p:nvPr/>
            </p:nvSpPr>
            <p:spPr>
              <a:xfrm>
                <a:off x="3600668" y="2627463"/>
                <a:ext cx="76025" cy="76025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4" name="Ellipse 73"/>
              <p:cNvSpPr/>
              <p:nvPr/>
            </p:nvSpPr>
            <p:spPr>
              <a:xfrm>
                <a:off x="3706342" y="2694570"/>
                <a:ext cx="76025" cy="76025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5" name="Ellipse 74"/>
              <p:cNvSpPr/>
              <p:nvPr/>
            </p:nvSpPr>
            <p:spPr>
              <a:xfrm>
                <a:off x="3494993" y="2701818"/>
                <a:ext cx="76025" cy="76025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sp>
          <p:nvSpPr>
            <p:cNvPr id="77" name="Ellipse 76"/>
            <p:cNvSpPr/>
            <p:nvPr/>
          </p:nvSpPr>
          <p:spPr>
            <a:xfrm>
              <a:off x="3487863" y="2709467"/>
              <a:ext cx="76025" cy="76025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79" name="Gruppieren 78"/>
          <p:cNvGrpSpPr/>
          <p:nvPr/>
        </p:nvGrpSpPr>
        <p:grpSpPr>
          <a:xfrm>
            <a:off x="3173043" y="1670050"/>
            <a:ext cx="5863452" cy="730046"/>
            <a:chOff x="3173043" y="1670050"/>
            <a:chExt cx="5863452" cy="730046"/>
          </a:xfrm>
        </p:grpSpPr>
        <p:sp>
          <p:nvSpPr>
            <p:cNvPr id="80" name="Abgerundetes Rechteck 79"/>
            <p:cNvSpPr/>
            <p:nvPr/>
          </p:nvSpPr>
          <p:spPr>
            <a:xfrm>
              <a:off x="3701744" y="1955218"/>
              <a:ext cx="1535649" cy="39579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/>
              <a:r>
                <a:rPr lang="de-AT" sz="1100" dirty="0" smtClean="0"/>
                <a:t>European </a:t>
              </a:r>
              <a:r>
                <a:rPr lang="de-AT" sz="1100" dirty="0" err="1" smtClean="0"/>
                <a:t>Commission</a:t>
              </a:r>
              <a:endParaRPr lang="de-AT" sz="1100" dirty="0"/>
            </a:p>
          </p:txBody>
        </p:sp>
        <p:sp>
          <p:nvSpPr>
            <p:cNvPr id="81" name="Ellipse 80"/>
            <p:cNvSpPr/>
            <p:nvPr/>
          </p:nvSpPr>
          <p:spPr>
            <a:xfrm>
              <a:off x="3173043" y="1670050"/>
              <a:ext cx="714170" cy="730046"/>
            </a:xfrm>
            <a:prstGeom prst="ellipse">
              <a:avLst/>
            </a:prstGeom>
            <a:solidFill>
              <a:srgbClr val="BCBEC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82" name="Textfeld 81"/>
            <p:cNvSpPr txBox="1"/>
            <p:nvPr/>
          </p:nvSpPr>
          <p:spPr>
            <a:xfrm>
              <a:off x="5585692" y="2135478"/>
              <a:ext cx="345080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100" i="1" dirty="0" smtClean="0"/>
                <a:t>… </a:t>
              </a:r>
              <a:r>
                <a:rPr lang="de-AT" sz="1100" i="1" dirty="0" err="1" smtClean="0"/>
                <a:t>formally</a:t>
              </a:r>
              <a:r>
                <a:rPr lang="de-AT" sz="1100" i="1" dirty="0" smtClean="0"/>
                <a:t> </a:t>
              </a:r>
              <a:r>
                <a:rPr lang="de-AT" sz="1100" i="1" dirty="0" err="1" smtClean="0"/>
                <a:t>adopts</a:t>
              </a:r>
              <a:r>
                <a:rPr lang="de-AT" sz="1100" i="1" dirty="0" smtClean="0"/>
                <a:t> </a:t>
              </a:r>
              <a:r>
                <a:rPr lang="de-AT" sz="1100" i="1" dirty="0" err="1" smtClean="0"/>
                <a:t>decision</a:t>
              </a:r>
              <a:r>
                <a:rPr lang="de-AT" sz="1100" i="1" dirty="0" smtClean="0"/>
                <a:t> </a:t>
              </a:r>
              <a:r>
                <a:rPr lang="de-AT" sz="1100" i="1" dirty="0" err="1" smtClean="0"/>
                <a:t>accordingly</a:t>
              </a:r>
              <a:endParaRPr lang="de-AT" sz="1100" i="1" dirty="0"/>
            </a:p>
          </p:txBody>
        </p:sp>
      </p:grpSp>
      <p:sp>
        <p:nvSpPr>
          <p:cNvPr id="52" name="Textfeld 51"/>
          <p:cNvSpPr txBox="1"/>
          <p:nvPr/>
        </p:nvSpPr>
        <p:spPr>
          <a:xfrm>
            <a:off x="5585692" y="4321679"/>
            <a:ext cx="2664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100" i="1" dirty="0" smtClean="0"/>
              <a:t>… </a:t>
            </a:r>
            <a:r>
              <a:rPr lang="de-AT" sz="1100" i="1" dirty="0" err="1" smtClean="0"/>
              <a:t>drafts</a:t>
            </a:r>
            <a:r>
              <a:rPr lang="de-AT" sz="1100" i="1" dirty="0" smtClean="0"/>
              <a:t> </a:t>
            </a:r>
            <a:r>
              <a:rPr lang="de-AT" sz="1100" i="1" dirty="0" err="1" smtClean="0"/>
              <a:t>decision</a:t>
            </a:r>
            <a:endParaRPr lang="de-AT" sz="1100" i="1" dirty="0"/>
          </a:p>
        </p:txBody>
      </p:sp>
      <p:grpSp>
        <p:nvGrpSpPr>
          <p:cNvPr id="83" name="Gruppieren 82"/>
          <p:cNvGrpSpPr/>
          <p:nvPr/>
        </p:nvGrpSpPr>
        <p:grpSpPr>
          <a:xfrm>
            <a:off x="4000241" y="4645509"/>
            <a:ext cx="3287640" cy="437164"/>
            <a:chOff x="4000241" y="4645509"/>
            <a:chExt cx="3287640" cy="437164"/>
          </a:xfrm>
        </p:grpSpPr>
        <p:sp>
          <p:nvSpPr>
            <p:cNvPr id="85" name="Textfeld 84"/>
            <p:cNvSpPr txBox="1"/>
            <p:nvPr/>
          </p:nvSpPr>
          <p:spPr>
            <a:xfrm flipH="1">
              <a:off x="4623585" y="4651786"/>
              <a:ext cx="266429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100" b="1" i="1" dirty="0" err="1" smtClean="0"/>
                <a:t>public</a:t>
              </a:r>
              <a:r>
                <a:rPr lang="de-AT" sz="1100" b="1" i="1" dirty="0" smtClean="0"/>
                <a:t> </a:t>
              </a:r>
              <a:r>
                <a:rPr lang="de-AT" sz="1100" b="1" i="1" dirty="0" err="1" smtClean="0"/>
                <a:t>participation</a:t>
              </a:r>
              <a:r>
                <a:rPr lang="de-AT" sz="1100" b="1" i="1" dirty="0" smtClean="0"/>
                <a:t/>
              </a:r>
              <a:br>
                <a:rPr lang="de-AT" sz="1100" b="1" i="1" dirty="0" smtClean="0"/>
              </a:br>
              <a:r>
                <a:rPr lang="de-AT" sz="1100" i="1" dirty="0" err="1" smtClean="0"/>
                <a:t>food</a:t>
              </a:r>
              <a:r>
                <a:rPr lang="de-AT" sz="1100" i="1" dirty="0" smtClean="0"/>
                <a:t> and </a:t>
              </a:r>
              <a:r>
                <a:rPr lang="de-AT" sz="1100" i="1" dirty="0" err="1" smtClean="0"/>
                <a:t>feed</a:t>
              </a:r>
              <a:r>
                <a:rPr lang="de-AT" sz="1100" i="1" dirty="0" smtClean="0"/>
                <a:t> GMOs</a:t>
              </a:r>
              <a:endParaRPr lang="de-AT" sz="1100" i="1" dirty="0"/>
            </a:p>
          </p:txBody>
        </p:sp>
        <p:sp>
          <p:nvSpPr>
            <p:cNvPr id="87" name="Eingekerbter Pfeil nach rechts 86"/>
            <p:cNvSpPr/>
            <p:nvPr/>
          </p:nvSpPr>
          <p:spPr>
            <a:xfrm flipH="1">
              <a:off x="4000241" y="4645509"/>
              <a:ext cx="459845" cy="301256"/>
            </a:xfrm>
            <a:prstGeom prst="notched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grpSp>
        <p:nvGrpSpPr>
          <p:cNvPr id="88" name="Gruppieren 87"/>
          <p:cNvGrpSpPr/>
          <p:nvPr/>
        </p:nvGrpSpPr>
        <p:grpSpPr>
          <a:xfrm>
            <a:off x="190300" y="3545066"/>
            <a:ext cx="2664296" cy="486396"/>
            <a:chOff x="190300" y="3545066"/>
            <a:chExt cx="2664296" cy="486396"/>
          </a:xfrm>
        </p:grpSpPr>
        <p:sp>
          <p:nvSpPr>
            <p:cNvPr id="89" name="Textfeld 88"/>
            <p:cNvSpPr txBox="1"/>
            <p:nvPr/>
          </p:nvSpPr>
          <p:spPr>
            <a:xfrm flipH="1">
              <a:off x="190300" y="3600575"/>
              <a:ext cx="266429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100" b="1" i="1" dirty="0" err="1" smtClean="0"/>
                <a:t>public</a:t>
              </a:r>
              <a:r>
                <a:rPr lang="de-AT" sz="1100" b="1" i="1" dirty="0" smtClean="0"/>
                <a:t> </a:t>
              </a:r>
              <a:r>
                <a:rPr lang="de-AT" sz="1100" b="1" i="1" dirty="0" err="1" smtClean="0"/>
                <a:t>participation</a:t>
              </a:r>
              <a:r>
                <a:rPr lang="de-AT" sz="1100" b="1" i="1" dirty="0" smtClean="0"/>
                <a:t/>
              </a:r>
              <a:br>
                <a:rPr lang="de-AT" sz="1100" b="1" i="1" dirty="0" smtClean="0"/>
              </a:br>
              <a:r>
                <a:rPr lang="de-AT" sz="1100" i="1" dirty="0" smtClean="0"/>
                <a:t>non-food and –</a:t>
              </a:r>
              <a:r>
                <a:rPr lang="de-AT" sz="1100" i="1" dirty="0" err="1" smtClean="0"/>
                <a:t>feed</a:t>
              </a:r>
              <a:r>
                <a:rPr lang="de-AT" sz="1100" i="1" dirty="0" smtClean="0"/>
                <a:t> GMOs</a:t>
              </a:r>
              <a:endParaRPr lang="de-AT" sz="1100" i="1" dirty="0"/>
            </a:p>
          </p:txBody>
        </p:sp>
        <p:sp>
          <p:nvSpPr>
            <p:cNvPr id="90" name="Eingekerbter Pfeil nach rechts 89"/>
            <p:cNvSpPr/>
            <p:nvPr/>
          </p:nvSpPr>
          <p:spPr>
            <a:xfrm>
              <a:off x="1937398" y="3545066"/>
              <a:ext cx="459845" cy="301256"/>
            </a:xfrm>
            <a:prstGeom prst="notched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grpSp>
        <p:nvGrpSpPr>
          <p:cNvPr id="93" name="Gruppieren 92"/>
          <p:cNvGrpSpPr/>
          <p:nvPr/>
        </p:nvGrpSpPr>
        <p:grpSpPr>
          <a:xfrm>
            <a:off x="177944" y="4029115"/>
            <a:ext cx="2664296" cy="600164"/>
            <a:chOff x="190300" y="3600575"/>
            <a:chExt cx="2664296" cy="600164"/>
          </a:xfrm>
        </p:grpSpPr>
        <p:sp>
          <p:nvSpPr>
            <p:cNvPr id="94" name="Textfeld 93"/>
            <p:cNvSpPr txBox="1"/>
            <p:nvPr/>
          </p:nvSpPr>
          <p:spPr>
            <a:xfrm flipH="1">
              <a:off x="190300" y="3600575"/>
              <a:ext cx="2664296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100" b="1" i="1" dirty="0" err="1" smtClean="0"/>
                <a:t>public</a:t>
              </a:r>
              <a:r>
                <a:rPr lang="de-AT" sz="1100" b="1" i="1" dirty="0" smtClean="0"/>
                <a:t> </a:t>
              </a:r>
              <a:r>
                <a:rPr lang="de-AT" sz="1100" b="1" i="1" dirty="0" err="1" smtClean="0"/>
                <a:t>participation</a:t>
              </a:r>
              <a:r>
                <a:rPr lang="de-AT" sz="1100" b="1" i="1" dirty="0" smtClean="0"/>
                <a:t/>
              </a:r>
              <a:br>
                <a:rPr lang="de-AT" sz="1100" b="1" i="1" dirty="0" smtClean="0"/>
              </a:br>
              <a:r>
                <a:rPr lang="de-AT" sz="1100" i="1" dirty="0" err="1" smtClean="0"/>
                <a:t>during</a:t>
              </a:r>
              <a:r>
                <a:rPr lang="de-AT" sz="1100" i="1" dirty="0" smtClean="0"/>
                <a:t> </a:t>
              </a:r>
              <a:r>
                <a:rPr lang="de-AT" sz="1100" i="1" dirty="0" err="1" smtClean="0"/>
                <a:t>preparation</a:t>
              </a:r>
              <a:r>
                <a:rPr lang="de-AT" sz="1100" i="1" dirty="0" smtClean="0"/>
                <a:t>,</a:t>
              </a:r>
              <a:br>
                <a:rPr lang="de-AT" sz="1100" i="1" dirty="0" smtClean="0"/>
              </a:br>
              <a:r>
                <a:rPr lang="de-AT" sz="1100" i="1" dirty="0" err="1" smtClean="0"/>
                <a:t>before</a:t>
              </a:r>
              <a:r>
                <a:rPr lang="de-AT" sz="1100" i="1" dirty="0" smtClean="0"/>
                <a:t> </a:t>
              </a:r>
              <a:r>
                <a:rPr lang="de-AT" sz="1100" i="1" dirty="0" err="1" smtClean="0"/>
                <a:t>adopting</a:t>
              </a:r>
              <a:r>
                <a:rPr lang="de-AT" sz="1100" i="1" dirty="0" smtClean="0"/>
                <a:t> </a:t>
              </a:r>
              <a:r>
                <a:rPr lang="de-AT" sz="1100" i="1" dirty="0" err="1" smtClean="0"/>
                <a:t>draft</a:t>
              </a:r>
              <a:r>
                <a:rPr lang="de-AT" sz="1100" i="1" dirty="0" smtClean="0"/>
                <a:t> </a:t>
              </a:r>
              <a:r>
                <a:rPr lang="de-AT" sz="1100" i="1" dirty="0" err="1" smtClean="0"/>
                <a:t>decision</a:t>
              </a:r>
              <a:endParaRPr lang="de-AT" sz="1100" i="1" dirty="0"/>
            </a:p>
          </p:txBody>
        </p:sp>
        <p:sp>
          <p:nvSpPr>
            <p:cNvPr id="95" name="Eingekerbter Pfeil nach rechts 94"/>
            <p:cNvSpPr/>
            <p:nvPr/>
          </p:nvSpPr>
          <p:spPr>
            <a:xfrm>
              <a:off x="1950012" y="3601736"/>
              <a:ext cx="459845" cy="301256"/>
            </a:xfrm>
            <a:prstGeom prst="notched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96" name="Textfeld 95"/>
          <p:cNvSpPr txBox="1"/>
          <p:nvPr/>
        </p:nvSpPr>
        <p:spPr>
          <a:xfrm flipH="1">
            <a:off x="6338094" y="3816810"/>
            <a:ext cx="26642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100" b="1" i="1" dirty="0" err="1" smtClean="0"/>
              <a:t>public</a:t>
            </a:r>
            <a:r>
              <a:rPr lang="de-AT" sz="1100" b="1" i="1" dirty="0" smtClean="0"/>
              <a:t> </a:t>
            </a:r>
            <a:r>
              <a:rPr lang="de-AT" sz="1100" b="1" i="1" dirty="0" err="1" smtClean="0"/>
              <a:t>participation</a:t>
            </a:r>
            <a:r>
              <a:rPr lang="de-AT" sz="1100" b="1" i="1" dirty="0" smtClean="0"/>
              <a:t/>
            </a:r>
            <a:br>
              <a:rPr lang="de-AT" sz="1100" b="1" i="1" dirty="0" smtClean="0"/>
            </a:br>
            <a:r>
              <a:rPr lang="de-AT" sz="1100" i="1" dirty="0" err="1" smtClean="0"/>
              <a:t>obligation</a:t>
            </a:r>
            <a:r>
              <a:rPr lang="de-AT" sz="1100" i="1" dirty="0" smtClean="0"/>
              <a:t> </a:t>
            </a:r>
            <a:r>
              <a:rPr lang="de-AT" sz="1100" i="1" dirty="0" err="1" smtClean="0"/>
              <a:t>to</a:t>
            </a:r>
            <a:r>
              <a:rPr lang="de-AT" sz="1100" i="1" dirty="0" smtClean="0"/>
              <a:t> </a:t>
            </a:r>
            <a:r>
              <a:rPr lang="de-AT" sz="1100" i="1" dirty="0" err="1" smtClean="0"/>
              <a:t>take</a:t>
            </a:r>
            <a:r>
              <a:rPr lang="de-AT" sz="1100" i="1" dirty="0" smtClean="0"/>
              <a:t> due </a:t>
            </a:r>
            <a:r>
              <a:rPr lang="de-AT" sz="1100" i="1" dirty="0" err="1" smtClean="0"/>
              <a:t>account</a:t>
            </a:r>
            <a:r>
              <a:rPr lang="de-AT" sz="1100" i="1" dirty="0" smtClean="0"/>
              <a:t> </a:t>
            </a:r>
            <a:r>
              <a:rPr lang="de-AT" sz="1100" i="1" dirty="0" err="1" smtClean="0"/>
              <a:t>of</a:t>
            </a:r>
            <a:endParaRPr lang="de-AT" sz="1100" i="1" dirty="0"/>
          </a:p>
        </p:txBody>
      </p:sp>
      <p:sp>
        <p:nvSpPr>
          <p:cNvPr id="97" name="Eingekerbter Pfeil nach rechts 96"/>
          <p:cNvSpPr/>
          <p:nvPr/>
        </p:nvSpPr>
        <p:spPr>
          <a:xfrm rot="1874831" flipH="1">
            <a:off x="5801088" y="3658995"/>
            <a:ext cx="459845" cy="301256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8" name="Eingekerbter Pfeil nach rechts 97"/>
          <p:cNvSpPr/>
          <p:nvPr/>
        </p:nvSpPr>
        <p:spPr>
          <a:xfrm flipH="1">
            <a:off x="5756305" y="4057669"/>
            <a:ext cx="459845" cy="301256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600197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7" grpId="0" animBg="1"/>
      <p:bldP spid="9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Take </a:t>
            </a:r>
            <a:r>
              <a:rPr lang="de-AT" dirty="0" err="1" smtClean="0"/>
              <a:t>away</a:t>
            </a:r>
            <a:r>
              <a:rPr lang="de-AT" dirty="0" smtClean="0"/>
              <a:t> </a:t>
            </a:r>
            <a:r>
              <a:rPr lang="de-AT" dirty="0" err="1" smtClean="0"/>
              <a:t>messages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2019" y="1548483"/>
            <a:ext cx="8502469" cy="3656657"/>
          </a:xfrm>
        </p:spPr>
        <p:txBody>
          <a:bodyPr>
            <a:noAutofit/>
          </a:bodyPr>
          <a:lstStyle/>
          <a:p>
            <a:r>
              <a:rPr lang="de-DE" dirty="0" err="1" smtClean="0"/>
              <a:t>From</a:t>
            </a:r>
            <a:r>
              <a:rPr lang="de-DE" dirty="0" smtClean="0"/>
              <a:t> an Aarhus </a:t>
            </a:r>
            <a:r>
              <a:rPr lang="de-DE" dirty="0" err="1" smtClean="0"/>
              <a:t>perspective</a:t>
            </a:r>
            <a:r>
              <a:rPr lang="de-DE" dirty="0" smtClean="0"/>
              <a:t>, GMO </a:t>
            </a:r>
            <a:r>
              <a:rPr lang="de-DE" dirty="0" err="1"/>
              <a:t>decision-making</a:t>
            </a:r>
            <a:r>
              <a:rPr lang="de-DE" dirty="0"/>
              <a:t> at EU </a:t>
            </a:r>
            <a:r>
              <a:rPr lang="de-DE" dirty="0" err="1" smtClean="0"/>
              <a:t>level</a:t>
            </a:r>
            <a:endParaRPr lang="de-DE" dirty="0"/>
          </a:p>
          <a:p>
            <a:pPr lvl="1"/>
            <a:r>
              <a:rPr lang="de-DE" b="1" dirty="0" err="1" smtClean="0"/>
              <a:t>does</a:t>
            </a:r>
            <a:r>
              <a:rPr lang="de-DE" b="1" dirty="0" smtClean="0"/>
              <a:t> not </a:t>
            </a:r>
            <a:r>
              <a:rPr lang="de-DE" b="1" dirty="0" err="1" smtClean="0"/>
              <a:t>meet</a:t>
            </a:r>
            <a:r>
              <a:rPr lang="de-DE" b="1" dirty="0" smtClean="0"/>
              <a:t> Aarhus </a:t>
            </a:r>
            <a:r>
              <a:rPr lang="de-DE" b="1" dirty="0" err="1" smtClean="0"/>
              <a:t>standards</a:t>
            </a:r>
            <a:r>
              <a:rPr lang="de-DE" b="1" dirty="0" smtClean="0"/>
              <a:t> </a:t>
            </a:r>
            <a:r>
              <a:rPr lang="de-DE" dirty="0" smtClean="0"/>
              <a:t>for </a:t>
            </a:r>
            <a:r>
              <a:rPr lang="de-DE" dirty="0" err="1" smtClean="0"/>
              <a:t>public</a:t>
            </a:r>
            <a:r>
              <a:rPr lang="de-DE" dirty="0" smtClean="0"/>
              <a:t> </a:t>
            </a:r>
            <a:r>
              <a:rPr lang="de-DE" dirty="0" err="1" smtClean="0"/>
              <a:t>participation</a:t>
            </a:r>
            <a:endParaRPr lang="de-DE" dirty="0" smtClean="0"/>
          </a:p>
          <a:p>
            <a:pPr lvl="1"/>
            <a:r>
              <a:rPr lang="de-DE" dirty="0" err="1" smtClean="0"/>
              <a:t>needs</a:t>
            </a:r>
            <a:r>
              <a:rPr lang="de-DE" dirty="0" smtClean="0"/>
              <a:t> </a:t>
            </a:r>
            <a:r>
              <a:rPr lang="de-DE" b="1" dirty="0" err="1" smtClean="0"/>
              <a:t>changes</a:t>
            </a:r>
            <a:r>
              <a:rPr lang="de-DE" b="1" dirty="0" smtClean="0"/>
              <a:t> </a:t>
            </a:r>
            <a:r>
              <a:rPr lang="de-DE" b="1" dirty="0" err="1" smtClean="0"/>
              <a:t>to</a:t>
            </a:r>
            <a:r>
              <a:rPr lang="de-DE" b="1" dirty="0" smtClean="0"/>
              <a:t> </a:t>
            </a:r>
            <a:r>
              <a:rPr lang="de-DE" b="1" dirty="0" err="1" smtClean="0"/>
              <a:t>current</a:t>
            </a:r>
            <a:r>
              <a:rPr lang="de-DE" b="1" dirty="0" smtClean="0"/>
              <a:t> </a:t>
            </a:r>
            <a:r>
              <a:rPr lang="de-DE" b="1" dirty="0" err="1" smtClean="0"/>
              <a:t>rules</a:t>
            </a:r>
            <a:r>
              <a:rPr lang="de-DE" b="1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fulfil</a:t>
            </a:r>
            <a:r>
              <a:rPr lang="de-DE" dirty="0" smtClean="0"/>
              <a:t> international </a:t>
            </a:r>
            <a:r>
              <a:rPr lang="de-DE" dirty="0" err="1" smtClean="0"/>
              <a:t>law</a:t>
            </a:r>
            <a:r>
              <a:rPr lang="de-DE" dirty="0" smtClean="0"/>
              <a:t> </a:t>
            </a:r>
            <a:r>
              <a:rPr lang="de-DE" dirty="0" err="1" smtClean="0"/>
              <a:t>commitments</a:t>
            </a:r>
            <a:endParaRPr lang="de-DE" dirty="0" smtClean="0"/>
          </a:p>
          <a:p>
            <a:pPr lvl="1"/>
            <a:endParaRPr lang="de-DE" dirty="0" smtClean="0"/>
          </a:p>
          <a:p>
            <a:r>
              <a:rPr lang="de-DE" dirty="0" err="1" smtClean="0"/>
              <a:t>From</a:t>
            </a:r>
            <a:r>
              <a:rPr lang="de-DE" dirty="0" smtClean="0"/>
              <a:t> an EU </a:t>
            </a:r>
            <a:r>
              <a:rPr lang="de-DE" dirty="0" err="1" smtClean="0"/>
              <a:t>perspective</a:t>
            </a:r>
            <a:r>
              <a:rPr lang="de-DE" dirty="0" smtClean="0"/>
              <a:t>, stringent </a:t>
            </a:r>
            <a:r>
              <a:rPr lang="de-DE" dirty="0" err="1" smtClean="0"/>
              <a:t>application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GMO </a:t>
            </a:r>
            <a:r>
              <a:rPr lang="de-DE" dirty="0" err="1" smtClean="0"/>
              <a:t>amendment</a:t>
            </a:r>
            <a:endParaRPr lang="de-DE" dirty="0" smtClean="0"/>
          </a:p>
          <a:p>
            <a:pPr lvl="1"/>
            <a:r>
              <a:rPr lang="de-DE" dirty="0" err="1" smtClean="0"/>
              <a:t>would</a:t>
            </a:r>
            <a:r>
              <a:rPr lang="de-DE" dirty="0" smtClean="0"/>
              <a:t> </a:t>
            </a:r>
            <a:r>
              <a:rPr lang="de-DE" b="1" dirty="0" smtClean="0"/>
              <a:t>upgrade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/>
              <a:t>GMO </a:t>
            </a:r>
            <a:r>
              <a:rPr lang="de-DE" b="1" dirty="0" err="1" smtClean="0"/>
              <a:t>decision-making</a:t>
            </a:r>
            <a:r>
              <a:rPr lang="de-DE" dirty="0" smtClean="0"/>
              <a:t> </a:t>
            </a:r>
            <a:r>
              <a:rPr lang="de-DE" dirty="0"/>
              <a:t>at EU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1"/>
            <a:r>
              <a:rPr lang="de-DE" dirty="0" err="1"/>
              <a:t>could</a:t>
            </a:r>
            <a:r>
              <a:rPr lang="de-DE" dirty="0"/>
              <a:t> </a:t>
            </a:r>
            <a:r>
              <a:rPr lang="de-DE" b="1" dirty="0" err="1"/>
              <a:t>facilitate</a:t>
            </a:r>
            <a:r>
              <a:rPr lang="de-DE" dirty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decision-making</a:t>
            </a:r>
            <a:r>
              <a:rPr lang="de-DE" dirty="0" smtClean="0"/>
              <a:t> </a:t>
            </a:r>
            <a:r>
              <a:rPr lang="de-DE" b="1" dirty="0" err="1" smtClean="0"/>
              <a:t>process</a:t>
            </a:r>
            <a:endParaRPr lang="de-DE" b="1" dirty="0"/>
          </a:p>
          <a:p>
            <a:pPr lvl="1"/>
            <a:r>
              <a:rPr lang="de-DE" dirty="0" err="1" smtClean="0"/>
              <a:t>could</a:t>
            </a:r>
            <a:r>
              <a:rPr lang="de-DE" dirty="0" smtClean="0"/>
              <a:t> </a:t>
            </a:r>
            <a:r>
              <a:rPr lang="de-DE" b="1" dirty="0" err="1" smtClean="0"/>
              <a:t>restore</a:t>
            </a:r>
            <a:r>
              <a:rPr lang="de-DE" b="1" dirty="0" smtClean="0"/>
              <a:t> </a:t>
            </a:r>
            <a:r>
              <a:rPr lang="de-DE" b="1" dirty="0" err="1" smtClean="0"/>
              <a:t>trust</a:t>
            </a:r>
            <a:r>
              <a:rPr lang="de-DE" b="1" dirty="0" smtClean="0"/>
              <a:t> </a:t>
            </a:r>
            <a:r>
              <a:rPr lang="de-DE" dirty="0" smtClean="0"/>
              <a:t>in </a:t>
            </a:r>
            <a:r>
              <a:rPr lang="de-DE" dirty="0"/>
              <a:t>GMO </a:t>
            </a:r>
            <a:r>
              <a:rPr lang="de-DE" dirty="0" err="1"/>
              <a:t>decision-making</a:t>
            </a:r>
            <a:r>
              <a:rPr lang="de-DE" dirty="0"/>
              <a:t> at EU </a:t>
            </a:r>
            <a:r>
              <a:rPr lang="de-DE" dirty="0" err="1" smtClean="0"/>
              <a:t>level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Birgit Hollaus @ EELF 2016</a:t>
            </a:r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t>12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936937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lvl="0"/>
            <a:r>
              <a:rPr lang="de-DE" sz="1000" b="1" dirty="0"/>
              <a:t>DEPARTMENT </a:t>
            </a:r>
            <a:r>
              <a:rPr lang="de-DE" sz="1000" b="1" dirty="0" smtClean="0"/>
              <a:t>OF SOCIOECONOMICS</a:t>
            </a:r>
            <a:endParaRPr lang="de-DE" sz="1000" b="1" dirty="0"/>
          </a:p>
          <a:p>
            <a:pPr lvl="0"/>
            <a:r>
              <a:rPr lang="de-DE" sz="1000" b="1" dirty="0" smtClean="0"/>
              <a:t>Research Institute for</a:t>
            </a:r>
            <a:br>
              <a:rPr lang="de-DE" sz="1000" b="1" dirty="0" smtClean="0"/>
            </a:br>
            <a:r>
              <a:rPr lang="de-DE" sz="1000" b="1" dirty="0" smtClean="0"/>
              <a:t>Urban Management and Governance</a:t>
            </a:r>
            <a:endParaRPr lang="de-DE" sz="1000" b="1" dirty="0"/>
          </a:p>
          <a:p>
            <a:pPr lvl="0">
              <a:buClr>
                <a:schemeClr val="accent3"/>
              </a:buClr>
              <a:defRPr/>
            </a:pPr>
            <a:r>
              <a:rPr lang="de-AT" sz="1000" dirty="0"/>
              <a:t>Welthandelsplatz 1, 1020 </a:t>
            </a:r>
            <a:r>
              <a:rPr lang="de-DE" sz="1000" dirty="0"/>
              <a:t>Vienna, Austria</a:t>
            </a:r>
          </a:p>
          <a:p>
            <a:pPr lvl="0"/>
            <a:endParaRPr lang="de-DE" sz="1000" dirty="0" smtClean="0"/>
          </a:p>
          <a:p>
            <a:pPr lvl="0"/>
            <a:endParaRPr lang="de-DE" sz="1000" dirty="0"/>
          </a:p>
          <a:p>
            <a:pPr lvl="0"/>
            <a:r>
              <a:rPr lang="de-DE" sz="1000" b="1" dirty="0" smtClean="0"/>
              <a:t>BIRGIT HOLLAUS, LL.M.</a:t>
            </a:r>
          </a:p>
          <a:p>
            <a:pPr lvl="0"/>
            <a:r>
              <a:rPr lang="de-DE" sz="1000" dirty="0" smtClean="0"/>
              <a:t>TEACHING AND RESEARCH ASSOCIATE</a:t>
            </a:r>
            <a:endParaRPr lang="de-DE" sz="1000" dirty="0"/>
          </a:p>
          <a:p>
            <a:pPr lvl="0"/>
            <a:endParaRPr lang="de-DE" sz="1000" dirty="0"/>
          </a:p>
          <a:p>
            <a:pPr lvl="0"/>
            <a:r>
              <a:rPr lang="de-DE" sz="1000" dirty="0"/>
              <a:t>T +43-1-313 </a:t>
            </a:r>
            <a:r>
              <a:rPr lang="de-DE" sz="1000" dirty="0" smtClean="0"/>
              <a:t>36-5686</a:t>
            </a:r>
            <a:endParaRPr lang="de-DE" sz="1000" dirty="0"/>
          </a:p>
          <a:p>
            <a:pPr lvl="0"/>
            <a:r>
              <a:rPr lang="de-DE" sz="1000" dirty="0" smtClean="0"/>
              <a:t>birgit.hollaus@wu.ac.at</a:t>
            </a:r>
            <a:endParaRPr lang="de-DE" sz="1000" dirty="0"/>
          </a:p>
          <a:p>
            <a:pPr lvl="0"/>
            <a:r>
              <a:rPr lang="de-DE" sz="1000" dirty="0" smtClean="0"/>
              <a:t>www.wu.ac.at/urban</a:t>
            </a:r>
            <a:endParaRPr lang="de-DE" sz="1000" dirty="0"/>
          </a:p>
          <a:p>
            <a:pPr lvl="0"/>
            <a:endParaRPr lang="de-AT" dirty="0"/>
          </a:p>
          <a:p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AT" smtClean="0"/>
              <a:t>Birgit Hollaus @ EELF 2016</a:t>
            </a:r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de-AT" smtClean="0"/>
              <a:t>SEITE </a:t>
            </a:r>
            <a:fld id="{BE3DC40E-DBBE-4E2D-9EEC-FBF0DA0E9179}" type="slidenum">
              <a:rPr lang="de-AT" smtClean="0"/>
              <a:t>13</a:t>
            </a:fld>
            <a:endParaRPr lang="de-AT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Thank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for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attention</a:t>
            </a:r>
            <a:r>
              <a:rPr lang="de-DE" dirty="0" smtClean="0"/>
              <a:t>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3010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2200" dirty="0" err="1" smtClean="0"/>
              <a:t>Genetically</a:t>
            </a:r>
            <a:r>
              <a:rPr lang="de-AT" sz="2200" dirty="0" smtClean="0"/>
              <a:t> </a:t>
            </a:r>
            <a:r>
              <a:rPr lang="de-AT" sz="2200" dirty="0" err="1" smtClean="0"/>
              <a:t>modified</a:t>
            </a:r>
            <a:r>
              <a:rPr lang="de-AT" sz="2200" dirty="0" smtClean="0"/>
              <a:t> </a:t>
            </a:r>
            <a:r>
              <a:rPr lang="de-AT" sz="2200" dirty="0" err="1" smtClean="0"/>
              <a:t>organisms</a:t>
            </a:r>
            <a:r>
              <a:rPr lang="de-AT" sz="2200" dirty="0" smtClean="0"/>
              <a:t>:</a:t>
            </a:r>
            <a:br>
              <a:rPr lang="de-AT" sz="2200" dirty="0" smtClean="0"/>
            </a:br>
            <a:r>
              <a:rPr lang="en-US" dirty="0" smtClean="0"/>
              <a:t>The </a:t>
            </a:r>
            <a:r>
              <a:rPr lang="en-US" dirty="0"/>
              <a:t>gist of the matter</a:t>
            </a:r>
            <a:r>
              <a:rPr lang="de-AT" sz="2200" dirty="0" smtClean="0"/>
              <a:t>?</a:t>
            </a:r>
            <a:endParaRPr lang="de-AT" sz="2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Birgit Hollaus @ EELF 2016</a:t>
            </a:r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smtClean="0"/>
              <a:t>SEITE </a:t>
            </a:r>
            <a:fld id="{BE3DC40E-DBBE-4E2D-9EEC-FBF0DA0E9179}" type="slidenum">
              <a:rPr lang="de-AT" smtClean="0"/>
              <a:t>2</a:t>
            </a:fld>
            <a:endParaRPr lang="de-AT" dirty="0"/>
          </a:p>
        </p:txBody>
      </p:sp>
      <p:pic>
        <p:nvPicPr>
          <p:cNvPr id="2050" name="Picture 2" descr="http://gipfelfieber.com/wp-content/uploads/2015/04/DSC08483.jpg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654" r="2411"/>
          <a:stretch/>
        </p:blipFill>
        <p:spPr bwMode="auto">
          <a:xfrm>
            <a:off x="3077" y="1402482"/>
            <a:ext cx="8988523" cy="436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99541" y="4227393"/>
            <a:ext cx="3527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dirty="0" smtClean="0">
                <a:solidFill>
                  <a:schemeClr val="bg1"/>
                </a:solidFill>
              </a:rPr>
              <a:t>…</a:t>
            </a:r>
            <a:r>
              <a:rPr lang="de-AT" dirty="0" err="1" smtClean="0">
                <a:solidFill>
                  <a:schemeClr val="bg1"/>
                </a:solidFill>
              </a:rPr>
              <a:t>enormous</a:t>
            </a:r>
            <a:r>
              <a:rPr lang="de-AT" dirty="0" smtClean="0">
                <a:solidFill>
                  <a:schemeClr val="bg1"/>
                </a:solidFill>
              </a:rPr>
              <a:t> </a:t>
            </a:r>
            <a:r>
              <a:rPr lang="de-AT" dirty="0" err="1" smtClean="0">
                <a:solidFill>
                  <a:schemeClr val="bg1"/>
                </a:solidFill>
              </a:rPr>
              <a:t>market</a:t>
            </a:r>
            <a:r>
              <a:rPr lang="de-AT" dirty="0" smtClean="0">
                <a:solidFill>
                  <a:schemeClr val="bg1"/>
                </a:solidFill>
              </a:rPr>
              <a:t> potential</a:t>
            </a:r>
          </a:p>
          <a:p>
            <a:pPr algn="ctr"/>
            <a:r>
              <a:rPr lang="de-AT" dirty="0" smtClean="0">
                <a:solidFill>
                  <a:schemeClr val="bg1"/>
                </a:solidFill>
              </a:rPr>
              <a:t>for </a:t>
            </a:r>
            <a:r>
              <a:rPr lang="de-AT" dirty="0" err="1" smtClean="0">
                <a:solidFill>
                  <a:schemeClr val="bg1"/>
                </a:solidFill>
              </a:rPr>
              <a:t>some</a:t>
            </a:r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057822" y="4263003"/>
            <a:ext cx="2425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dirty="0" smtClean="0">
                <a:solidFill>
                  <a:schemeClr val="bg1"/>
                </a:solidFill>
              </a:rPr>
              <a:t>…</a:t>
            </a:r>
            <a:r>
              <a:rPr lang="de-AT" dirty="0" err="1" smtClean="0">
                <a:solidFill>
                  <a:schemeClr val="bg1"/>
                </a:solidFill>
              </a:rPr>
              <a:t>cause</a:t>
            </a:r>
            <a:r>
              <a:rPr lang="de-AT" dirty="0" smtClean="0">
                <a:solidFill>
                  <a:schemeClr val="bg1"/>
                </a:solidFill>
              </a:rPr>
              <a:t> for </a:t>
            </a:r>
            <a:r>
              <a:rPr lang="de-AT" dirty="0" err="1" smtClean="0">
                <a:solidFill>
                  <a:schemeClr val="bg1"/>
                </a:solidFill>
              </a:rPr>
              <a:t>concern</a:t>
            </a:r>
            <a:endParaRPr lang="de-AT" dirty="0">
              <a:solidFill>
                <a:schemeClr val="bg1"/>
              </a:solidFill>
            </a:endParaRPr>
          </a:p>
          <a:p>
            <a:pPr algn="ctr"/>
            <a:r>
              <a:rPr lang="de-AT" dirty="0" smtClean="0">
                <a:solidFill>
                  <a:schemeClr val="bg1"/>
                </a:solidFill>
              </a:rPr>
              <a:t>for </a:t>
            </a:r>
            <a:r>
              <a:rPr lang="de-AT" dirty="0" err="1" smtClean="0">
                <a:solidFill>
                  <a:schemeClr val="bg1"/>
                </a:solidFill>
              </a:rPr>
              <a:t>others</a:t>
            </a:r>
            <a:endParaRPr lang="de-AT" dirty="0">
              <a:solidFill>
                <a:schemeClr val="bg1"/>
              </a:solidFill>
            </a:endParaRPr>
          </a:p>
        </p:txBody>
      </p:sp>
      <p:pic>
        <p:nvPicPr>
          <p:cNvPr id="9" name="Picture 2" descr="http://f.blick.ch/img/incoming/origs3486596/4132536376-w1280-h960/arctic-apple-1-wide-aa0a0356dfd08dd18d2624b903e17d06f55f88a7-s700-c85.jpg?_ga=1.5879089.389745576.145760749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" r="-709" b="-400"/>
          <a:stretch/>
        </p:blipFill>
        <p:spPr bwMode="auto">
          <a:xfrm>
            <a:off x="323528" y="2535138"/>
            <a:ext cx="2398223" cy="1591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Grafik 9" descr="Little girl eating apple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2" b="30458"/>
          <a:stretch/>
        </p:blipFill>
        <p:spPr bwMode="auto">
          <a:xfrm>
            <a:off x="6309117" y="2483401"/>
            <a:ext cx="1927282" cy="1695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8262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022" y="320824"/>
            <a:ext cx="6990298" cy="952500"/>
          </a:xfrm>
        </p:spPr>
        <p:txBody>
          <a:bodyPr>
            <a:normAutofit/>
          </a:bodyPr>
          <a:lstStyle/>
          <a:p>
            <a:r>
              <a:rPr lang="de-AT" dirty="0" err="1"/>
              <a:t>Principle</a:t>
            </a:r>
            <a:r>
              <a:rPr lang="de-AT" dirty="0"/>
              <a:t> X </a:t>
            </a:r>
            <a:r>
              <a:rPr lang="de-AT" dirty="0" err="1"/>
              <a:t>as</a:t>
            </a:r>
            <a:r>
              <a:rPr lang="de-AT" dirty="0"/>
              <a:t> </a:t>
            </a:r>
            <a:r>
              <a:rPr lang="de-AT" dirty="0" err="1"/>
              <a:t>appropriate</a:t>
            </a:r>
            <a:r>
              <a:rPr lang="de-AT" dirty="0"/>
              <a:t> </a:t>
            </a:r>
            <a:r>
              <a:rPr lang="de-AT" dirty="0" err="1" smtClean="0"/>
              <a:t>response</a:t>
            </a:r>
            <a:r>
              <a:rPr lang="de-AT" dirty="0" smtClean="0"/>
              <a:t>:</a:t>
            </a:r>
            <a:r>
              <a:rPr lang="de-AT" dirty="0"/>
              <a:t/>
            </a:r>
            <a:br>
              <a:rPr lang="de-AT" dirty="0"/>
            </a:br>
            <a:r>
              <a:rPr lang="de-AT" dirty="0"/>
              <a:t>GMO </a:t>
            </a:r>
            <a:r>
              <a:rPr lang="de-AT" sz="2200" dirty="0" err="1" smtClean="0"/>
              <a:t>amendment</a:t>
            </a:r>
            <a:r>
              <a:rPr lang="de-AT" sz="2200" dirty="0" smtClean="0"/>
              <a:t> </a:t>
            </a:r>
            <a:r>
              <a:rPr lang="de-AT" sz="2200" dirty="0" err="1" smtClean="0"/>
              <a:t>to</a:t>
            </a:r>
            <a:r>
              <a:rPr lang="de-AT" sz="2200" dirty="0" smtClean="0"/>
              <a:t> </a:t>
            </a:r>
            <a:r>
              <a:rPr lang="de-AT" sz="2200" dirty="0" err="1" smtClean="0"/>
              <a:t>the</a:t>
            </a:r>
            <a:r>
              <a:rPr lang="de-AT" sz="2200" dirty="0" smtClean="0"/>
              <a:t> Aarhus </a:t>
            </a:r>
            <a:r>
              <a:rPr lang="de-AT" sz="2200" dirty="0" err="1" smtClean="0"/>
              <a:t>Convention</a:t>
            </a:r>
            <a:endParaRPr lang="de-AT" sz="2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2019" y="1548483"/>
            <a:ext cx="8502469" cy="3656657"/>
          </a:xfrm>
        </p:spPr>
        <p:txBody>
          <a:bodyPr>
            <a:noAutofit/>
          </a:bodyPr>
          <a:lstStyle/>
          <a:p>
            <a:r>
              <a:rPr lang="de-AT" dirty="0" err="1" smtClean="0"/>
              <a:t>Applying</a:t>
            </a:r>
            <a:r>
              <a:rPr lang="de-AT" dirty="0" smtClean="0"/>
              <a:t> </a:t>
            </a:r>
            <a:r>
              <a:rPr lang="de-AT" b="1" dirty="0" err="1" smtClean="0"/>
              <a:t>Principle</a:t>
            </a:r>
            <a:r>
              <a:rPr lang="de-AT" b="1" dirty="0" smtClean="0"/>
              <a:t> X</a:t>
            </a:r>
            <a:r>
              <a:rPr lang="de-AT" dirty="0" smtClean="0"/>
              <a:t> </a:t>
            </a:r>
            <a:r>
              <a:rPr lang="de-AT" dirty="0" err="1" smtClean="0"/>
              <a:t>to</a:t>
            </a:r>
            <a:r>
              <a:rPr lang="de-AT" dirty="0" smtClean="0"/>
              <a:t> </a:t>
            </a:r>
            <a:r>
              <a:rPr lang="de-AT" dirty="0" err="1" smtClean="0"/>
              <a:t>create</a:t>
            </a:r>
            <a:r>
              <a:rPr lang="de-AT" dirty="0" smtClean="0"/>
              <a:t> </a:t>
            </a:r>
            <a:r>
              <a:rPr lang="de-AT" dirty="0" err="1" smtClean="0"/>
              <a:t>trust</a:t>
            </a:r>
            <a:r>
              <a:rPr lang="de-AT" dirty="0" smtClean="0"/>
              <a:t> in GMO </a:t>
            </a:r>
            <a:r>
              <a:rPr lang="de-AT" dirty="0" err="1" smtClean="0"/>
              <a:t>decision-making</a:t>
            </a:r>
            <a:endParaRPr lang="de-AT" dirty="0"/>
          </a:p>
          <a:p>
            <a:pPr lvl="1"/>
            <a:r>
              <a:rPr lang="de-AT" dirty="0" err="1" smtClean="0"/>
              <a:t>increased</a:t>
            </a:r>
            <a:r>
              <a:rPr lang="de-AT" dirty="0" smtClean="0"/>
              <a:t> </a:t>
            </a:r>
            <a:r>
              <a:rPr lang="de-AT" dirty="0" err="1" smtClean="0"/>
              <a:t>transparency</a:t>
            </a:r>
            <a:endParaRPr lang="de-AT" dirty="0" smtClean="0"/>
          </a:p>
          <a:p>
            <a:pPr lvl="1"/>
            <a:r>
              <a:rPr lang="de-AT" dirty="0" err="1" smtClean="0"/>
              <a:t>greater</a:t>
            </a:r>
            <a:r>
              <a:rPr lang="de-AT" dirty="0" smtClean="0"/>
              <a:t> </a:t>
            </a:r>
            <a:r>
              <a:rPr lang="de-AT" dirty="0" err="1" smtClean="0"/>
              <a:t>public</a:t>
            </a:r>
            <a:r>
              <a:rPr lang="de-AT" dirty="0" smtClean="0"/>
              <a:t> </a:t>
            </a:r>
            <a:r>
              <a:rPr lang="de-AT" dirty="0" err="1" smtClean="0"/>
              <a:t>participation</a:t>
            </a:r>
            <a:r>
              <a:rPr lang="de-AT" dirty="0" smtClean="0"/>
              <a:t> </a:t>
            </a:r>
          </a:p>
          <a:p>
            <a:pPr lvl="1"/>
            <a:endParaRPr lang="de-AT" dirty="0" smtClean="0"/>
          </a:p>
          <a:p>
            <a:r>
              <a:rPr lang="de-AT" dirty="0" smtClean="0"/>
              <a:t>GMO </a:t>
            </a:r>
            <a:r>
              <a:rPr lang="de-AT" dirty="0" err="1" smtClean="0"/>
              <a:t>amendment</a:t>
            </a:r>
            <a:r>
              <a:rPr lang="de-AT" dirty="0" smtClean="0"/>
              <a:t> </a:t>
            </a:r>
            <a:r>
              <a:rPr lang="de-AT" dirty="0" err="1" smtClean="0"/>
              <a:t>adopted</a:t>
            </a:r>
            <a:r>
              <a:rPr lang="de-AT" dirty="0" smtClean="0"/>
              <a:t> </a:t>
            </a:r>
            <a:r>
              <a:rPr lang="de-AT" dirty="0"/>
              <a:t>in </a:t>
            </a:r>
            <a:r>
              <a:rPr lang="de-AT" dirty="0" smtClean="0"/>
              <a:t>2005 </a:t>
            </a:r>
            <a:endParaRPr lang="de-AT" dirty="0"/>
          </a:p>
          <a:p>
            <a:pPr lvl="1"/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date</a:t>
            </a:r>
            <a:r>
              <a:rPr lang="de-AT" dirty="0"/>
              <a:t> not </a:t>
            </a:r>
            <a:r>
              <a:rPr lang="de-AT" dirty="0" err="1"/>
              <a:t>yet</a:t>
            </a:r>
            <a:r>
              <a:rPr lang="de-AT" dirty="0"/>
              <a:t> in </a:t>
            </a:r>
            <a:r>
              <a:rPr lang="de-AT" dirty="0" err="1"/>
              <a:t>force</a:t>
            </a:r>
            <a:endParaRPr lang="de-AT" dirty="0"/>
          </a:p>
          <a:p>
            <a:pPr lvl="1"/>
            <a:r>
              <a:rPr lang="de-AT" b="1" dirty="0" err="1"/>
              <a:t>Article</a:t>
            </a:r>
            <a:r>
              <a:rPr lang="de-AT" b="1" dirty="0"/>
              <a:t> 6 bis </a:t>
            </a:r>
            <a:r>
              <a:rPr lang="de-AT" dirty="0" err="1"/>
              <a:t>re</a:t>
            </a:r>
            <a:r>
              <a:rPr lang="de-AT" dirty="0"/>
              <a:t> GMO </a:t>
            </a:r>
            <a:r>
              <a:rPr lang="de-AT" dirty="0" err="1"/>
              <a:t>decision-making</a:t>
            </a:r>
            <a:endParaRPr lang="de-AT" dirty="0"/>
          </a:p>
          <a:p>
            <a:pPr lvl="2"/>
            <a:r>
              <a:rPr lang="de-AT" dirty="0" err="1"/>
              <a:t>deliberate</a:t>
            </a:r>
            <a:r>
              <a:rPr lang="de-AT" dirty="0"/>
              <a:t> </a:t>
            </a:r>
            <a:r>
              <a:rPr lang="de-AT" dirty="0" err="1"/>
              <a:t>release</a:t>
            </a:r>
            <a:r>
              <a:rPr lang="de-AT" dirty="0"/>
              <a:t> and </a:t>
            </a:r>
            <a:r>
              <a:rPr lang="de-AT" dirty="0" err="1"/>
              <a:t>placing</a:t>
            </a:r>
            <a:r>
              <a:rPr lang="de-AT" dirty="0"/>
              <a:t> on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market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GMOs </a:t>
            </a:r>
          </a:p>
          <a:p>
            <a:pPr lvl="2"/>
            <a:r>
              <a:rPr lang="de-AT" dirty="0" err="1"/>
              <a:t>information</a:t>
            </a:r>
            <a:r>
              <a:rPr lang="de-AT" dirty="0"/>
              <a:t> and </a:t>
            </a:r>
            <a:r>
              <a:rPr lang="de-AT" dirty="0" err="1"/>
              <a:t>public</a:t>
            </a:r>
            <a:r>
              <a:rPr lang="de-AT" dirty="0"/>
              <a:t> </a:t>
            </a:r>
            <a:r>
              <a:rPr lang="de-AT" dirty="0" err="1"/>
              <a:t>participation</a:t>
            </a:r>
            <a:endParaRPr lang="de-AT" dirty="0"/>
          </a:p>
          <a:p>
            <a:pPr lvl="2"/>
            <a:r>
              <a:rPr lang="de-AT" dirty="0" err="1"/>
              <a:t>modalities</a:t>
            </a:r>
            <a:r>
              <a:rPr lang="de-AT" dirty="0"/>
              <a:t> for </a:t>
            </a:r>
            <a:r>
              <a:rPr lang="de-AT" dirty="0" err="1"/>
              <a:t>decision-making</a:t>
            </a:r>
            <a:r>
              <a:rPr lang="de-AT" dirty="0"/>
              <a:t> </a:t>
            </a:r>
            <a:r>
              <a:rPr lang="de-AT" dirty="0" err="1"/>
              <a:t>process</a:t>
            </a:r>
            <a:r>
              <a:rPr lang="de-AT" dirty="0"/>
              <a:t> (Annex I bis</a:t>
            </a:r>
            <a:r>
              <a:rPr lang="de-AT" dirty="0" smtClean="0"/>
              <a:t>)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Birgit Hollaus @ EELF 2016</a:t>
            </a:r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t>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946700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022" y="320824"/>
            <a:ext cx="8214434" cy="952500"/>
          </a:xfrm>
        </p:spPr>
        <p:txBody>
          <a:bodyPr>
            <a:noAutofit/>
          </a:bodyPr>
          <a:lstStyle/>
          <a:p>
            <a:r>
              <a:rPr lang="de-AT" sz="2200" dirty="0"/>
              <a:t>GMO </a:t>
            </a:r>
            <a:r>
              <a:rPr lang="de-AT" sz="2200" dirty="0" err="1" smtClean="0"/>
              <a:t>amendment</a:t>
            </a:r>
            <a:r>
              <a:rPr lang="de-AT" sz="2200" dirty="0" smtClean="0"/>
              <a:t> </a:t>
            </a:r>
            <a:r>
              <a:rPr lang="de-AT" sz="2200" dirty="0" err="1" smtClean="0"/>
              <a:t>to</a:t>
            </a:r>
            <a:r>
              <a:rPr lang="de-AT" sz="2200" dirty="0" smtClean="0"/>
              <a:t> </a:t>
            </a:r>
            <a:r>
              <a:rPr lang="de-AT" sz="2200" dirty="0" err="1"/>
              <a:t>the</a:t>
            </a:r>
            <a:r>
              <a:rPr lang="de-AT" sz="2200" dirty="0"/>
              <a:t> Aarhus </a:t>
            </a:r>
            <a:r>
              <a:rPr lang="de-AT" sz="2200" dirty="0" err="1" smtClean="0"/>
              <a:t>Convention</a:t>
            </a:r>
            <a:r>
              <a:rPr lang="de-AT" sz="2200" dirty="0" smtClean="0"/>
              <a:t>:</a:t>
            </a:r>
            <a:br>
              <a:rPr lang="de-AT" sz="2200" dirty="0" smtClean="0"/>
            </a:br>
            <a:r>
              <a:rPr lang="de-AT" sz="2200" dirty="0" smtClean="0"/>
              <a:t>Core </a:t>
            </a:r>
            <a:r>
              <a:rPr lang="de-AT" sz="2200" dirty="0" err="1" smtClean="0"/>
              <a:t>standards</a:t>
            </a:r>
            <a:r>
              <a:rPr lang="de-AT" sz="2200" dirty="0" smtClean="0"/>
              <a:t> for </a:t>
            </a:r>
            <a:r>
              <a:rPr lang="de-AT" sz="2200" dirty="0" err="1" smtClean="0"/>
              <a:t>public</a:t>
            </a:r>
            <a:r>
              <a:rPr lang="de-AT" sz="2200" dirty="0" smtClean="0"/>
              <a:t> </a:t>
            </a:r>
            <a:r>
              <a:rPr lang="de-AT" sz="2200" dirty="0" err="1" smtClean="0"/>
              <a:t>participation</a:t>
            </a:r>
            <a:endParaRPr lang="de-AT" sz="2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2019" y="1548483"/>
            <a:ext cx="8502469" cy="3656657"/>
          </a:xfrm>
        </p:spPr>
        <p:txBody>
          <a:bodyPr>
            <a:normAutofit/>
          </a:bodyPr>
          <a:lstStyle/>
          <a:p>
            <a:r>
              <a:rPr lang="de-AT" b="1" dirty="0" smtClean="0"/>
              <a:t>Early and </a:t>
            </a:r>
            <a:r>
              <a:rPr lang="de-AT" b="1" dirty="0" err="1" smtClean="0"/>
              <a:t>effective</a:t>
            </a:r>
            <a:r>
              <a:rPr lang="de-AT" b="1" dirty="0" smtClean="0"/>
              <a:t>, </a:t>
            </a:r>
            <a:r>
              <a:rPr lang="de-AT" dirty="0" err="1" smtClean="0"/>
              <a:t>prior</a:t>
            </a:r>
            <a:r>
              <a:rPr lang="de-AT" dirty="0" smtClean="0"/>
              <a:t> </a:t>
            </a:r>
            <a:r>
              <a:rPr lang="de-AT" dirty="0" err="1" smtClean="0"/>
              <a:t>to</a:t>
            </a:r>
            <a:r>
              <a:rPr lang="de-AT" dirty="0" smtClean="0"/>
              <a:t> </a:t>
            </a:r>
            <a:r>
              <a:rPr lang="de-AT" dirty="0" err="1" smtClean="0"/>
              <a:t>making</a:t>
            </a:r>
            <a:r>
              <a:rPr lang="de-AT" dirty="0" smtClean="0"/>
              <a:t> </a:t>
            </a:r>
            <a:r>
              <a:rPr lang="de-AT" dirty="0" err="1" smtClean="0"/>
              <a:t>decisions</a:t>
            </a:r>
            <a:r>
              <a:rPr lang="de-AT" dirty="0" smtClean="0"/>
              <a:t> (</a:t>
            </a:r>
            <a:r>
              <a:rPr lang="de-AT" dirty="0" err="1" smtClean="0"/>
              <a:t>para</a:t>
            </a:r>
            <a:r>
              <a:rPr lang="de-AT" dirty="0" smtClean="0"/>
              <a:t> 1)</a:t>
            </a:r>
          </a:p>
          <a:p>
            <a:pPr lvl="1"/>
            <a:r>
              <a:rPr lang="de-AT" dirty="0" err="1" smtClean="0"/>
              <a:t>active</a:t>
            </a:r>
            <a:r>
              <a:rPr lang="de-AT" dirty="0" smtClean="0"/>
              <a:t> </a:t>
            </a:r>
            <a:r>
              <a:rPr lang="de-AT" dirty="0" err="1" smtClean="0"/>
              <a:t>public</a:t>
            </a:r>
            <a:r>
              <a:rPr lang="de-AT" dirty="0" smtClean="0"/>
              <a:t> </a:t>
            </a:r>
            <a:r>
              <a:rPr lang="de-AT" dirty="0" err="1" smtClean="0"/>
              <a:t>participation</a:t>
            </a:r>
            <a:endParaRPr lang="de-AT" dirty="0" smtClean="0"/>
          </a:p>
          <a:p>
            <a:pPr lvl="1"/>
            <a:r>
              <a:rPr lang="de-AT" dirty="0" smtClean="0"/>
              <a:t>at a </a:t>
            </a:r>
            <a:r>
              <a:rPr lang="de-AT" dirty="0" err="1" smtClean="0"/>
              <a:t>stage</a:t>
            </a:r>
            <a:r>
              <a:rPr lang="de-AT" dirty="0" smtClean="0"/>
              <a:t> </a:t>
            </a:r>
            <a:r>
              <a:rPr lang="de-AT" dirty="0" err="1" smtClean="0"/>
              <a:t>when</a:t>
            </a:r>
            <a:r>
              <a:rPr lang="de-AT" dirty="0" smtClean="0"/>
              <a:t> all </a:t>
            </a:r>
            <a:r>
              <a:rPr lang="de-AT" dirty="0" err="1" smtClean="0"/>
              <a:t>options</a:t>
            </a:r>
            <a:r>
              <a:rPr lang="de-AT" dirty="0" smtClean="0"/>
              <a:t> </a:t>
            </a:r>
            <a:r>
              <a:rPr lang="de-AT" dirty="0" err="1" smtClean="0"/>
              <a:t>are</a:t>
            </a:r>
            <a:r>
              <a:rPr lang="de-AT" dirty="0" smtClean="0"/>
              <a:t> still open</a:t>
            </a:r>
          </a:p>
          <a:p>
            <a:pPr lvl="1"/>
            <a:r>
              <a:rPr lang="de-AT" dirty="0" err="1" smtClean="0"/>
              <a:t>reasonable</a:t>
            </a:r>
            <a:r>
              <a:rPr lang="de-AT" dirty="0" smtClean="0"/>
              <a:t> time </a:t>
            </a:r>
            <a:r>
              <a:rPr lang="de-AT" dirty="0" err="1" smtClean="0"/>
              <a:t>frames</a:t>
            </a:r>
            <a:endParaRPr lang="de-AT" dirty="0" smtClean="0"/>
          </a:p>
          <a:p>
            <a:pPr lvl="1"/>
            <a:r>
              <a:rPr lang="de-AT" dirty="0" err="1" smtClean="0"/>
              <a:t>opportunity</a:t>
            </a:r>
            <a:r>
              <a:rPr lang="de-AT" dirty="0" smtClean="0"/>
              <a:t> for proper </a:t>
            </a:r>
            <a:r>
              <a:rPr lang="de-AT" dirty="0" err="1" smtClean="0"/>
              <a:t>input</a:t>
            </a:r>
            <a:r>
              <a:rPr lang="de-AT" dirty="0" smtClean="0"/>
              <a:t> (form and </a:t>
            </a:r>
            <a:r>
              <a:rPr lang="de-AT" dirty="0" err="1" smtClean="0"/>
              <a:t>relevancy</a:t>
            </a:r>
            <a:r>
              <a:rPr lang="de-AT" dirty="0" smtClean="0"/>
              <a:t>, </a:t>
            </a:r>
            <a:r>
              <a:rPr lang="de-AT" dirty="0" err="1" smtClean="0"/>
              <a:t>para</a:t>
            </a:r>
            <a:r>
              <a:rPr lang="de-AT" dirty="0" smtClean="0"/>
              <a:t> 6)</a:t>
            </a:r>
          </a:p>
          <a:p>
            <a:pPr lvl="1"/>
            <a:endParaRPr lang="de-AT" dirty="0"/>
          </a:p>
          <a:p>
            <a:r>
              <a:rPr lang="de-AT" dirty="0" smtClean="0"/>
              <a:t>Outcome </a:t>
            </a:r>
            <a:r>
              <a:rPr lang="de-AT" dirty="0" err="1" smtClean="0"/>
              <a:t>is</a:t>
            </a:r>
            <a:r>
              <a:rPr lang="de-AT" dirty="0" smtClean="0"/>
              <a:t> </a:t>
            </a:r>
            <a:r>
              <a:rPr lang="de-AT" dirty="0" err="1" smtClean="0"/>
              <a:t>taken</a:t>
            </a:r>
            <a:r>
              <a:rPr lang="de-AT" dirty="0" smtClean="0"/>
              <a:t> </a:t>
            </a:r>
            <a:r>
              <a:rPr lang="de-AT" b="1" dirty="0" smtClean="0"/>
              <a:t>due </a:t>
            </a:r>
            <a:r>
              <a:rPr lang="de-AT" b="1" dirty="0" err="1" smtClean="0"/>
              <a:t>account</a:t>
            </a:r>
            <a:r>
              <a:rPr lang="de-AT" b="1" dirty="0" smtClean="0"/>
              <a:t> </a:t>
            </a:r>
            <a:r>
              <a:rPr lang="de-AT" b="1" dirty="0" err="1" smtClean="0"/>
              <a:t>of</a:t>
            </a:r>
            <a:r>
              <a:rPr lang="de-AT" b="1" dirty="0" smtClean="0"/>
              <a:t> </a:t>
            </a:r>
            <a:r>
              <a:rPr lang="de-AT" dirty="0" smtClean="0"/>
              <a:t>(</a:t>
            </a:r>
            <a:r>
              <a:rPr lang="de-AT" dirty="0" err="1" smtClean="0"/>
              <a:t>para</a:t>
            </a:r>
            <a:r>
              <a:rPr lang="de-AT" dirty="0" smtClean="0"/>
              <a:t> 7)</a:t>
            </a:r>
          </a:p>
          <a:p>
            <a:pPr lvl="1"/>
            <a:r>
              <a:rPr lang="de-AT" dirty="0" err="1" smtClean="0"/>
              <a:t>seriously</a:t>
            </a:r>
            <a:r>
              <a:rPr lang="de-AT" dirty="0" smtClean="0"/>
              <a:t> </a:t>
            </a:r>
            <a:r>
              <a:rPr lang="de-AT" dirty="0" err="1" smtClean="0"/>
              <a:t>consider</a:t>
            </a:r>
            <a:r>
              <a:rPr lang="de-AT" dirty="0" smtClean="0"/>
              <a:t> all </a:t>
            </a:r>
            <a:r>
              <a:rPr lang="de-AT" dirty="0" err="1" smtClean="0"/>
              <a:t>input</a:t>
            </a:r>
            <a:r>
              <a:rPr lang="de-AT" dirty="0" smtClean="0"/>
              <a:t> </a:t>
            </a:r>
            <a:r>
              <a:rPr lang="de-AT" dirty="0" err="1" smtClean="0"/>
              <a:t>received</a:t>
            </a:r>
            <a:endParaRPr lang="de-AT" dirty="0" smtClean="0"/>
          </a:p>
          <a:p>
            <a:pPr lvl="1"/>
            <a:r>
              <a:rPr lang="de-AT" dirty="0" err="1" smtClean="0"/>
              <a:t>discussion</a:t>
            </a:r>
            <a:r>
              <a:rPr lang="de-AT" dirty="0" smtClean="0"/>
              <a:t> </a:t>
            </a:r>
            <a:r>
              <a:rPr lang="de-AT" dirty="0" err="1" smtClean="0"/>
              <a:t>how</a:t>
            </a:r>
            <a:r>
              <a:rPr lang="de-AT" dirty="0" smtClean="0"/>
              <a:t> </a:t>
            </a:r>
            <a:r>
              <a:rPr lang="de-AT" dirty="0" err="1"/>
              <a:t>public</a:t>
            </a:r>
            <a:r>
              <a:rPr lang="de-AT" dirty="0"/>
              <a:t> </a:t>
            </a:r>
            <a:r>
              <a:rPr lang="de-AT" dirty="0" err="1"/>
              <a:t>participation</a:t>
            </a:r>
            <a:r>
              <a:rPr lang="de-AT" dirty="0"/>
              <a:t> </a:t>
            </a:r>
            <a:r>
              <a:rPr lang="de-AT" dirty="0" smtClean="0"/>
              <a:t>was </a:t>
            </a:r>
            <a:r>
              <a:rPr lang="de-AT" dirty="0" err="1" smtClean="0"/>
              <a:t>taken</a:t>
            </a:r>
            <a:r>
              <a:rPr lang="de-AT" dirty="0" smtClean="0"/>
              <a:t> </a:t>
            </a:r>
            <a:r>
              <a:rPr lang="de-AT" dirty="0" err="1" smtClean="0"/>
              <a:t>into</a:t>
            </a:r>
            <a:r>
              <a:rPr lang="de-AT" dirty="0" smtClean="0"/>
              <a:t> </a:t>
            </a:r>
            <a:r>
              <a:rPr lang="de-AT" dirty="0" err="1" smtClean="0"/>
              <a:t>account</a:t>
            </a:r>
            <a:endParaRPr lang="de-AT" dirty="0" smtClean="0"/>
          </a:p>
          <a:p>
            <a:pPr lvl="1"/>
            <a:r>
              <a:rPr lang="de-AT" dirty="0" err="1" smtClean="0"/>
              <a:t>enforcable</a:t>
            </a:r>
            <a:r>
              <a:rPr lang="de-AT" dirty="0" smtClean="0"/>
              <a:t> </a:t>
            </a:r>
            <a:r>
              <a:rPr lang="de-AT" dirty="0" err="1" smtClean="0"/>
              <a:t>procedural</a:t>
            </a:r>
            <a:r>
              <a:rPr lang="de-AT" dirty="0" smtClean="0"/>
              <a:t> </a:t>
            </a:r>
            <a:r>
              <a:rPr lang="de-AT" dirty="0" err="1" smtClean="0"/>
              <a:t>right</a:t>
            </a:r>
            <a:r>
              <a:rPr lang="de-AT" dirty="0" smtClean="0"/>
              <a:t>?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Birgit Hollaus @ EELF 2016</a:t>
            </a:r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t>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696733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2000" dirty="0"/>
              <a:t>GMO </a:t>
            </a:r>
            <a:r>
              <a:rPr lang="de-AT" sz="2000" dirty="0" err="1"/>
              <a:t>authorisation</a:t>
            </a:r>
            <a:r>
              <a:rPr lang="de-AT" sz="2000" dirty="0"/>
              <a:t> in </a:t>
            </a:r>
            <a:r>
              <a:rPr lang="de-AT" sz="2000" dirty="0" err="1"/>
              <a:t>the</a:t>
            </a:r>
            <a:r>
              <a:rPr lang="de-AT" sz="2000" dirty="0"/>
              <a:t> EU:</a:t>
            </a:r>
            <a:br>
              <a:rPr lang="de-AT" sz="2000" dirty="0"/>
            </a:br>
            <a:r>
              <a:rPr lang="de-AT" sz="2000" dirty="0" smtClean="0"/>
              <a:t>A </a:t>
            </a:r>
            <a:r>
              <a:rPr lang="de-AT" sz="2000" dirty="0"/>
              <a:t>multi-</a:t>
            </a:r>
            <a:r>
              <a:rPr lang="de-AT" sz="2000" dirty="0" err="1"/>
              <a:t>layered</a:t>
            </a:r>
            <a:r>
              <a:rPr lang="de-AT" sz="2000" dirty="0"/>
              <a:t> </a:t>
            </a:r>
            <a:r>
              <a:rPr lang="de-AT" sz="2000" dirty="0" err="1"/>
              <a:t>process</a:t>
            </a:r>
            <a:r>
              <a:rPr lang="de-AT" sz="2000" dirty="0"/>
              <a:t> </a:t>
            </a:r>
            <a:r>
              <a:rPr lang="de-AT" sz="2000" dirty="0" err="1"/>
              <a:t>with</a:t>
            </a:r>
            <a:r>
              <a:rPr lang="de-AT" sz="2000" dirty="0"/>
              <a:t> </a:t>
            </a:r>
            <a:r>
              <a:rPr lang="de-AT" sz="2000" dirty="0" err="1"/>
              <a:t>common</a:t>
            </a:r>
            <a:r>
              <a:rPr lang="de-AT" sz="2000" dirty="0"/>
              <a:t> </a:t>
            </a:r>
            <a:r>
              <a:rPr lang="de-AT" sz="2000" dirty="0" err="1"/>
              <a:t>traits</a:t>
            </a:r>
            <a:endParaRPr lang="de-AT" sz="2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2019" y="1548483"/>
            <a:ext cx="8502469" cy="3656657"/>
          </a:xfrm>
        </p:spPr>
        <p:txBody>
          <a:bodyPr>
            <a:noAutofit/>
          </a:bodyPr>
          <a:lstStyle/>
          <a:p>
            <a:r>
              <a:rPr lang="de-AT" dirty="0" smtClean="0"/>
              <a:t>Separate </a:t>
            </a:r>
            <a:r>
              <a:rPr lang="de-AT" dirty="0" err="1" smtClean="0"/>
              <a:t>authorisation</a:t>
            </a:r>
            <a:r>
              <a:rPr lang="de-AT" dirty="0" smtClean="0"/>
              <a:t> </a:t>
            </a:r>
            <a:r>
              <a:rPr lang="de-AT" dirty="0" err="1" smtClean="0"/>
              <a:t>regimes</a:t>
            </a:r>
            <a:r>
              <a:rPr lang="de-AT" dirty="0" smtClean="0"/>
              <a:t> for </a:t>
            </a:r>
            <a:r>
              <a:rPr lang="de-AT" dirty="0" err="1" smtClean="0"/>
              <a:t>food</a:t>
            </a:r>
            <a:r>
              <a:rPr lang="de-AT" dirty="0" smtClean="0"/>
              <a:t> and non-food GMOs</a:t>
            </a:r>
          </a:p>
          <a:p>
            <a:endParaRPr lang="de-AT" dirty="0"/>
          </a:p>
          <a:p>
            <a:r>
              <a:rPr lang="de-AT" dirty="0" smtClean="0"/>
              <a:t>Scientific risk </a:t>
            </a:r>
            <a:r>
              <a:rPr lang="de-AT" dirty="0" err="1" smtClean="0"/>
              <a:t>assessment</a:t>
            </a:r>
            <a:endParaRPr lang="de-AT" dirty="0" smtClean="0"/>
          </a:p>
          <a:p>
            <a:pPr lvl="1"/>
            <a:r>
              <a:rPr lang="de-AT" dirty="0" err="1" smtClean="0"/>
              <a:t>determinable</a:t>
            </a:r>
            <a:r>
              <a:rPr lang="de-AT" dirty="0" smtClean="0"/>
              <a:t> </a:t>
            </a:r>
            <a:r>
              <a:rPr lang="de-AT" dirty="0" err="1" smtClean="0"/>
              <a:t>risks</a:t>
            </a:r>
            <a:endParaRPr lang="de-AT" dirty="0" smtClean="0"/>
          </a:p>
          <a:p>
            <a:pPr lvl="1"/>
            <a:r>
              <a:rPr lang="de-AT" dirty="0" err="1" smtClean="0"/>
              <a:t>remaining</a:t>
            </a:r>
            <a:r>
              <a:rPr lang="de-AT" dirty="0" smtClean="0"/>
              <a:t> </a:t>
            </a:r>
            <a:r>
              <a:rPr lang="de-AT" dirty="0" err="1" smtClean="0"/>
              <a:t>uncertainties</a:t>
            </a:r>
            <a:endParaRPr lang="de-AT" dirty="0"/>
          </a:p>
          <a:p>
            <a:endParaRPr lang="de-AT" dirty="0" smtClean="0"/>
          </a:p>
          <a:p>
            <a:r>
              <a:rPr lang="de-AT" dirty="0" smtClean="0"/>
              <a:t>Political </a:t>
            </a:r>
            <a:r>
              <a:rPr lang="de-AT" b="1" dirty="0" smtClean="0"/>
              <a:t>risk </a:t>
            </a:r>
            <a:r>
              <a:rPr lang="de-AT" b="1" dirty="0" err="1" smtClean="0"/>
              <a:t>management</a:t>
            </a:r>
            <a:r>
              <a:rPr lang="de-AT" b="1" dirty="0" smtClean="0"/>
              <a:t> </a:t>
            </a:r>
            <a:r>
              <a:rPr lang="de-AT" b="1" dirty="0" err="1" smtClean="0"/>
              <a:t>shared</a:t>
            </a:r>
            <a:r>
              <a:rPr lang="de-AT" b="1" dirty="0" smtClean="0"/>
              <a:t> </a:t>
            </a:r>
            <a:r>
              <a:rPr lang="de-AT" b="1" dirty="0" err="1" smtClean="0"/>
              <a:t>between</a:t>
            </a:r>
            <a:r>
              <a:rPr lang="de-AT" b="1" dirty="0" smtClean="0"/>
              <a:t> EU and MS</a:t>
            </a:r>
          </a:p>
          <a:p>
            <a:pPr lvl="1"/>
            <a:r>
              <a:rPr lang="de-AT" dirty="0" smtClean="0"/>
              <a:t>‘</a:t>
            </a:r>
            <a:r>
              <a:rPr lang="de-AT" dirty="0" err="1" smtClean="0"/>
              <a:t>acceptable</a:t>
            </a:r>
            <a:r>
              <a:rPr lang="de-AT" dirty="0" smtClean="0"/>
              <a:t> risk‘ </a:t>
            </a:r>
          </a:p>
          <a:p>
            <a:pPr lvl="1"/>
            <a:r>
              <a:rPr lang="de-AT" dirty="0" smtClean="0"/>
              <a:t>‘European risk </a:t>
            </a:r>
            <a:r>
              <a:rPr lang="de-AT" dirty="0" err="1" smtClean="0"/>
              <a:t>policy</a:t>
            </a:r>
            <a:r>
              <a:rPr lang="de-AT" dirty="0" smtClean="0"/>
              <a:t>‘?</a:t>
            </a:r>
          </a:p>
          <a:p>
            <a:pPr lvl="1"/>
            <a:r>
              <a:rPr lang="de-AT" b="1" dirty="0" err="1" smtClean="0"/>
              <a:t>cause</a:t>
            </a:r>
            <a:r>
              <a:rPr lang="de-AT" b="1" dirty="0" smtClean="0"/>
              <a:t> </a:t>
            </a:r>
            <a:r>
              <a:rPr lang="de-AT" b="1" dirty="0" err="1" smtClean="0"/>
              <a:t>of</a:t>
            </a:r>
            <a:r>
              <a:rPr lang="de-AT" b="1" dirty="0" smtClean="0"/>
              <a:t> </a:t>
            </a:r>
            <a:r>
              <a:rPr lang="de-AT" b="1" dirty="0" err="1" smtClean="0"/>
              <a:t>friction</a:t>
            </a:r>
            <a:endParaRPr lang="de-AT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Birgit Hollaus @ EELF 2016</a:t>
            </a:r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t>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169434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/>
        </p:nvSpPr>
        <p:spPr>
          <a:xfrm>
            <a:off x="228095" y="1539890"/>
            <a:ext cx="8750066" cy="203769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022" y="320824"/>
            <a:ext cx="7350338" cy="952500"/>
          </a:xfrm>
        </p:spPr>
        <p:txBody>
          <a:bodyPr>
            <a:noAutofit/>
          </a:bodyPr>
          <a:lstStyle/>
          <a:p>
            <a:r>
              <a:rPr lang="de-AT" dirty="0" smtClean="0"/>
              <a:t>GMO </a:t>
            </a:r>
            <a:r>
              <a:rPr lang="de-AT" dirty="0" err="1" smtClean="0"/>
              <a:t>authorisation</a:t>
            </a:r>
            <a:r>
              <a:rPr lang="de-AT" dirty="0" smtClean="0"/>
              <a:t> in </a:t>
            </a:r>
            <a:r>
              <a:rPr lang="de-AT" dirty="0" err="1" smtClean="0"/>
              <a:t>the</a:t>
            </a:r>
            <a:r>
              <a:rPr lang="de-AT" dirty="0" smtClean="0"/>
              <a:t> EU:</a:t>
            </a:r>
            <a:br>
              <a:rPr lang="de-AT" dirty="0" smtClean="0"/>
            </a:br>
            <a:r>
              <a:rPr lang="de-AT" dirty="0" smtClean="0"/>
              <a:t>A </a:t>
            </a:r>
            <a:r>
              <a:rPr lang="de-AT" dirty="0" err="1" smtClean="0"/>
              <a:t>clear</a:t>
            </a:r>
            <a:r>
              <a:rPr lang="de-AT" dirty="0" smtClean="0"/>
              <a:t> </a:t>
            </a:r>
            <a:r>
              <a:rPr lang="de-AT" dirty="0" err="1" smtClean="0"/>
              <a:t>shift</a:t>
            </a:r>
            <a:r>
              <a:rPr lang="de-AT" dirty="0" smtClean="0"/>
              <a:t> </a:t>
            </a:r>
            <a:r>
              <a:rPr lang="de-AT" dirty="0" err="1" smtClean="0"/>
              <a:t>to</a:t>
            </a:r>
            <a:r>
              <a:rPr lang="de-AT" dirty="0" smtClean="0"/>
              <a:t> </a:t>
            </a:r>
            <a:r>
              <a:rPr lang="de-AT" dirty="0" err="1" smtClean="0"/>
              <a:t>decisions</a:t>
            </a:r>
            <a:r>
              <a:rPr lang="de-AT" dirty="0" smtClean="0"/>
              <a:t> at EU </a:t>
            </a:r>
            <a:r>
              <a:rPr lang="de-AT" dirty="0" err="1" smtClean="0"/>
              <a:t>level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Birgit Hollaus @ EELF 2016</a:t>
            </a:r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pPr/>
              <a:t>6</a:t>
            </a:fld>
            <a:endParaRPr lang="de-AT" dirty="0"/>
          </a:p>
        </p:txBody>
      </p:sp>
      <p:cxnSp>
        <p:nvCxnSpPr>
          <p:cNvPr id="16" name="Gerader Verbinder 15"/>
          <p:cNvCxnSpPr/>
          <p:nvPr/>
        </p:nvCxnSpPr>
        <p:spPr>
          <a:xfrm flipH="1">
            <a:off x="216488" y="3577580"/>
            <a:ext cx="874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/>
          <p:cNvCxnSpPr/>
          <p:nvPr/>
        </p:nvCxnSpPr>
        <p:spPr>
          <a:xfrm rot="16200000" flipH="1">
            <a:off x="2832201" y="3793796"/>
            <a:ext cx="345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286430" y="3855844"/>
            <a:ext cx="400110" cy="119618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de-AT" sz="1400" dirty="0" smtClean="0"/>
              <a:t>MS </a:t>
            </a:r>
            <a:r>
              <a:rPr lang="de-AT" sz="1400" dirty="0" err="1" smtClean="0"/>
              <a:t>level</a:t>
            </a:r>
            <a:endParaRPr lang="de-AT" sz="1400" dirty="0"/>
          </a:p>
        </p:txBody>
      </p:sp>
      <p:sp>
        <p:nvSpPr>
          <p:cNvPr id="25" name="Textfeld 24"/>
          <p:cNvSpPr txBox="1"/>
          <p:nvPr/>
        </p:nvSpPr>
        <p:spPr>
          <a:xfrm>
            <a:off x="286430" y="1715994"/>
            <a:ext cx="400110" cy="126629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de-AT" sz="1400" dirty="0" smtClean="0"/>
              <a:t>EU </a:t>
            </a:r>
            <a:r>
              <a:rPr lang="de-AT" sz="1400" dirty="0" err="1" smtClean="0"/>
              <a:t>level</a:t>
            </a:r>
            <a:endParaRPr lang="de-AT" sz="1400" dirty="0"/>
          </a:p>
        </p:txBody>
      </p:sp>
      <p:sp>
        <p:nvSpPr>
          <p:cNvPr id="30" name="Textfeld 29"/>
          <p:cNvSpPr txBox="1"/>
          <p:nvPr/>
        </p:nvSpPr>
        <p:spPr>
          <a:xfrm>
            <a:off x="1146740" y="1655266"/>
            <a:ext cx="3456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b="1" dirty="0" smtClean="0"/>
              <a:t>Scientific risk </a:t>
            </a:r>
            <a:r>
              <a:rPr lang="de-AT" sz="1400" b="1" dirty="0" err="1" smtClean="0"/>
              <a:t>assessment</a:t>
            </a:r>
            <a:endParaRPr lang="de-AT" sz="1400" b="1" dirty="0"/>
          </a:p>
        </p:txBody>
      </p:sp>
      <p:sp>
        <p:nvSpPr>
          <p:cNvPr id="31" name="Textfeld 30"/>
          <p:cNvSpPr txBox="1"/>
          <p:nvPr/>
        </p:nvSpPr>
        <p:spPr>
          <a:xfrm>
            <a:off x="5194894" y="1687780"/>
            <a:ext cx="3456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b="1" dirty="0" smtClean="0"/>
              <a:t>Political risk </a:t>
            </a:r>
            <a:r>
              <a:rPr lang="de-AT" sz="1400" b="1" dirty="0" err="1" smtClean="0"/>
              <a:t>management</a:t>
            </a:r>
            <a:endParaRPr lang="de-AT" sz="1400" b="1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1146740" y="4078464"/>
            <a:ext cx="1576094" cy="1272892"/>
            <a:chOff x="1146740" y="4078464"/>
            <a:chExt cx="1576094" cy="1272892"/>
          </a:xfrm>
        </p:grpSpPr>
        <p:sp>
          <p:nvSpPr>
            <p:cNvPr id="18" name="Ellipse 17"/>
            <p:cNvSpPr/>
            <p:nvPr/>
          </p:nvSpPr>
          <p:spPr>
            <a:xfrm>
              <a:off x="1339722" y="4078464"/>
              <a:ext cx="1005153" cy="952023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" name="Textfeld 2"/>
            <p:cNvSpPr txBox="1"/>
            <p:nvPr/>
          </p:nvSpPr>
          <p:spPr>
            <a:xfrm>
              <a:off x="1146740" y="5089746"/>
              <a:ext cx="15760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050" dirty="0" err="1" smtClean="0"/>
                <a:t>market</a:t>
              </a:r>
              <a:r>
                <a:rPr lang="de-AT" sz="1050" dirty="0" smtClean="0"/>
                <a:t> non-food</a:t>
              </a:r>
              <a:endParaRPr lang="de-AT" sz="1050" dirty="0"/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2853470" y="4126282"/>
            <a:ext cx="1576094" cy="1208606"/>
            <a:chOff x="2853470" y="4126282"/>
            <a:chExt cx="1576094" cy="1208606"/>
          </a:xfrm>
        </p:grpSpPr>
        <p:sp>
          <p:nvSpPr>
            <p:cNvPr id="17" name="Ellipse 16"/>
            <p:cNvSpPr/>
            <p:nvPr/>
          </p:nvSpPr>
          <p:spPr>
            <a:xfrm>
              <a:off x="2965236" y="4126282"/>
              <a:ext cx="1005153" cy="952023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2853470" y="5080972"/>
              <a:ext cx="157609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050" dirty="0" err="1" smtClean="0"/>
                <a:t>cultivate</a:t>
              </a:r>
              <a:r>
                <a:rPr lang="de-AT" sz="1050" dirty="0" smtClean="0"/>
                <a:t> non-food</a:t>
              </a:r>
              <a:endParaRPr lang="de-AT" sz="1050" dirty="0"/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5045605" y="4137332"/>
            <a:ext cx="1576094" cy="1202583"/>
            <a:chOff x="5045605" y="4137332"/>
            <a:chExt cx="1576094" cy="1202583"/>
          </a:xfrm>
        </p:grpSpPr>
        <p:sp>
          <p:nvSpPr>
            <p:cNvPr id="27" name="Ellipse 26"/>
            <p:cNvSpPr/>
            <p:nvPr/>
          </p:nvSpPr>
          <p:spPr>
            <a:xfrm>
              <a:off x="5229246" y="4137332"/>
              <a:ext cx="1005153" cy="952023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5045605" y="5078305"/>
              <a:ext cx="15760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050" dirty="0" err="1" smtClean="0"/>
                <a:t>cultivate</a:t>
              </a:r>
              <a:r>
                <a:rPr lang="de-AT" sz="1050" dirty="0" smtClean="0"/>
                <a:t> non-food</a:t>
              </a:r>
              <a:endParaRPr lang="de-AT" sz="1050" dirty="0"/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7526055" y="4137331"/>
            <a:ext cx="1576094" cy="1202584"/>
            <a:chOff x="7526055" y="4137331"/>
            <a:chExt cx="1576094" cy="1202584"/>
          </a:xfrm>
        </p:grpSpPr>
        <p:sp>
          <p:nvSpPr>
            <p:cNvPr id="35" name="Ellipse 34"/>
            <p:cNvSpPr/>
            <p:nvPr/>
          </p:nvSpPr>
          <p:spPr>
            <a:xfrm>
              <a:off x="7563110" y="4137331"/>
              <a:ext cx="1005153" cy="952023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7526055" y="5078305"/>
              <a:ext cx="15760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050" dirty="0" err="1" smtClean="0"/>
                <a:t>market</a:t>
              </a:r>
              <a:r>
                <a:rPr lang="de-AT" sz="1050" dirty="0" smtClean="0"/>
                <a:t> non-food</a:t>
              </a:r>
              <a:endParaRPr lang="de-AT" sz="1050" dirty="0"/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2965236" y="2387206"/>
            <a:ext cx="1246723" cy="1213236"/>
            <a:chOff x="2965236" y="2387206"/>
            <a:chExt cx="1246723" cy="1213236"/>
          </a:xfrm>
        </p:grpSpPr>
        <p:sp>
          <p:nvSpPr>
            <p:cNvPr id="33" name="Ellipse 32"/>
            <p:cNvSpPr/>
            <p:nvPr/>
          </p:nvSpPr>
          <p:spPr>
            <a:xfrm>
              <a:off x="2965236" y="2387206"/>
              <a:ext cx="1005153" cy="952023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2971994" y="3346526"/>
              <a:ext cx="123996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050" dirty="0" err="1" smtClean="0"/>
                <a:t>market</a:t>
              </a:r>
              <a:r>
                <a:rPr lang="de-AT" sz="1050" dirty="0" smtClean="0"/>
                <a:t> </a:t>
              </a:r>
              <a:r>
                <a:rPr lang="de-AT" sz="1050" dirty="0" err="1" smtClean="0"/>
                <a:t>food</a:t>
              </a:r>
              <a:endParaRPr lang="de-AT" sz="1050" dirty="0"/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5966192" y="2387206"/>
            <a:ext cx="1275489" cy="1213236"/>
            <a:chOff x="5966192" y="2387206"/>
            <a:chExt cx="1275489" cy="1213236"/>
          </a:xfrm>
        </p:grpSpPr>
        <p:sp>
          <p:nvSpPr>
            <p:cNvPr id="28" name="Ellipse 27"/>
            <p:cNvSpPr/>
            <p:nvPr/>
          </p:nvSpPr>
          <p:spPr>
            <a:xfrm>
              <a:off x="5966192" y="2387206"/>
              <a:ext cx="1005153" cy="952023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6001716" y="3346526"/>
              <a:ext cx="123996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050" dirty="0" err="1" smtClean="0"/>
                <a:t>market</a:t>
              </a:r>
              <a:r>
                <a:rPr lang="de-AT" sz="1050" dirty="0" smtClean="0"/>
                <a:t> </a:t>
              </a:r>
              <a:r>
                <a:rPr lang="de-AT" sz="1050" dirty="0" err="1" smtClean="0"/>
                <a:t>food</a:t>
              </a:r>
              <a:endParaRPr lang="de-AT" sz="1050" dirty="0"/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7446729" y="2361643"/>
            <a:ext cx="1576094" cy="1235375"/>
            <a:chOff x="7441211" y="2342206"/>
            <a:chExt cx="1576094" cy="1235375"/>
          </a:xfrm>
        </p:grpSpPr>
        <p:sp>
          <p:nvSpPr>
            <p:cNvPr id="26" name="Ellipse 25"/>
            <p:cNvSpPr/>
            <p:nvPr/>
          </p:nvSpPr>
          <p:spPr>
            <a:xfrm>
              <a:off x="7563111" y="2342206"/>
              <a:ext cx="1005153" cy="952023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7441211" y="3315971"/>
              <a:ext cx="15760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050" dirty="0" err="1" smtClean="0"/>
                <a:t>market</a:t>
              </a:r>
              <a:r>
                <a:rPr lang="de-AT" sz="1050" dirty="0" smtClean="0"/>
                <a:t> non-food</a:t>
              </a:r>
              <a:endParaRPr lang="de-AT" sz="1050" dirty="0"/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1928674" y="2361643"/>
            <a:ext cx="1576094" cy="1238799"/>
            <a:chOff x="1928674" y="2361643"/>
            <a:chExt cx="1576094" cy="1238799"/>
          </a:xfrm>
        </p:grpSpPr>
        <p:sp>
          <p:nvSpPr>
            <p:cNvPr id="34" name="Ellipse 33"/>
            <p:cNvSpPr/>
            <p:nvPr/>
          </p:nvSpPr>
          <p:spPr>
            <a:xfrm>
              <a:off x="2228291" y="2361643"/>
              <a:ext cx="1005153" cy="952023"/>
            </a:xfrm>
            <a:prstGeom prst="ellipse">
              <a:avLst/>
            </a:prstGeom>
            <a:blipFill>
              <a:blip r:embed="rId6"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1928674" y="3346526"/>
              <a:ext cx="157609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050" dirty="0" err="1" smtClean="0"/>
                <a:t>cultivate</a:t>
              </a:r>
              <a:r>
                <a:rPr lang="de-AT" sz="1050" dirty="0" smtClean="0"/>
                <a:t> </a:t>
              </a:r>
              <a:r>
                <a:rPr lang="de-AT" sz="1050" dirty="0" err="1" smtClean="0"/>
                <a:t>food</a:t>
              </a:r>
              <a:endParaRPr lang="de-AT" sz="1050" dirty="0"/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4954318" y="2361643"/>
            <a:ext cx="1576094" cy="1243251"/>
            <a:chOff x="4954318" y="2361643"/>
            <a:chExt cx="1576094" cy="1243251"/>
          </a:xfrm>
        </p:grpSpPr>
        <p:sp>
          <p:nvSpPr>
            <p:cNvPr id="20" name="Ellipse 19"/>
            <p:cNvSpPr/>
            <p:nvPr/>
          </p:nvSpPr>
          <p:spPr>
            <a:xfrm>
              <a:off x="5229247" y="2361643"/>
              <a:ext cx="1005153" cy="952023"/>
            </a:xfrm>
            <a:prstGeom prst="ellipse">
              <a:avLst/>
            </a:prstGeom>
            <a:blipFill>
              <a:blip r:embed="rId6"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4954318" y="3350978"/>
              <a:ext cx="157609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050" dirty="0" err="1" smtClean="0"/>
                <a:t>cultivate</a:t>
              </a:r>
              <a:r>
                <a:rPr lang="de-AT" sz="1050" dirty="0" smtClean="0"/>
                <a:t> </a:t>
              </a:r>
              <a:r>
                <a:rPr lang="de-AT" sz="1050" dirty="0" err="1" smtClean="0"/>
                <a:t>food</a:t>
              </a:r>
              <a:endParaRPr lang="de-AT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12507778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ieren 28"/>
          <p:cNvGrpSpPr/>
          <p:nvPr/>
        </p:nvGrpSpPr>
        <p:grpSpPr>
          <a:xfrm>
            <a:off x="545082" y="2425452"/>
            <a:ext cx="8492632" cy="2169574"/>
            <a:chOff x="545082" y="2425452"/>
            <a:chExt cx="8492632" cy="2169574"/>
          </a:xfrm>
        </p:grpSpPr>
        <p:sp>
          <p:nvSpPr>
            <p:cNvPr id="85" name="Rechteck 84"/>
            <p:cNvSpPr/>
            <p:nvPr/>
          </p:nvSpPr>
          <p:spPr>
            <a:xfrm>
              <a:off x="545082" y="2428178"/>
              <a:ext cx="8491363" cy="216684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cxnSp>
          <p:nvCxnSpPr>
            <p:cNvPr id="89" name="Gerader Verbinder 88"/>
            <p:cNvCxnSpPr/>
            <p:nvPr/>
          </p:nvCxnSpPr>
          <p:spPr>
            <a:xfrm flipH="1">
              <a:off x="546351" y="4585692"/>
              <a:ext cx="849136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r Verbinder 89"/>
            <p:cNvCxnSpPr/>
            <p:nvPr/>
          </p:nvCxnSpPr>
          <p:spPr>
            <a:xfrm flipH="1">
              <a:off x="545082" y="2425452"/>
              <a:ext cx="849136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62022" y="320824"/>
            <a:ext cx="7494354" cy="952500"/>
          </a:xfrm>
        </p:spPr>
        <p:txBody>
          <a:bodyPr/>
          <a:lstStyle/>
          <a:p>
            <a:r>
              <a:rPr lang="de-DE" dirty="0" smtClean="0"/>
              <a:t>GMO </a:t>
            </a:r>
            <a:r>
              <a:rPr lang="de-AT" dirty="0" err="1"/>
              <a:t>decision-making</a:t>
            </a:r>
            <a:r>
              <a:rPr lang="de-DE" dirty="0" smtClean="0"/>
              <a:t> at EU </a:t>
            </a:r>
            <a:r>
              <a:rPr lang="de-DE" dirty="0" err="1" smtClean="0"/>
              <a:t>level</a:t>
            </a:r>
            <a:r>
              <a:rPr lang="de-DE" dirty="0" smtClean="0"/>
              <a:t>: in </a:t>
            </a:r>
            <a:r>
              <a:rPr lang="de-DE" dirty="0" err="1" smtClean="0"/>
              <a:t>theory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Birgit Hollaus @ EELF 2016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2295-CC7E-4B5B-BFD3-593FD9D32866}" type="slidenum">
              <a:rPr lang="de-AT" smtClean="0"/>
              <a:pPr/>
              <a:t>7</a:t>
            </a:fld>
            <a:endParaRPr lang="de-AT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905169" y="4604359"/>
            <a:ext cx="7344820" cy="917437"/>
            <a:chOff x="905169" y="4604359"/>
            <a:chExt cx="7344820" cy="917437"/>
          </a:xfrm>
        </p:grpSpPr>
        <p:sp>
          <p:nvSpPr>
            <p:cNvPr id="50" name="Freihandform 49"/>
            <p:cNvSpPr/>
            <p:nvPr/>
          </p:nvSpPr>
          <p:spPr>
            <a:xfrm>
              <a:off x="1385397" y="4924043"/>
              <a:ext cx="1639860" cy="439690"/>
            </a:xfrm>
            <a:custGeom>
              <a:avLst/>
              <a:gdLst>
                <a:gd name="connsiteX0" fmla="*/ 0 w 1639860"/>
                <a:gd name="connsiteY0" fmla="*/ 73283 h 439690"/>
                <a:gd name="connsiteX1" fmla="*/ 73283 w 1639860"/>
                <a:gd name="connsiteY1" fmla="*/ 0 h 439690"/>
                <a:gd name="connsiteX2" fmla="*/ 1566577 w 1639860"/>
                <a:gd name="connsiteY2" fmla="*/ 0 h 439690"/>
                <a:gd name="connsiteX3" fmla="*/ 1639860 w 1639860"/>
                <a:gd name="connsiteY3" fmla="*/ 73283 h 439690"/>
                <a:gd name="connsiteX4" fmla="*/ 1639860 w 1639860"/>
                <a:gd name="connsiteY4" fmla="*/ 366407 h 439690"/>
                <a:gd name="connsiteX5" fmla="*/ 1566577 w 1639860"/>
                <a:gd name="connsiteY5" fmla="*/ 439690 h 439690"/>
                <a:gd name="connsiteX6" fmla="*/ 73283 w 1639860"/>
                <a:gd name="connsiteY6" fmla="*/ 439690 h 439690"/>
                <a:gd name="connsiteX7" fmla="*/ 0 w 1639860"/>
                <a:gd name="connsiteY7" fmla="*/ 366407 h 439690"/>
                <a:gd name="connsiteX8" fmla="*/ 0 w 1639860"/>
                <a:gd name="connsiteY8" fmla="*/ 73283 h 43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9860" h="439690">
                  <a:moveTo>
                    <a:pt x="0" y="73283"/>
                  </a:moveTo>
                  <a:cubicBezTo>
                    <a:pt x="0" y="32810"/>
                    <a:pt x="32810" y="0"/>
                    <a:pt x="73283" y="0"/>
                  </a:cubicBezTo>
                  <a:lnTo>
                    <a:pt x="1566577" y="0"/>
                  </a:lnTo>
                  <a:cubicBezTo>
                    <a:pt x="1607050" y="0"/>
                    <a:pt x="1639860" y="32810"/>
                    <a:pt x="1639860" y="73283"/>
                  </a:cubicBezTo>
                  <a:lnTo>
                    <a:pt x="1639860" y="366407"/>
                  </a:lnTo>
                  <a:cubicBezTo>
                    <a:pt x="1639860" y="406880"/>
                    <a:pt x="1607050" y="439690"/>
                    <a:pt x="1566577" y="439690"/>
                  </a:cubicBezTo>
                  <a:lnTo>
                    <a:pt x="73283" y="439690"/>
                  </a:lnTo>
                  <a:cubicBezTo>
                    <a:pt x="32810" y="439690"/>
                    <a:pt x="0" y="406880"/>
                    <a:pt x="0" y="366407"/>
                  </a:cubicBezTo>
                  <a:lnTo>
                    <a:pt x="0" y="7328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8568" tIns="63374" rIns="63374" bIns="63374" numCol="1" spcCol="1270" anchor="ctr" anchorCtr="0">
              <a:noAutofit/>
            </a:bodyPr>
            <a:lstStyle/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AT" sz="1100" kern="1200" dirty="0"/>
            </a:p>
          </p:txBody>
        </p:sp>
        <p:sp>
          <p:nvSpPr>
            <p:cNvPr id="51" name="Ellipse 50"/>
            <p:cNvSpPr/>
            <p:nvPr/>
          </p:nvSpPr>
          <p:spPr>
            <a:xfrm>
              <a:off x="905169" y="4604359"/>
              <a:ext cx="760250" cy="760196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Textfeld 51"/>
            <p:cNvSpPr txBox="1"/>
            <p:nvPr/>
          </p:nvSpPr>
          <p:spPr>
            <a:xfrm>
              <a:off x="5585693" y="4944715"/>
              <a:ext cx="266429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050" b="1" i="1" dirty="0" smtClean="0"/>
                <a:t>Scientific risk </a:t>
              </a:r>
              <a:r>
                <a:rPr lang="de-AT" sz="1050" b="1" i="1" dirty="0" err="1" smtClean="0"/>
                <a:t>management</a:t>
              </a:r>
              <a:r>
                <a:rPr lang="de-AT" sz="1050" i="1" dirty="0" smtClean="0"/>
                <a:t>:</a:t>
              </a:r>
            </a:p>
            <a:p>
              <a:r>
                <a:rPr lang="de-AT" sz="1050" i="1" dirty="0" err="1" smtClean="0"/>
                <a:t>what</a:t>
              </a:r>
              <a:r>
                <a:rPr lang="de-AT" sz="1050" i="1" dirty="0" smtClean="0"/>
                <a:t> </a:t>
              </a:r>
              <a:r>
                <a:rPr lang="de-AT" sz="1050" i="1" dirty="0" err="1" smtClean="0"/>
                <a:t>risks</a:t>
              </a:r>
              <a:r>
                <a:rPr lang="de-AT" sz="1050" i="1" dirty="0" smtClean="0"/>
                <a:t> for </a:t>
              </a:r>
              <a:r>
                <a:rPr lang="de-AT" sz="1050" i="1" dirty="0" err="1" smtClean="0"/>
                <a:t>health</a:t>
              </a:r>
              <a:r>
                <a:rPr lang="de-AT" sz="1050" i="1" dirty="0" smtClean="0"/>
                <a:t> and</a:t>
              </a:r>
              <a:br>
                <a:rPr lang="de-AT" sz="1050" i="1" dirty="0" smtClean="0"/>
              </a:br>
              <a:r>
                <a:rPr lang="de-AT" sz="1050" i="1" dirty="0" err="1" smtClean="0"/>
                <a:t>the</a:t>
              </a:r>
              <a:r>
                <a:rPr lang="de-AT" sz="1050" i="1" dirty="0" smtClean="0"/>
                <a:t> </a:t>
              </a:r>
              <a:r>
                <a:rPr lang="de-AT" sz="1050" i="1" dirty="0" err="1" smtClean="0"/>
                <a:t>environment</a:t>
              </a:r>
              <a:r>
                <a:rPr lang="de-AT" sz="1050" i="1" dirty="0" smtClean="0"/>
                <a:t>?</a:t>
              </a:r>
              <a:endParaRPr lang="de-AT" sz="1050" i="1" dirty="0"/>
            </a:p>
          </p:txBody>
        </p:sp>
      </p:grpSp>
      <p:grpSp>
        <p:nvGrpSpPr>
          <p:cNvPr id="19" name="Gruppieren 18"/>
          <p:cNvGrpSpPr/>
          <p:nvPr/>
        </p:nvGrpSpPr>
        <p:grpSpPr>
          <a:xfrm>
            <a:off x="1984853" y="4549966"/>
            <a:ext cx="785621" cy="356580"/>
            <a:chOff x="1984853" y="4549966"/>
            <a:chExt cx="785621" cy="356580"/>
          </a:xfrm>
        </p:grpSpPr>
        <p:sp>
          <p:nvSpPr>
            <p:cNvPr id="53" name="Ellipse 52"/>
            <p:cNvSpPr/>
            <p:nvPr/>
          </p:nvSpPr>
          <p:spPr>
            <a:xfrm>
              <a:off x="2273765" y="4731824"/>
              <a:ext cx="76025" cy="76025"/>
            </a:xfrm>
            <a:prstGeom prst="ellipse">
              <a:avLst/>
            </a:prstGeom>
            <a:solidFill>
              <a:srgbClr val="002E60"/>
            </a:solidFill>
            <a:ln>
              <a:solidFill>
                <a:srgbClr val="002E6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Ellipse 53"/>
            <p:cNvSpPr/>
            <p:nvPr/>
          </p:nvSpPr>
          <p:spPr>
            <a:xfrm>
              <a:off x="2129309" y="4792509"/>
              <a:ext cx="76025" cy="76025"/>
            </a:xfrm>
            <a:prstGeom prst="ellipse">
              <a:avLst/>
            </a:prstGeom>
            <a:solidFill>
              <a:srgbClr val="002E60"/>
            </a:solidFill>
            <a:ln>
              <a:solidFill>
                <a:srgbClr val="002E6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Ellipse 54"/>
            <p:cNvSpPr/>
            <p:nvPr/>
          </p:nvSpPr>
          <p:spPr>
            <a:xfrm>
              <a:off x="1984853" y="4830521"/>
              <a:ext cx="76025" cy="76025"/>
            </a:xfrm>
            <a:prstGeom prst="ellipse">
              <a:avLst/>
            </a:prstGeom>
            <a:solidFill>
              <a:srgbClr val="002E60"/>
            </a:solidFill>
            <a:ln>
              <a:solidFill>
                <a:srgbClr val="002E6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Ellipse 55"/>
            <p:cNvSpPr/>
            <p:nvPr/>
          </p:nvSpPr>
          <p:spPr>
            <a:xfrm>
              <a:off x="2694449" y="4549966"/>
              <a:ext cx="76025" cy="76025"/>
            </a:xfrm>
            <a:prstGeom prst="ellipse">
              <a:avLst/>
            </a:prstGeom>
            <a:solidFill>
              <a:srgbClr val="002E60"/>
            </a:solidFill>
            <a:ln>
              <a:solidFill>
                <a:srgbClr val="002E6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Ellipse 56"/>
            <p:cNvSpPr/>
            <p:nvPr/>
          </p:nvSpPr>
          <p:spPr>
            <a:xfrm>
              <a:off x="2551142" y="4618952"/>
              <a:ext cx="76025" cy="76025"/>
            </a:xfrm>
            <a:prstGeom prst="ellipse">
              <a:avLst/>
            </a:prstGeom>
            <a:solidFill>
              <a:srgbClr val="002E60"/>
            </a:solidFill>
            <a:ln>
              <a:solidFill>
                <a:srgbClr val="002E6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Ellipse 57"/>
            <p:cNvSpPr/>
            <p:nvPr/>
          </p:nvSpPr>
          <p:spPr>
            <a:xfrm>
              <a:off x="2400992" y="4673444"/>
              <a:ext cx="76025" cy="76025"/>
            </a:xfrm>
            <a:prstGeom prst="ellipse">
              <a:avLst/>
            </a:prstGeom>
            <a:solidFill>
              <a:srgbClr val="002E60"/>
            </a:solidFill>
            <a:ln>
              <a:solidFill>
                <a:srgbClr val="002E6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20" name="Gruppieren 19"/>
          <p:cNvGrpSpPr/>
          <p:nvPr/>
        </p:nvGrpSpPr>
        <p:grpSpPr>
          <a:xfrm>
            <a:off x="2751331" y="3780377"/>
            <a:ext cx="5498658" cy="760196"/>
            <a:chOff x="2751331" y="3780377"/>
            <a:chExt cx="5498658" cy="760196"/>
          </a:xfrm>
        </p:grpSpPr>
        <p:sp>
          <p:nvSpPr>
            <p:cNvPr id="59" name="Freihandform 58"/>
            <p:cNvSpPr/>
            <p:nvPr/>
          </p:nvSpPr>
          <p:spPr>
            <a:xfrm>
              <a:off x="3225754" y="4068412"/>
              <a:ext cx="1639860" cy="439690"/>
            </a:xfrm>
            <a:custGeom>
              <a:avLst/>
              <a:gdLst>
                <a:gd name="connsiteX0" fmla="*/ 0 w 1639860"/>
                <a:gd name="connsiteY0" fmla="*/ 73283 h 439690"/>
                <a:gd name="connsiteX1" fmla="*/ 73283 w 1639860"/>
                <a:gd name="connsiteY1" fmla="*/ 0 h 439690"/>
                <a:gd name="connsiteX2" fmla="*/ 1566577 w 1639860"/>
                <a:gd name="connsiteY2" fmla="*/ 0 h 439690"/>
                <a:gd name="connsiteX3" fmla="*/ 1639860 w 1639860"/>
                <a:gd name="connsiteY3" fmla="*/ 73283 h 439690"/>
                <a:gd name="connsiteX4" fmla="*/ 1639860 w 1639860"/>
                <a:gd name="connsiteY4" fmla="*/ 366407 h 439690"/>
                <a:gd name="connsiteX5" fmla="*/ 1566577 w 1639860"/>
                <a:gd name="connsiteY5" fmla="*/ 439690 h 439690"/>
                <a:gd name="connsiteX6" fmla="*/ 73283 w 1639860"/>
                <a:gd name="connsiteY6" fmla="*/ 439690 h 439690"/>
                <a:gd name="connsiteX7" fmla="*/ 0 w 1639860"/>
                <a:gd name="connsiteY7" fmla="*/ 366407 h 439690"/>
                <a:gd name="connsiteX8" fmla="*/ 0 w 1639860"/>
                <a:gd name="connsiteY8" fmla="*/ 73283 h 43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9860" h="439690">
                  <a:moveTo>
                    <a:pt x="0" y="73283"/>
                  </a:moveTo>
                  <a:cubicBezTo>
                    <a:pt x="0" y="32810"/>
                    <a:pt x="32810" y="0"/>
                    <a:pt x="73283" y="0"/>
                  </a:cubicBezTo>
                  <a:lnTo>
                    <a:pt x="1566577" y="0"/>
                  </a:lnTo>
                  <a:cubicBezTo>
                    <a:pt x="1607050" y="0"/>
                    <a:pt x="1639860" y="32810"/>
                    <a:pt x="1639860" y="73283"/>
                  </a:cubicBezTo>
                  <a:lnTo>
                    <a:pt x="1639860" y="366407"/>
                  </a:lnTo>
                  <a:cubicBezTo>
                    <a:pt x="1639860" y="406880"/>
                    <a:pt x="1607050" y="439690"/>
                    <a:pt x="1566577" y="439690"/>
                  </a:cubicBezTo>
                  <a:lnTo>
                    <a:pt x="73283" y="439690"/>
                  </a:lnTo>
                  <a:cubicBezTo>
                    <a:pt x="32810" y="439690"/>
                    <a:pt x="0" y="406880"/>
                    <a:pt x="0" y="366407"/>
                  </a:cubicBezTo>
                  <a:lnTo>
                    <a:pt x="0" y="73283"/>
                  </a:lnTo>
                  <a:close/>
                </a:path>
              </a:pathLst>
            </a:custGeom>
            <a:solidFill>
              <a:srgbClr val="002E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8568" tIns="63374" rIns="63374" bIns="63374" numCol="1" spcCol="1270" anchor="ctr" anchorCtr="0">
              <a:noAutofit/>
            </a:bodyPr>
            <a:lstStyle/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AT" sz="1100" kern="1200" dirty="0" smtClean="0"/>
                <a:t>European</a:t>
              </a:r>
              <a:br>
                <a:rPr lang="de-AT" sz="1100" kern="1200" dirty="0" smtClean="0"/>
              </a:br>
              <a:r>
                <a:rPr lang="de-AT" sz="1100" kern="1200" dirty="0" err="1" smtClean="0"/>
                <a:t>Commission</a:t>
              </a:r>
              <a:endParaRPr lang="de-AT" sz="1100" kern="1200" dirty="0"/>
            </a:p>
          </p:txBody>
        </p:sp>
        <p:sp>
          <p:nvSpPr>
            <p:cNvPr id="60" name="Ellipse 59"/>
            <p:cNvSpPr/>
            <p:nvPr/>
          </p:nvSpPr>
          <p:spPr>
            <a:xfrm>
              <a:off x="2751331" y="3780377"/>
              <a:ext cx="760250" cy="760196"/>
            </a:xfrm>
            <a:prstGeom prst="ellipse">
              <a:avLst/>
            </a:prstGeom>
            <a:solidFill>
              <a:srgbClr val="BCBEC5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1" name="Textfeld 60"/>
            <p:cNvSpPr txBox="1"/>
            <p:nvPr/>
          </p:nvSpPr>
          <p:spPr>
            <a:xfrm>
              <a:off x="5585693" y="4169664"/>
              <a:ext cx="266429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100" i="1" dirty="0" smtClean="0"/>
                <a:t>… </a:t>
              </a:r>
              <a:r>
                <a:rPr lang="de-AT" sz="1100" i="1" dirty="0" err="1" smtClean="0"/>
                <a:t>drafts</a:t>
              </a:r>
              <a:r>
                <a:rPr lang="de-AT" sz="1100" i="1" dirty="0" smtClean="0"/>
                <a:t> </a:t>
              </a:r>
              <a:r>
                <a:rPr lang="de-AT" sz="1100" i="1" dirty="0" err="1" smtClean="0"/>
                <a:t>decision</a:t>
              </a:r>
              <a:endParaRPr lang="de-AT" sz="1100" i="1" dirty="0"/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3392579" y="3632347"/>
            <a:ext cx="104881" cy="224058"/>
            <a:chOff x="3392579" y="3632347"/>
            <a:chExt cx="104881" cy="224058"/>
          </a:xfrm>
        </p:grpSpPr>
        <p:sp>
          <p:nvSpPr>
            <p:cNvPr id="62" name="Ellipse 61"/>
            <p:cNvSpPr/>
            <p:nvPr/>
          </p:nvSpPr>
          <p:spPr>
            <a:xfrm>
              <a:off x="3421435" y="3632347"/>
              <a:ext cx="76025" cy="76025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Ellipse 62"/>
            <p:cNvSpPr/>
            <p:nvPr/>
          </p:nvSpPr>
          <p:spPr>
            <a:xfrm>
              <a:off x="3392579" y="3780380"/>
              <a:ext cx="76025" cy="76025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26" name="Gruppieren 25"/>
          <p:cNvGrpSpPr/>
          <p:nvPr/>
        </p:nvGrpSpPr>
        <p:grpSpPr>
          <a:xfrm>
            <a:off x="2761245" y="2739491"/>
            <a:ext cx="6370202" cy="894707"/>
            <a:chOff x="2761245" y="2739491"/>
            <a:chExt cx="6370202" cy="894707"/>
          </a:xfrm>
        </p:grpSpPr>
        <p:sp>
          <p:nvSpPr>
            <p:cNvPr id="64" name="Freihandform 63"/>
            <p:cNvSpPr/>
            <p:nvPr/>
          </p:nvSpPr>
          <p:spPr>
            <a:xfrm>
              <a:off x="3585797" y="3124668"/>
              <a:ext cx="1639860" cy="439690"/>
            </a:xfrm>
            <a:custGeom>
              <a:avLst/>
              <a:gdLst>
                <a:gd name="connsiteX0" fmla="*/ 0 w 1639860"/>
                <a:gd name="connsiteY0" fmla="*/ 73283 h 439690"/>
                <a:gd name="connsiteX1" fmla="*/ 73283 w 1639860"/>
                <a:gd name="connsiteY1" fmla="*/ 0 h 439690"/>
                <a:gd name="connsiteX2" fmla="*/ 1566577 w 1639860"/>
                <a:gd name="connsiteY2" fmla="*/ 0 h 439690"/>
                <a:gd name="connsiteX3" fmla="*/ 1639860 w 1639860"/>
                <a:gd name="connsiteY3" fmla="*/ 73283 h 439690"/>
                <a:gd name="connsiteX4" fmla="*/ 1639860 w 1639860"/>
                <a:gd name="connsiteY4" fmla="*/ 366407 h 439690"/>
                <a:gd name="connsiteX5" fmla="*/ 1566577 w 1639860"/>
                <a:gd name="connsiteY5" fmla="*/ 439690 h 439690"/>
                <a:gd name="connsiteX6" fmla="*/ 73283 w 1639860"/>
                <a:gd name="connsiteY6" fmla="*/ 439690 h 439690"/>
                <a:gd name="connsiteX7" fmla="*/ 0 w 1639860"/>
                <a:gd name="connsiteY7" fmla="*/ 366407 h 439690"/>
                <a:gd name="connsiteX8" fmla="*/ 0 w 1639860"/>
                <a:gd name="connsiteY8" fmla="*/ 73283 h 43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9860" h="439690">
                  <a:moveTo>
                    <a:pt x="0" y="73283"/>
                  </a:moveTo>
                  <a:cubicBezTo>
                    <a:pt x="0" y="32810"/>
                    <a:pt x="32810" y="0"/>
                    <a:pt x="73283" y="0"/>
                  </a:cubicBezTo>
                  <a:lnTo>
                    <a:pt x="1566577" y="0"/>
                  </a:lnTo>
                  <a:cubicBezTo>
                    <a:pt x="1607050" y="0"/>
                    <a:pt x="1639860" y="32810"/>
                    <a:pt x="1639860" y="73283"/>
                  </a:cubicBezTo>
                  <a:lnTo>
                    <a:pt x="1639860" y="366407"/>
                  </a:lnTo>
                  <a:cubicBezTo>
                    <a:pt x="1639860" y="406880"/>
                    <a:pt x="1607050" y="439690"/>
                    <a:pt x="1566577" y="439690"/>
                  </a:cubicBezTo>
                  <a:lnTo>
                    <a:pt x="73283" y="439690"/>
                  </a:lnTo>
                  <a:cubicBezTo>
                    <a:pt x="32810" y="439690"/>
                    <a:pt x="0" y="406880"/>
                    <a:pt x="0" y="366407"/>
                  </a:cubicBezTo>
                  <a:lnTo>
                    <a:pt x="0" y="7328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8568" tIns="63374" rIns="63374" bIns="63374" numCol="1" spcCol="1270" anchor="ctr" anchorCtr="0">
              <a:noAutofit/>
            </a:bodyPr>
            <a:lstStyle/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AT" sz="1100" kern="1200" dirty="0" smtClean="0"/>
                <a:t>Comitology </a:t>
              </a:r>
              <a:r>
                <a:rPr lang="de-AT" sz="1100" kern="1200" dirty="0" err="1" smtClean="0"/>
                <a:t>Committee</a:t>
              </a:r>
              <a:endParaRPr lang="de-AT" sz="1100" kern="1200" dirty="0"/>
            </a:p>
          </p:txBody>
        </p:sp>
        <p:sp>
          <p:nvSpPr>
            <p:cNvPr id="65" name="Ellipse 64"/>
            <p:cNvSpPr/>
            <p:nvPr/>
          </p:nvSpPr>
          <p:spPr>
            <a:xfrm>
              <a:off x="3137424" y="2824609"/>
              <a:ext cx="760250" cy="760196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6" name="Ellipse 65"/>
            <p:cNvSpPr/>
            <p:nvPr/>
          </p:nvSpPr>
          <p:spPr>
            <a:xfrm>
              <a:off x="2881988" y="2739491"/>
              <a:ext cx="284015" cy="28803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7" name="Ellipse 66"/>
            <p:cNvSpPr/>
            <p:nvPr/>
          </p:nvSpPr>
          <p:spPr>
            <a:xfrm>
              <a:off x="2761245" y="3027523"/>
              <a:ext cx="284015" cy="28803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8" name="Ellipse 67"/>
            <p:cNvSpPr/>
            <p:nvPr/>
          </p:nvSpPr>
          <p:spPr>
            <a:xfrm>
              <a:off x="2881987" y="3346166"/>
              <a:ext cx="284015" cy="28803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5585692" y="3145532"/>
              <a:ext cx="35457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100" i="1" dirty="0" smtClean="0"/>
                <a:t>… </a:t>
              </a:r>
              <a:r>
                <a:rPr lang="de-AT" sz="1100" i="1" dirty="0" err="1" smtClean="0"/>
                <a:t>gives</a:t>
              </a:r>
              <a:r>
                <a:rPr lang="de-AT" sz="1100" i="1" dirty="0" smtClean="0"/>
                <a:t> </a:t>
              </a:r>
              <a:r>
                <a:rPr lang="de-AT" sz="1100" i="1" dirty="0" err="1" smtClean="0"/>
                <a:t>opinion</a:t>
              </a:r>
              <a:r>
                <a:rPr lang="de-AT" sz="1100" i="1" dirty="0" smtClean="0"/>
                <a:t> </a:t>
              </a:r>
              <a:r>
                <a:rPr lang="de-AT" sz="1100" i="1" dirty="0" err="1" smtClean="0"/>
                <a:t>whether</a:t>
              </a:r>
              <a:r>
                <a:rPr lang="de-AT" sz="1100" i="1" dirty="0" smtClean="0"/>
                <a:t> </a:t>
              </a:r>
              <a:r>
                <a:rPr lang="de-AT" sz="1100" i="1" dirty="0" err="1" smtClean="0"/>
                <a:t>decision</a:t>
              </a:r>
              <a:r>
                <a:rPr lang="de-AT" sz="1100" i="1" dirty="0" smtClean="0"/>
                <a:t> </a:t>
              </a:r>
              <a:r>
                <a:rPr lang="de-AT" sz="1100" i="1" dirty="0" err="1" smtClean="0"/>
                <a:t>should</a:t>
              </a:r>
              <a:r>
                <a:rPr lang="de-AT" sz="1100" i="1" dirty="0" smtClean="0"/>
                <a:t> </a:t>
              </a:r>
              <a:r>
                <a:rPr lang="de-AT" sz="1100" i="1" dirty="0" err="1" smtClean="0"/>
                <a:t>be</a:t>
              </a:r>
              <a:r>
                <a:rPr lang="de-AT" sz="1100" i="1" dirty="0" smtClean="0"/>
                <a:t> </a:t>
              </a:r>
              <a:r>
                <a:rPr lang="de-AT" sz="1100" i="1" dirty="0" err="1" smtClean="0"/>
                <a:t>adopted</a:t>
              </a:r>
              <a:endParaRPr lang="de-AT" sz="1100" i="1" dirty="0"/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3283643" y="2428615"/>
            <a:ext cx="498724" cy="356877"/>
            <a:chOff x="3283643" y="2428615"/>
            <a:chExt cx="498724" cy="356877"/>
          </a:xfrm>
        </p:grpSpPr>
        <p:grpSp>
          <p:nvGrpSpPr>
            <p:cNvPr id="25" name="Gruppieren 24"/>
            <p:cNvGrpSpPr/>
            <p:nvPr/>
          </p:nvGrpSpPr>
          <p:grpSpPr>
            <a:xfrm>
              <a:off x="3283643" y="2428615"/>
              <a:ext cx="498724" cy="217488"/>
              <a:chOff x="3283643" y="2560355"/>
              <a:chExt cx="498724" cy="217488"/>
            </a:xfrm>
          </p:grpSpPr>
          <p:sp>
            <p:nvSpPr>
              <p:cNvPr id="70" name="Ellipse 69"/>
              <p:cNvSpPr/>
              <p:nvPr/>
            </p:nvSpPr>
            <p:spPr>
              <a:xfrm>
                <a:off x="3283643" y="2694570"/>
                <a:ext cx="76025" cy="76025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1" name="Ellipse 70"/>
              <p:cNvSpPr/>
              <p:nvPr/>
            </p:nvSpPr>
            <p:spPr>
              <a:xfrm>
                <a:off x="3389318" y="2627463"/>
                <a:ext cx="76025" cy="76025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2" name="Ellipse 71"/>
              <p:cNvSpPr/>
              <p:nvPr/>
            </p:nvSpPr>
            <p:spPr>
              <a:xfrm>
                <a:off x="3494993" y="2560355"/>
                <a:ext cx="76025" cy="76025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3" name="Ellipse 72"/>
              <p:cNvSpPr/>
              <p:nvPr/>
            </p:nvSpPr>
            <p:spPr>
              <a:xfrm>
                <a:off x="3600668" y="2627463"/>
                <a:ext cx="76025" cy="76025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4" name="Ellipse 73"/>
              <p:cNvSpPr/>
              <p:nvPr/>
            </p:nvSpPr>
            <p:spPr>
              <a:xfrm>
                <a:off x="3706342" y="2694570"/>
                <a:ext cx="76025" cy="76025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5" name="Ellipse 74"/>
              <p:cNvSpPr/>
              <p:nvPr/>
            </p:nvSpPr>
            <p:spPr>
              <a:xfrm>
                <a:off x="3494993" y="2701818"/>
                <a:ext cx="76025" cy="76025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sp>
          <p:nvSpPr>
            <p:cNvPr id="77" name="Ellipse 76"/>
            <p:cNvSpPr/>
            <p:nvPr/>
          </p:nvSpPr>
          <p:spPr>
            <a:xfrm>
              <a:off x="3487863" y="2709467"/>
              <a:ext cx="76025" cy="76025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79" name="Gruppieren 78"/>
          <p:cNvGrpSpPr/>
          <p:nvPr/>
        </p:nvGrpSpPr>
        <p:grpSpPr>
          <a:xfrm>
            <a:off x="3173043" y="1670050"/>
            <a:ext cx="5863452" cy="730046"/>
            <a:chOff x="3173043" y="1670050"/>
            <a:chExt cx="5863452" cy="730046"/>
          </a:xfrm>
        </p:grpSpPr>
        <p:sp>
          <p:nvSpPr>
            <p:cNvPr id="80" name="Abgerundetes Rechteck 79"/>
            <p:cNvSpPr/>
            <p:nvPr/>
          </p:nvSpPr>
          <p:spPr>
            <a:xfrm>
              <a:off x="3701744" y="1955218"/>
              <a:ext cx="1535649" cy="39579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/>
              <a:r>
                <a:rPr lang="de-AT" sz="1100" dirty="0" smtClean="0"/>
                <a:t>European </a:t>
              </a:r>
              <a:r>
                <a:rPr lang="de-AT" sz="1100" dirty="0" err="1" smtClean="0"/>
                <a:t>Commission</a:t>
              </a:r>
              <a:endParaRPr lang="de-AT" sz="1100" dirty="0"/>
            </a:p>
          </p:txBody>
        </p:sp>
        <p:sp>
          <p:nvSpPr>
            <p:cNvPr id="81" name="Ellipse 80"/>
            <p:cNvSpPr/>
            <p:nvPr/>
          </p:nvSpPr>
          <p:spPr>
            <a:xfrm>
              <a:off x="3173043" y="1670050"/>
              <a:ext cx="714170" cy="730046"/>
            </a:xfrm>
            <a:prstGeom prst="ellipse">
              <a:avLst/>
            </a:prstGeom>
            <a:solidFill>
              <a:srgbClr val="BCBEC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82" name="Textfeld 81"/>
            <p:cNvSpPr txBox="1"/>
            <p:nvPr/>
          </p:nvSpPr>
          <p:spPr>
            <a:xfrm>
              <a:off x="5585692" y="2135478"/>
              <a:ext cx="345080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100" i="1" dirty="0" smtClean="0"/>
                <a:t>… </a:t>
              </a:r>
              <a:r>
                <a:rPr lang="de-AT" sz="1100" i="1" dirty="0" err="1" smtClean="0"/>
                <a:t>formally</a:t>
              </a:r>
              <a:r>
                <a:rPr lang="de-AT" sz="1100" i="1" dirty="0" smtClean="0"/>
                <a:t> </a:t>
              </a:r>
              <a:r>
                <a:rPr lang="de-AT" sz="1100" i="1" dirty="0" err="1" smtClean="0"/>
                <a:t>adopts</a:t>
              </a:r>
              <a:r>
                <a:rPr lang="de-AT" sz="1100" i="1" dirty="0" smtClean="0"/>
                <a:t> </a:t>
              </a:r>
              <a:r>
                <a:rPr lang="de-AT" sz="1100" i="1" dirty="0" err="1" smtClean="0"/>
                <a:t>decision</a:t>
              </a:r>
              <a:r>
                <a:rPr lang="de-AT" sz="1100" i="1" dirty="0" smtClean="0"/>
                <a:t> </a:t>
              </a:r>
              <a:r>
                <a:rPr lang="de-AT" sz="1100" i="1" dirty="0" err="1" smtClean="0"/>
                <a:t>accordingly</a:t>
              </a:r>
              <a:endParaRPr lang="de-AT" sz="1100" i="1" dirty="0"/>
            </a:p>
          </p:txBody>
        </p:sp>
      </p:grpSp>
      <p:sp>
        <p:nvSpPr>
          <p:cNvPr id="83" name="Textfeld 82"/>
          <p:cNvSpPr txBox="1"/>
          <p:nvPr/>
        </p:nvSpPr>
        <p:spPr>
          <a:xfrm>
            <a:off x="5585693" y="1447312"/>
            <a:ext cx="26642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100" b="1" i="1" dirty="0" smtClean="0"/>
              <a:t>Political risk </a:t>
            </a:r>
            <a:r>
              <a:rPr lang="de-AT" sz="1100" b="1" i="1" dirty="0" err="1" smtClean="0"/>
              <a:t>management</a:t>
            </a:r>
            <a:r>
              <a:rPr lang="de-AT" sz="1100" i="1" dirty="0" smtClean="0"/>
              <a:t>:</a:t>
            </a:r>
          </a:p>
          <a:p>
            <a:r>
              <a:rPr lang="de-AT" sz="1100" i="1" dirty="0" err="1" smtClean="0"/>
              <a:t>to</a:t>
            </a:r>
            <a:r>
              <a:rPr lang="de-AT" sz="1100" i="1" dirty="0" smtClean="0"/>
              <a:t> </a:t>
            </a:r>
            <a:r>
              <a:rPr lang="de-AT" sz="1100" i="1" dirty="0" err="1" smtClean="0"/>
              <a:t>authorise</a:t>
            </a:r>
            <a:r>
              <a:rPr lang="de-AT" sz="1100" i="1" dirty="0" smtClean="0"/>
              <a:t> </a:t>
            </a:r>
            <a:r>
              <a:rPr lang="de-AT" sz="1100" i="1" dirty="0" err="1" smtClean="0"/>
              <a:t>or</a:t>
            </a:r>
            <a:r>
              <a:rPr lang="de-AT" sz="1100" i="1" dirty="0" smtClean="0"/>
              <a:t> not </a:t>
            </a:r>
            <a:r>
              <a:rPr lang="de-AT" sz="1100" i="1" dirty="0" err="1" smtClean="0"/>
              <a:t>to</a:t>
            </a:r>
            <a:r>
              <a:rPr lang="de-AT" sz="1100" i="1" dirty="0" smtClean="0"/>
              <a:t> </a:t>
            </a:r>
            <a:r>
              <a:rPr lang="de-AT" sz="1100" i="1" dirty="0" err="1" smtClean="0"/>
              <a:t>authorise</a:t>
            </a:r>
            <a:r>
              <a:rPr lang="de-AT" sz="1100" i="1" dirty="0"/>
              <a:t>?</a:t>
            </a:r>
          </a:p>
        </p:txBody>
      </p:sp>
      <p:grpSp>
        <p:nvGrpSpPr>
          <p:cNvPr id="30" name="Gruppieren 29"/>
          <p:cNvGrpSpPr/>
          <p:nvPr/>
        </p:nvGrpSpPr>
        <p:grpSpPr>
          <a:xfrm>
            <a:off x="1289002" y="2528093"/>
            <a:ext cx="762720" cy="1985579"/>
            <a:chOff x="1289002" y="2528093"/>
            <a:chExt cx="762720" cy="1985579"/>
          </a:xfrm>
        </p:grpSpPr>
        <p:sp>
          <p:nvSpPr>
            <p:cNvPr id="87" name="Geschweifte Klammer links 86"/>
            <p:cNvSpPr/>
            <p:nvPr/>
          </p:nvSpPr>
          <p:spPr>
            <a:xfrm>
              <a:off x="1763688" y="2528093"/>
              <a:ext cx="288034" cy="1985579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88" name="Textfeld 87"/>
            <p:cNvSpPr txBox="1"/>
            <p:nvPr/>
          </p:nvSpPr>
          <p:spPr>
            <a:xfrm>
              <a:off x="1289002" y="2573135"/>
              <a:ext cx="353943" cy="185899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de-AT" sz="1100" i="1" dirty="0" err="1"/>
                <a:t>d</a:t>
              </a:r>
              <a:r>
                <a:rPr lang="de-AT" sz="1100" i="1" dirty="0" err="1" smtClean="0"/>
                <a:t>ecision-making</a:t>
              </a:r>
              <a:r>
                <a:rPr lang="de-AT" sz="1100" i="1" dirty="0" smtClean="0"/>
                <a:t> </a:t>
              </a:r>
              <a:r>
                <a:rPr lang="de-AT" sz="1100" i="1" dirty="0" err="1" smtClean="0"/>
                <a:t>process</a:t>
              </a:r>
              <a:endParaRPr lang="de-AT" sz="11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4039282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ieren 28"/>
          <p:cNvGrpSpPr/>
          <p:nvPr/>
        </p:nvGrpSpPr>
        <p:grpSpPr>
          <a:xfrm>
            <a:off x="545082" y="2425452"/>
            <a:ext cx="8492632" cy="2169574"/>
            <a:chOff x="545082" y="2425452"/>
            <a:chExt cx="8492632" cy="2169574"/>
          </a:xfrm>
        </p:grpSpPr>
        <p:sp>
          <p:nvSpPr>
            <p:cNvPr id="85" name="Rechteck 84"/>
            <p:cNvSpPr/>
            <p:nvPr/>
          </p:nvSpPr>
          <p:spPr>
            <a:xfrm>
              <a:off x="545082" y="2428178"/>
              <a:ext cx="8491363" cy="216684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cxnSp>
          <p:nvCxnSpPr>
            <p:cNvPr id="89" name="Gerader Verbinder 88"/>
            <p:cNvCxnSpPr/>
            <p:nvPr/>
          </p:nvCxnSpPr>
          <p:spPr>
            <a:xfrm flipH="1">
              <a:off x="546351" y="4585692"/>
              <a:ext cx="849136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r Verbinder 89"/>
            <p:cNvCxnSpPr/>
            <p:nvPr/>
          </p:nvCxnSpPr>
          <p:spPr>
            <a:xfrm flipH="1">
              <a:off x="545082" y="2425452"/>
              <a:ext cx="849136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62022" y="320824"/>
            <a:ext cx="7422346" cy="952500"/>
          </a:xfrm>
        </p:spPr>
        <p:txBody>
          <a:bodyPr/>
          <a:lstStyle/>
          <a:p>
            <a:r>
              <a:rPr lang="de-DE" dirty="0" smtClean="0"/>
              <a:t>GMO </a:t>
            </a:r>
            <a:r>
              <a:rPr lang="de-AT" dirty="0" err="1"/>
              <a:t>decision-making</a:t>
            </a:r>
            <a:r>
              <a:rPr lang="de-DE" dirty="0" smtClean="0"/>
              <a:t> at EU </a:t>
            </a:r>
            <a:r>
              <a:rPr lang="de-DE" dirty="0" err="1" smtClean="0"/>
              <a:t>level</a:t>
            </a:r>
            <a:r>
              <a:rPr lang="de-DE" dirty="0" smtClean="0"/>
              <a:t>: in </a:t>
            </a:r>
            <a:r>
              <a:rPr lang="de-DE" dirty="0" err="1" smtClean="0"/>
              <a:t>practice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Birgit Hollaus @ EELF 2016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2295-CC7E-4B5B-BFD3-593FD9D32866}" type="slidenum">
              <a:rPr lang="de-AT" smtClean="0"/>
              <a:pPr/>
              <a:t>8</a:t>
            </a:fld>
            <a:endParaRPr lang="de-AT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905169" y="4604359"/>
            <a:ext cx="7344820" cy="917437"/>
            <a:chOff x="905169" y="4604359"/>
            <a:chExt cx="7344820" cy="917437"/>
          </a:xfrm>
        </p:grpSpPr>
        <p:sp>
          <p:nvSpPr>
            <p:cNvPr id="50" name="Freihandform 49"/>
            <p:cNvSpPr/>
            <p:nvPr/>
          </p:nvSpPr>
          <p:spPr>
            <a:xfrm>
              <a:off x="1385397" y="4924043"/>
              <a:ext cx="1639860" cy="439690"/>
            </a:xfrm>
            <a:custGeom>
              <a:avLst/>
              <a:gdLst>
                <a:gd name="connsiteX0" fmla="*/ 0 w 1639860"/>
                <a:gd name="connsiteY0" fmla="*/ 73283 h 439690"/>
                <a:gd name="connsiteX1" fmla="*/ 73283 w 1639860"/>
                <a:gd name="connsiteY1" fmla="*/ 0 h 439690"/>
                <a:gd name="connsiteX2" fmla="*/ 1566577 w 1639860"/>
                <a:gd name="connsiteY2" fmla="*/ 0 h 439690"/>
                <a:gd name="connsiteX3" fmla="*/ 1639860 w 1639860"/>
                <a:gd name="connsiteY3" fmla="*/ 73283 h 439690"/>
                <a:gd name="connsiteX4" fmla="*/ 1639860 w 1639860"/>
                <a:gd name="connsiteY4" fmla="*/ 366407 h 439690"/>
                <a:gd name="connsiteX5" fmla="*/ 1566577 w 1639860"/>
                <a:gd name="connsiteY5" fmla="*/ 439690 h 439690"/>
                <a:gd name="connsiteX6" fmla="*/ 73283 w 1639860"/>
                <a:gd name="connsiteY6" fmla="*/ 439690 h 439690"/>
                <a:gd name="connsiteX7" fmla="*/ 0 w 1639860"/>
                <a:gd name="connsiteY7" fmla="*/ 366407 h 439690"/>
                <a:gd name="connsiteX8" fmla="*/ 0 w 1639860"/>
                <a:gd name="connsiteY8" fmla="*/ 73283 h 43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9860" h="439690">
                  <a:moveTo>
                    <a:pt x="0" y="73283"/>
                  </a:moveTo>
                  <a:cubicBezTo>
                    <a:pt x="0" y="32810"/>
                    <a:pt x="32810" y="0"/>
                    <a:pt x="73283" y="0"/>
                  </a:cubicBezTo>
                  <a:lnTo>
                    <a:pt x="1566577" y="0"/>
                  </a:lnTo>
                  <a:cubicBezTo>
                    <a:pt x="1607050" y="0"/>
                    <a:pt x="1639860" y="32810"/>
                    <a:pt x="1639860" y="73283"/>
                  </a:cubicBezTo>
                  <a:lnTo>
                    <a:pt x="1639860" y="366407"/>
                  </a:lnTo>
                  <a:cubicBezTo>
                    <a:pt x="1639860" y="406880"/>
                    <a:pt x="1607050" y="439690"/>
                    <a:pt x="1566577" y="439690"/>
                  </a:cubicBezTo>
                  <a:lnTo>
                    <a:pt x="73283" y="439690"/>
                  </a:lnTo>
                  <a:cubicBezTo>
                    <a:pt x="32810" y="439690"/>
                    <a:pt x="0" y="406880"/>
                    <a:pt x="0" y="366407"/>
                  </a:cubicBezTo>
                  <a:lnTo>
                    <a:pt x="0" y="7328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8568" tIns="63374" rIns="63374" bIns="63374" numCol="1" spcCol="1270" anchor="ctr" anchorCtr="0">
              <a:noAutofit/>
            </a:bodyPr>
            <a:lstStyle/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AT" sz="1100" kern="1200" dirty="0"/>
            </a:p>
          </p:txBody>
        </p:sp>
        <p:sp>
          <p:nvSpPr>
            <p:cNvPr id="51" name="Ellipse 50"/>
            <p:cNvSpPr/>
            <p:nvPr/>
          </p:nvSpPr>
          <p:spPr>
            <a:xfrm>
              <a:off x="905169" y="4604359"/>
              <a:ext cx="760250" cy="760196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Textfeld 51"/>
            <p:cNvSpPr txBox="1"/>
            <p:nvPr/>
          </p:nvSpPr>
          <p:spPr>
            <a:xfrm>
              <a:off x="5585693" y="4944715"/>
              <a:ext cx="266429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050" b="1" i="1" dirty="0" smtClean="0"/>
                <a:t>Scientific risk </a:t>
              </a:r>
              <a:r>
                <a:rPr lang="de-AT" sz="1050" b="1" i="1" dirty="0" err="1" smtClean="0"/>
                <a:t>management</a:t>
              </a:r>
              <a:r>
                <a:rPr lang="de-AT" sz="1050" i="1" dirty="0" smtClean="0"/>
                <a:t>:</a:t>
              </a:r>
            </a:p>
            <a:p>
              <a:r>
                <a:rPr lang="de-AT" sz="1050" i="1" dirty="0" err="1" smtClean="0"/>
                <a:t>what</a:t>
              </a:r>
              <a:r>
                <a:rPr lang="de-AT" sz="1050" i="1" dirty="0" smtClean="0"/>
                <a:t> </a:t>
              </a:r>
              <a:r>
                <a:rPr lang="de-AT" sz="1050" i="1" dirty="0" err="1" smtClean="0"/>
                <a:t>risks</a:t>
              </a:r>
              <a:r>
                <a:rPr lang="de-AT" sz="1050" i="1" dirty="0" smtClean="0"/>
                <a:t> for </a:t>
              </a:r>
              <a:r>
                <a:rPr lang="de-AT" sz="1050" i="1" dirty="0" err="1" smtClean="0"/>
                <a:t>health</a:t>
              </a:r>
              <a:r>
                <a:rPr lang="de-AT" sz="1050" i="1" dirty="0" smtClean="0"/>
                <a:t> and</a:t>
              </a:r>
              <a:br>
                <a:rPr lang="de-AT" sz="1050" i="1" dirty="0" smtClean="0"/>
              </a:br>
              <a:r>
                <a:rPr lang="de-AT" sz="1050" i="1" dirty="0" err="1" smtClean="0"/>
                <a:t>the</a:t>
              </a:r>
              <a:r>
                <a:rPr lang="de-AT" sz="1050" i="1" dirty="0" smtClean="0"/>
                <a:t> </a:t>
              </a:r>
              <a:r>
                <a:rPr lang="de-AT" sz="1050" i="1" dirty="0" err="1" smtClean="0"/>
                <a:t>environment</a:t>
              </a:r>
              <a:r>
                <a:rPr lang="de-AT" sz="1050" i="1" dirty="0" smtClean="0"/>
                <a:t>?</a:t>
              </a:r>
              <a:endParaRPr lang="de-AT" sz="1050" i="1" dirty="0"/>
            </a:p>
          </p:txBody>
        </p:sp>
      </p:grpSp>
      <p:grpSp>
        <p:nvGrpSpPr>
          <p:cNvPr id="19" name="Gruppieren 18"/>
          <p:cNvGrpSpPr/>
          <p:nvPr/>
        </p:nvGrpSpPr>
        <p:grpSpPr>
          <a:xfrm>
            <a:off x="1984853" y="4549966"/>
            <a:ext cx="785621" cy="356580"/>
            <a:chOff x="1984853" y="4549966"/>
            <a:chExt cx="785621" cy="356580"/>
          </a:xfrm>
        </p:grpSpPr>
        <p:sp>
          <p:nvSpPr>
            <p:cNvPr id="53" name="Ellipse 52"/>
            <p:cNvSpPr/>
            <p:nvPr/>
          </p:nvSpPr>
          <p:spPr>
            <a:xfrm>
              <a:off x="2273765" y="4731824"/>
              <a:ext cx="76025" cy="76025"/>
            </a:xfrm>
            <a:prstGeom prst="ellipse">
              <a:avLst/>
            </a:prstGeom>
            <a:solidFill>
              <a:srgbClr val="002E60"/>
            </a:solidFill>
            <a:ln>
              <a:solidFill>
                <a:srgbClr val="002E6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Ellipse 53"/>
            <p:cNvSpPr/>
            <p:nvPr/>
          </p:nvSpPr>
          <p:spPr>
            <a:xfrm>
              <a:off x="2129309" y="4792509"/>
              <a:ext cx="76025" cy="76025"/>
            </a:xfrm>
            <a:prstGeom prst="ellipse">
              <a:avLst/>
            </a:prstGeom>
            <a:solidFill>
              <a:srgbClr val="002E60"/>
            </a:solidFill>
            <a:ln>
              <a:solidFill>
                <a:srgbClr val="002E6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Ellipse 54"/>
            <p:cNvSpPr/>
            <p:nvPr/>
          </p:nvSpPr>
          <p:spPr>
            <a:xfrm>
              <a:off x="1984853" y="4830521"/>
              <a:ext cx="76025" cy="76025"/>
            </a:xfrm>
            <a:prstGeom prst="ellipse">
              <a:avLst/>
            </a:prstGeom>
            <a:solidFill>
              <a:srgbClr val="002E60"/>
            </a:solidFill>
            <a:ln>
              <a:solidFill>
                <a:srgbClr val="002E6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Ellipse 55"/>
            <p:cNvSpPr/>
            <p:nvPr/>
          </p:nvSpPr>
          <p:spPr>
            <a:xfrm>
              <a:off x="2694449" y="4549966"/>
              <a:ext cx="76025" cy="76025"/>
            </a:xfrm>
            <a:prstGeom prst="ellipse">
              <a:avLst/>
            </a:prstGeom>
            <a:solidFill>
              <a:srgbClr val="002E60"/>
            </a:solidFill>
            <a:ln>
              <a:solidFill>
                <a:srgbClr val="002E6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Ellipse 56"/>
            <p:cNvSpPr/>
            <p:nvPr/>
          </p:nvSpPr>
          <p:spPr>
            <a:xfrm>
              <a:off x="2551142" y="4618952"/>
              <a:ext cx="76025" cy="76025"/>
            </a:xfrm>
            <a:prstGeom prst="ellipse">
              <a:avLst/>
            </a:prstGeom>
            <a:solidFill>
              <a:srgbClr val="002E60"/>
            </a:solidFill>
            <a:ln>
              <a:solidFill>
                <a:srgbClr val="002E6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Ellipse 57"/>
            <p:cNvSpPr/>
            <p:nvPr/>
          </p:nvSpPr>
          <p:spPr>
            <a:xfrm>
              <a:off x="2400992" y="4673444"/>
              <a:ext cx="76025" cy="76025"/>
            </a:xfrm>
            <a:prstGeom prst="ellipse">
              <a:avLst/>
            </a:prstGeom>
            <a:solidFill>
              <a:srgbClr val="002E60"/>
            </a:solidFill>
            <a:ln>
              <a:solidFill>
                <a:srgbClr val="002E6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20" name="Gruppieren 19"/>
          <p:cNvGrpSpPr/>
          <p:nvPr/>
        </p:nvGrpSpPr>
        <p:grpSpPr>
          <a:xfrm>
            <a:off x="2751331" y="3780377"/>
            <a:ext cx="5498658" cy="760196"/>
            <a:chOff x="2751331" y="3780377"/>
            <a:chExt cx="5498658" cy="760196"/>
          </a:xfrm>
        </p:grpSpPr>
        <p:sp>
          <p:nvSpPr>
            <p:cNvPr id="59" name="Freihandform 58"/>
            <p:cNvSpPr/>
            <p:nvPr/>
          </p:nvSpPr>
          <p:spPr>
            <a:xfrm>
              <a:off x="3225754" y="4068412"/>
              <a:ext cx="1639860" cy="439690"/>
            </a:xfrm>
            <a:custGeom>
              <a:avLst/>
              <a:gdLst>
                <a:gd name="connsiteX0" fmla="*/ 0 w 1639860"/>
                <a:gd name="connsiteY0" fmla="*/ 73283 h 439690"/>
                <a:gd name="connsiteX1" fmla="*/ 73283 w 1639860"/>
                <a:gd name="connsiteY1" fmla="*/ 0 h 439690"/>
                <a:gd name="connsiteX2" fmla="*/ 1566577 w 1639860"/>
                <a:gd name="connsiteY2" fmla="*/ 0 h 439690"/>
                <a:gd name="connsiteX3" fmla="*/ 1639860 w 1639860"/>
                <a:gd name="connsiteY3" fmla="*/ 73283 h 439690"/>
                <a:gd name="connsiteX4" fmla="*/ 1639860 w 1639860"/>
                <a:gd name="connsiteY4" fmla="*/ 366407 h 439690"/>
                <a:gd name="connsiteX5" fmla="*/ 1566577 w 1639860"/>
                <a:gd name="connsiteY5" fmla="*/ 439690 h 439690"/>
                <a:gd name="connsiteX6" fmla="*/ 73283 w 1639860"/>
                <a:gd name="connsiteY6" fmla="*/ 439690 h 439690"/>
                <a:gd name="connsiteX7" fmla="*/ 0 w 1639860"/>
                <a:gd name="connsiteY7" fmla="*/ 366407 h 439690"/>
                <a:gd name="connsiteX8" fmla="*/ 0 w 1639860"/>
                <a:gd name="connsiteY8" fmla="*/ 73283 h 43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9860" h="439690">
                  <a:moveTo>
                    <a:pt x="0" y="73283"/>
                  </a:moveTo>
                  <a:cubicBezTo>
                    <a:pt x="0" y="32810"/>
                    <a:pt x="32810" y="0"/>
                    <a:pt x="73283" y="0"/>
                  </a:cubicBezTo>
                  <a:lnTo>
                    <a:pt x="1566577" y="0"/>
                  </a:lnTo>
                  <a:cubicBezTo>
                    <a:pt x="1607050" y="0"/>
                    <a:pt x="1639860" y="32810"/>
                    <a:pt x="1639860" y="73283"/>
                  </a:cubicBezTo>
                  <a:lnTo>
                    <a:pt x="1639860" y="366407"/>
                  </a:lnTo>
                  <a:cubicBezTo>
                    <a:pt x="1639860" y="406880"/>
                    <a:pt x="1607050" y="439690"/>
                    <a:pt x="1566577" y="439690"/>
                  </a:cubicBezTo>
                  <a:lnTo>
                    <a:pt x="73283" y="439690"/>
                  </a:lnTo>
                  <a:cubicBezTo>
                    <a:pt x="32810" y="439690"/>
                    <a:pt x="0" y="406880"/>
                    <a:pt x="0" y="366407"/>
                  </a:cubicBezTo>
                  <a:lnTo>
                    <a:pt x="0" y="73283"/>
                  </a:lnTo>
                  <a:close/>
                </a:path>
              </a:pathLst>
            </a:custGeom>
            <a:solidFill>
              <a:srgbClr val="002E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8568" tIns="63374" rIns="63374" bIns="63374" numCol="1" spcCol="1270" anchor="ctr" anchorCtr="0">
              <a:noAutofit/>
            </a:bodyPr>
            <a:lstStyle/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AT" sz="1100" kern="1200" dirty="0" smtClean="0"/>
                <a:t>European</a:t>
              </a:r>
              <a:br>
                <a:rPr lang="de-AT" sz="1100" kern="1200" dirty="0" smtClean="0"/>
              </a:br>
              <a:r>
                <a:rPr lang="de-AT" sz="1100" kern="1200" dirty="0" err="1" smtClean="0"/>
                <a:t>Commission</a:t>
              </a:r>
              <a:endParaRPr lang="de-AT" sz="1100" kern="1200" dirty="0"/>
            </a:p>
          </p:txBody>
        </p:sp>
        <p:sp>
          <p:nvSpPr>
            <p:cNvPr id="60" name="Ellipse 59"/>
            <p:cNvSpPr/>
            <p:nvPr/>
          </p:nvSpPr>
          <p:spPr>
            <a:xfrm>
              <a:off x="2751331" y="3780377"/>
              <a:ext cx="760250" cy="760196"/>
            </a:xfrm>
            <a:prstGeom prst="ellipse">
              <a:avLst/>
            </a:prstGeom>
            <a:solidFill>
              <a:srgbClr val="BCBEC5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1" name="Textfeld 60"/>
            <p:cNvSpPr txBox="1"/>
            <p:nvPr/>
          </p:nvSpPr>
          <p:spPr>
            <a:xfrm>
              <a:off x="5585693" y="4169664"/>
              <a:ext cx="266429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100" i="1" dirty="0" smtClean="0"/>
                <a:t>… </a:t>
              </a:r>
              <a:r>
                <a:rPr lang="de-AT" sz="1100" i="1" dirty="0" err="1" smtClean="0"/>
                <a:t>drafts</a:t>
              </a:r>
              <a:r>
                <a:rPr lang="de-AT" sz="1100" i="1" dirty="0" smtClean="0"/>
                <a:t> </a:t>
              </a:r>
              <a:r>
                <a:rPr lang="de-AT" sz="1100" i="1" dirty="0" err="1" smtClean="0"/>
                <a:t>decision</a:t>
              </a:r>
              <a:endParaRPr lang="de-AT" sz="1100" i="1" dirty="0"/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3392579" y="3632347"/>
            <a:ext cx="104881" cy="224058"/>
            <a:chOff x="3392579" y="3632347"/>
            <a:chExt cx="104881" cy="224058"/>
          </a:xfrm>
        </p:grpSpPr>
        <p:sp>
          <p:nvSpPr>
            <p:cNvPr id="62" name="Ellipse 61"/>
            <p:cNvSpPr/>
            <p:nvPr/>
          </p:nvSpPr>
          <p:spPr>
            <a:xfrm>
              <a:off x="3421435" y="3632347"/>
              <a:ext cx="76025" cy="76025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Ellipse 62"/>
            <p:cNvSpPr/>
            <p:nvPr/>
          </p:nvSpPr>
          <p:spPr>
            <a:xfrm>
              <a:off x="3392579" y="3780380"/>
              <a:ext cx="76025" cy="76025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64" name="Freihandform 63"/>
          <p:cNvSpPr/>
          <p:nvPr/>
        </p:nvSpPr>
        <p:spPr>
          <a:xfrm>
            <a:off x="3585797" y="3124668"/>
            <a:ext cx="1639860" cy="439690"/>
          </a:xfrm>
          <a:custGeom>
            <a:avLst/>
            <a:gdLst>
              <a:gd name="connsiteX0" fmla="*/ 0 w 1639860"/>
              <a:gd name="connsiteY0" fmla="*/ 73283 h 439690"/>
              <a:gd name="connsiteX1" fmla="*/ 73283 w 1639860"/>
              <a:gd name="connsiteY1" fmla="*/ 0 h 439690"/>
              <a:gd name="connsiteX2" fmla="*/ 1566577 w 1639860"/>
              <a:gd name="connsiteY2" fmla="*/ 0 h 439690"/>
              <a:gd name="connsiteX3" fmla="*/ 1639860 w 1639860"/>
              <a:gd name="connsiteY3" fmla="*/ 73283 h 439690"/>
              <a:gd name="connsiteX4" fmla="*/ 1639860 w 1639860"/>
              <a:gd name="connsiteY4" fmla="*/ 366407 h 439690"/>
              <a:gd name="connsiteX5" fmla="*/ 1566577 w 1639860"/>
              <a:gd name="connsiteY5" fmla="*/ 439690 h 439690"/>
              <a:gd name="connsiteX6" fmla="*/ 73283 w 1639860"/>
              <a:gd name="connsiteY6" fmla="*/ 439690 h 439690"/>
              <a:gd name="connsiteX7" fmla="*/ 0 w 1639860"/>
              <a:gd name="connsiteY7" fmla="*/ 366407 h 439690"/>
              <a:gd name="connsiteX8" fmla="*/ 0 w 1639860"/>
              <a:gd name="connsiteY8" fmla="*/ 73283 h 439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39860" h="439690">
                <a:moveTo>
                  <a:pt x="0" y="73283"/>
                </a:moveTo>
                <a:cubicBezTo>
                  <a:pt x="0" y="32810"/>
                  <a:pt x="32810" y="0"/>
                  <a:pt x="73283" y="0"/>
                </a:cubicBezTo>
                <a:lnTo>
                  <a:pt x="1566577" y="0"/>
                </a:lnTo>
                <a:cubicBezTo>
                  <a:pt x="1607050" y="0"/>
                  <a:pt x="1639860" y="32810"/>
                  <a:pt x="1639860" y="73283"/>
                </a:cubicBezTo>
                <a:lnTo>
                  <a:pt x="1639860" y="366407"/>
                </a:lnTo>
                <a:cubicBezTo>
                  <a:pt x="1639860" y="406880"/>
                  <a:pt x="1607050" y="439690"/>
                  <a:pt x="1566577" y="439690"/>
                </a:cubicBezTo>
                <a:lnTo>
                  <a:pt x="73283" y="439690"/>
                </a:lnTo>
                <a:cubicBezTo>
                  <a:pt x="32810" y="439690"/>
                  <a:pt x="0" y="406880"/>
                  <a:pt x="0" y="366407"/>
                </a:cubicBezTo>
                <a:lnTo>
                  <a:pt x="0" y="7328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8568" tIns="63374" rIns="63374" bIns="63374" numCol="1" spcCol="1270" anchor="ctr" anchorCtr="0">
            <a:noAutofit/>
          </a:bodyPr>
          <a:lstStyle/>
          <a:p>
            <a:pPr lvl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AT" sz="1100" kern="1200" dirty="0" smtClean="0"/>
              <a:t>Comitology </a:t>
            </a:r>
            <a:r>
              <a:rPr lang="de-AT" sz="1100" kern="1200" dirty="0" err="1" smtClean="0"/>
              <a:t>Committee</a:t>
            </a:r>
            <a:endParaRPr lang="de-AT" sz="1100" kern="1200" dirty="0"/>
          </a:p>
        </p:txBody>
      </p:sp>
      <p:sp>
        <p:nvSpPr>
          <p:cNvPr id="65" name="Ellipse 64"/>
          <p:cNvSpPr/>
          <p:nvPr/>
        </p:nvSpPr>
        <p:spPr>
          <a:xfrm>
            <a:off x="3137424" y="2824609"/>
            <a:ext cx="760250" cy="760196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9" name="Textfeld 68"/>
          <p:cNvSpPr txBox="1"/>
          <p:nvPr/>
        </p:nvSpPr>
        <p:spPr>
          <a:xfrm>
            <a:off x="5585692" y="3145532"/>
            <a:ext cx="35457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100" i="1" dirty="0" smtClean="0"/>
              <a:t>… </a:t>
            </a:r>
            <a:r>
              <a:rPr lang="de-AT" sz="1100" i="1" dirty="0" err="1" smtClean="0"/>
              <a:t>gives</a:t>
            </a:r>
            <a:r>
              <a:rPr lang="de-AT" sz="1100" i="1" dirty="0" smtClean="0"/>
              <a:t> </a:t>
            </a:r>
            <a:r>
              <a:rPr lang="de-AT" sz="1100" i="1" dirty="0" err="1" smtClean="0"/>
              <a:t>opinion</a:t>
            </a:r>
            <a:r>
              <a:rPr lang="de-AT" sz="1100" i="1" dirty="0" smtClean="0"/>
              <a:t> </a:t>
            </a:r>
            <a:r>
              <a:rPr lang="de-AT" sz="1100" i="1" dirty="0" err="1" smtClean="0"/>
              <a:t>whether</a:t>
            </a:r>
            <a:r>
              <a:rPr lang="de-AT" sz="1100" i="1" dirty="0" smtClean="0"/>
              <a:t> </a:t>
            </a:r>
            <a:r>
              <a:rPr lang="de-AT" sz="1100" i="1" dirty="0" err="1" smtClean="0"/>
              <a:t>decision</a:t>
            </a:r>
            <a:r>
              <a:rPr lang="de-AT" sz="1100" i="1" dirty="0" smtClean="0"/>
              <a:t> </a:t>
            </a:r>
            <a:r>
              <a:rPr lang="de-AT" sz="1100" i="1" dirty="0" err="1" smtClean="0"/>
              <a:t>should</a:t>
            </a:r>
            <a:r>
              <a:rPr lang="de-AT" sz="1100" i="1" dirty="0" smtClean="0"/>
              <a:t> </a:t>
            </a:r>
            <a:r>
              <a:rPr lang="de-AT" sz="1100" i="1" dirty="0" err="1" smtClean="0"/>
              <a:t>be</a:t>
            </a:r>
            <a:r>
              <a:rPr lang="de-AT" sz="1100" i="1" dirty="0" smtClean="0"/>
              <a:t> </a:t>
            </a:r>
            <a:r>
              <a:rPr lang="de-AT" sz="1100" i="1" dirty="0" err="1" smtClean="0"/>
              <a:t>adopted</a:t>
            </a:r>
            <a:endParaRPr lang="de-AT" sz="1100" i="1" dirty="0"/>
          </a:p>
        </p:txBody>
      </p:sp>
      <p:grpSp>
        <p:nvGrpSpPr>
          <p:cNvPr id="27" name="Gruppieren 26"/>
          <p:cNvGrpSpPr/>
          <p:nvPr/>
        </p:nvGrpSpPr>
        <p:grpSpPr>
          <a:xfrm>
            <a:off x="3283643" y="2428615"/>
            <a:ext cx="498724" cy="356877"/>
            <a:chOff x="3283643" y="2428615"/>
            <a:chExt cx="498724" cy="356877"/>
          </a:xfrm>
        </p:grpSpPr>
        <p:grpSp>
          <p:nvGrpSpPr>
            <p:cNvPr id="25" name="Gruppieren 24"/>
            <p:cNvGrpSpPr/>
            <p:nvPr/>
          </p:nvGrpSpPr>
          <p:grpSpPr>
            <a:xfrm>
              <a:off x="3283643" y="2428615"/>
              <a:ext cx="498724" cy="217488"/>
              <a:chOff x="3283643" y="2560355"/>
              <a:chExt cx="498724" cy="217488"/>
            </a:xfrm>
          </p:grpSpPr>
          <p:sp>
            <p:nvSpPr>
              <p:cNvPr id="70" name="Ellipse 69"/>
              <p:cNvSpPr/>
              <p:nvPr/>
            </p:nvSpPr>
            <p:spPr>
              <a:xfrm>
                <a:off x="3283643" y="2694570"/>
                <a:ext cx="76025" cy="76025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1" name="Ellipse 70"/>
              <p:cNvSpPr/>
              <p:nvPr/>
            </p:nvSpPr>
            <p:spPr>
              <a:xfrm>
                <a:off x="3389318" y="2627463"/>
                <a:ext cx="76025" cy="76025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2" name="Ellipse 71"/>
              <p:cNvSpPr/>
              <p:nvPr/>
            </p:nvSpPr>
            <p:spPr>
              <a:xfrm>
                <a:off x="3494993" y="2560355"/>
                <a:ext cx="76025" cy="76025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3" name="Ellipse 72"/>
              <p:cNvSpPr/>
              <p:nvPr/>
            </p:nvSpPr>
            <p:spPr>
              <a:xfrm>
                <a:off x="3600668" y="2627463"/>
                <a:ext cx="76025" cy="76025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4" name="Ellipse 73"/>
              <p:cNvSpPr/>
              <p:nvPr/>
            </p:nvSpPr>
            <p:spPr>
              <a:xfrm>
                <a:off x="3706342" y="2694570"/>
                <a:ext cx="76025" cy="76025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5" name="Ellipse 74"/>
              <p:cNvSpPr/>
              <p:nvPr/>
            </p:nvSpPr>
            <p:spPr>
              <a:xfrm>
                <a:off x="3494993" y="2701818"/>
                <a:ext cx="76025" cy="76025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sp>
          <p:nvSpPr>
            <p:cNvPr id="77" name="Ellipse 76"/>
            <p:cNvSpPr/>
            <p:nvPr/>
          </p:nvSpPr>
          <p:spPr>
            <a:xfrm>
              <a:off x="3487863" y="2709467"/>
              <a:ext cx="76025" cy="76025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79" name="Gruppieren 78"/>
          <p:cNvGrpSpPr/>
          <p:nvPr/>
        </p:nvGrpSpPr>
        <p:grpSpPr>
          <a:xfrm>
            <a:off x="3173043" y="1670050"/>
            <a:ext cx="5863452" cy="730046"/>
            <a:chOff x="3173043" y="1670050"/>
            <a:chExt cx="5863452" cy="730046"/>
          </a:xfrm>
        </p:grpSpPr>
        <p:sp>
          <p:nvSpPr>
            <p:cNvPr id="80" name="Abgerundetes Rechteck 79"/>
            <p:cNvSpPr/>
            <p:nvPr/>
          </p:nvSpPr>
          <p:spPr>
            <a:xfrm>
              <a:off x="3701744" y="1955218"/>
              <a:ext cx="1535649" cy="39579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/>
              <a:r>
                <a:rPr lang="de-AT" sz="1100" dirty="0" smtClean="0"/>
                <a:t>European </a:t>
              </a:r>
              <a:r>
                <a:rPr lang="de-AT" sz="1100" dirty="0" err="1" smtClean="0"/>
                <a:t>Commission</a:t>
              </a:r>
              <a:endParaRPr lang="de-AT" sz="1100" dirty="0"/>
            </a:p>
          </p:txBody>
        </p:sp>
        <p:sp>
          <p:nvSpPr>
            <p:cNvPr id="81" name="Ellipse 80"/>
            <p:cNvSpPr/>
            <p:nvPr/>
          </p:nvSpPr>
          <p:spPr>
            <a:xfrm>
              <a:off x="3173043" y="1670050"/>
              <a:ext cx="714170" cy="730046"/>
            </a:xfrm>
            <a:prstGeom prst="ellipse">
              <a:avLst/>
            </a:prstGeom>
            <a:solidFill>
              <a:srgbClr val="BCBEC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82" name="Textfeld 81"/>
            <p:cNvSpPr txBox="1"/>
            <p:nvPr/>
          </p:nvSpPr>
          <p:spPr>
            <a:xfrm>
              <a:off x="5585692" y="2135478"/>
              <a:ext cx="345080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100" i="1" dirty="0" smtClean="0"/>
                <a:t>… </a:t>
              </a:r>
              <a:r>
                <a:rPr lang="de-AT" sz="1100" i="1" dirty="0" err="1" smtClean="0"/>
                <a:t>formally</a:t>
              </a:r>
              <a:r>
                <a:rPr lang="de-AT" sz="1100" i="1" dirty="0" smtClean="0"/>
                <a:t> </a:t>
              </a:r>
              <a:r>
                <a:rPr lang="de-AT" sz="1100" i="1" dirty="0" err="1" smtClean="0"/>
                <a:t>adopts</a:t>
              </a:r>
              <a:r>
                <a:rPr lang="de-AT" sz="1100" i="1" dirty="0" smtClean="0"/>
                <a:t> </a:t>
              </a:r>
              <a:r>
                <a:rPr lang="de-AT" sz="1100" i="1" dirty="0" err="1" smtClean="0"/>
                <a:t>decision</a:t>
              </a:r>
              <a:r>
                <a:rPr lang="de-AT" sz="1100" i="1" dirty="0" smtClean="0"/>
                <a:t> </a:t>
              </a:r>
              <a:r>
                <a:rPr lang="de-AT" sz="1100" i="1" dirty="0" err="1" smtClean="0"/>
                <a:t>accordingly</a:t>
              </a:r>
              <a:endParaRPr lang="de-AT" sz="1100" i="1" dirty="0"/>
            </a:p>
          </p:txBody>
        </p:sp>
      </p:grpSp>
      <p:sp>
        <p:nvSpPr>
          <p:cNvPr id="83" name="Textfeld 82"/>
          <p:cNvSpPr txBox="1"/>
          <p:nvPr/>
        </p:nvSpPr>
        <p:spPr>
          <a:xfrm>
            <a:off x="5585693" y="1447312"/>
            <a:ext cx="26642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100" b="1" i="1" dirty="0" smtClean="0"/>
              <a:t>Political risk </a:t>
            </a:r>
            <a:r>
              <a:rPr lang="de-AT" sz="1100" b="1" i="1" dirty="0" err="1" smtClean="0"/>
              <a:t>management</a:t>
            </a:r>
            <a:r>
              <a:rPr lang="de-AT" sz="1100" i="1" dirty="0" smtClean="0"/>
              <a:t>:</a:t>
            </a:r>
          </a:p>
          <a:p>
            <a:r>
              <a:rPr lang="de-AT" sz="1100" i="1" dirty="0" err="1" smtClean="0"/>
              <a:t>to</a:t>
            </a:r>
            <a:r>
              <a:rPr lang="de-AT" sz="1100" i="1" dirty="0" smtClean="0"/>
              <a:t> </a:t>
            </a:r>
            <a:r>
              <a:rPr lang="de-AT" sz="1100" i="1" dirty="0" err="1" smtClean="0"/>
              <a:t>authorise</a:t>
            </a:r>
            <a:r>
              <a:rPr lang="de-AT" sz="1100" i="1" dirty="0" smtClean="0"/>
              <a:t> </a:t>
            </a:r>
            <a:r>
              <a:rPr lang="de-AT" sz="1100" i="1" dirty="0" err="1" smtClean="0"/>
              <a:t>or</a:t>
            </a:r>
            <a:r>
              <a:rPr lang="de-AT" sz="1100" i="1" dirty="0" smtClean="0"/>
              <a:t> not </a:t>
            </a:r>
            <a:r>
              <a:rPr lang="de-AT" sz="1100" i="1" dirty="0" err="1" smtClean="0"/>
              <a:t>to</a:t>
            </a:r>
            <a:r>
              <a:rPr lang="de-AT" sz="1100" i="1" dirty="0" smtClean="0"/>
              <a:t> </a:t>
            </a:r>
            <a:r>
              <a:rPr lang="de-AT" sz="1100" i="1" dirty="0" err="1" smtClean="0"/>
              <a:t>authorise</a:t>
            </a:r>
            <a:r>
              <a:rPr lang="de-AT" sz="1100" i="1" dirty="0"/>
              <a:t>?</a:t>
            </a:r>
          </a:p>
        </p:txBody>
      </p:sp>
      <p:grpSp>
        <p:nvGrpSpPr>
          <p:cNvPr id="30" name="Gruppieren 29"/>
          <p:cNvGrpSpPr/>
          <p:nvPr/>
        </p:nvGrpSpPr>
        <p:grpSpPr>
          <a:xfrm>
            <a:off x="1289002" y="2528093"/>
            <a:ext cx="762720" cy="1985579"/>
            <a:chOff x="1289002" y="2528093"/>
            <a:chExt cx="762720" cy="1985579"/>
          </a:xfrm>
        </p:grpSpPr>
        <p:sp>
          <p:nvSpPr>
            <p:cNvPr id="87" name="Geschweifte Klammer links 86"/>
            <p:cNvSpPr/>
            <p:nvPr/>
          </p:nvSpPr>
          <p:spPr>
            <a:xfrm>
              <a:off x="1763688" y="2528093"/>
              <a:ext cx="288034" cy="1985579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88" name="Textfeld 87"/>
            <p:cNvSpPr txBox="1"/>
            <p:nvPr/>
          </p:nvSpPr>
          <p:spPr>
            <a:xfrm>
              <a:off x="1289002" y="2573135"/>
              <a:ext cx="353943" cy="185899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de-AT" sz="1100" i="1" dirty="0" err="1"/>
                <a:t>d</a:t>
              </a:r>
              <a:r>
                <a:rPr lang="de-AT" sz="1100" i="1" dirty="0" err="1" smtClean="0"/>
                <a:t>ecision-making</a:t>
              </a:r>
              <a:r>
                <a:rPr lang="de-AT" sz="1100" i="1" dirty="0" smtClean="0"/>
                <a:t> </a:t>
              </a:r>
              <a:r>
                <a:rPr lang="de-AT" sz="1100" i="1" dirty="0" err="1" smtClean="0"/>
                <a:t>process</a:t>
              </a:r>
              <a:endParaRPr lang="de-AT" sz="1100" i="1" dirty="0"/>
            </a:p>
          </p:txBody>
        </p:sp>
      </p:grpSp>
      <p:sp>
        <p:nvSpPr>
          <p:cNvPr id="76" name="Textfeld 75"/>
          <p:cNvSpPr txBox="1"/>
          <p:nvPr/>
        </p:nvSpPr>
        <p:spPr>
          <a:xfrm>
            <a:off x="5582854" y="3153777"/>
            <a:ext cx="35457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100" i="1" dirty="0" smtClean="0"/>
              <a:t>… </a:t>
            </a:r>
            <a:r>
              <a:rPr lang="de-AT" sz="1100" i="1" dirty="0" err="1" smtClean="0"/>
              <a:t>unable</a:t>
            </a:r>
            <a:r>
              <a:rPr lang="de-AT" sz="1100" i="1" dirty="0" smtClean="0"/>
              <a:t> </a:t>
            </a:r>
            <a:r>
              <a:rPr lang="de-AT" sz="1100" i="1" dirty="0" err="1" smtClean="0"/>
              <a:t>to</a:t>
            </a:r>
            <a:r>
              <a:rPr lang="de-AT" sz="1100" i="1" dirty="0" smtClean="0"/>
              <a:t> </a:t>
            </a:r>
            <a:r>
              <a:rPr lang="de-AT" sz="1100" i="1" dirty="0" err="1" smtClean="0"/>
              <a:t>give</a:t>
            </a:r>
            <a:r>
              <a:rPr lang="de-AT" sz="1100" i="1" dirty="0" smtClean="0"/>
              <a:t> </a:t>
            </a:r>
            <a:r>
              <a:rPr lang="de-AT" sz="1100" i="1" dirty="0" err="1" smtClean="0"/>
              <a:t>opinion</a:t>
            </a:r>
            <a:r>
              <a:rPr lang="de-AT" sz="1100" i="1" dirty="0" smtClean="0"/>
              <a:t> </a:t>
            </a:r>
            <a:r>
              <a:rPr lang="de-AT" sz="1100" i="1" dirty="0" err="1" smtClean="0"/>
              <a:t>whether</a:t>
            </a:r>
            <a:r>
              <a:rPr lang="de-AT" sz="1100" i="1" dirty="0" smtClean="0"/>
              <a:t> </a:t>
            </a:r>
            <a:r>
              <a:rPr lang="de-AT" sz="1100" i="1" dirty="0" err="1" smtClean="0"/>
              <a:t>decision</a:t>
            </a:r>
            <a:r>
              <a:rPr lang="de-AT" sz="1100" i="1" dirty="0" smtClean="0"/>
              <a:t> </a:t>
            </a:r>
            <a:r>
              <a:rPr lang="de-AT" sz="1100" i="1" dirty="0" err="1" smtClean="0"/>
              <a:t>should</a:t>
            </a:r>
            <a:r>
              <a:rPr lang="de-AT" sz="1100" i="1" dirty="0" smtClean="0"/>
              <a:t> </a:t>
            </a:r>
            <a:r>
              <a:rPr lang="de-AT" sz="1100" i="1" dirty="0" err="1" smtClean="0"/>
              <a:t>be</a:t>
            </a:r>
            <a:r>
              <a:rPr lang="de-AT" sz="1100" i="1" dirty="0" smtClean="0"/>
              <a:t> </a:t>
            </a:r>
            <a:r>
              <a:rPr lang="de-AT" sz="1100" i="1" dirty="0" err="1" smtClean="0"/>
              <a:t>adopted</a:t>
            </a:r>
            <a:endParaRPr lang="de-AT" sz="1100" i="1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3458561" y="2844701"/>
            <a:ext cx="109344" cy="694912"/>
            <a:chOff x="3458561" y="2844701"/>
            <a:chExt cx="109344" cy="694912"/>
          </a:xfrm>
        </p:grpSpPr>
        <p:grpSp>
          <p:nvGrpSpPr>
            <p:cNvPr id="78" name="Gruppieren 77"/>
            <p:cNvGrpSpPr/>
            <p:nvPr/>
          </p:nvGrpSpPr>
          <p:grpSpPr>
            <a:xfrm>
              <a:off x="3458561" y="3315555"/>
              <a:ext cx="104881" cy="224058"/>
              <a:chOff x="3392579" y="3632347"/>
              <a:chExt cx="104881" cy="224058"/>
            </a:xfrm>
          </p:grpSpPr>
          <p:sp>
            <p:nvSpPr>
              <p:cNvPr id="84" name="Ellipse 83"/>
              <p:cNvSpPr/>
              <p:nvPr/>
            </p:nvSpPr>
            <p:spPr>
              <a:xfrm>
                <a:off x="3421435" y="3632347"/>
                <a:ext cx="76025" cy="76025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6" name="Ellipse 85"/>
              <p:cNvSpPr/>
              <p:nvPr/>
            </p:nvSpPr>
            <p:spPr>
              <a:xfrm>
                <a:off x="3392579" y="3780380"/>
                <a:ext cx="76025" cy="76025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sp>
          <p:nvSpPr>
            <p:cNvPr id="92" name="Ellipse 91"/>
            <p:cNvSpPr/>
            <p:nvPr/>
          </p:nvSpPr>
          <p:spPr>
            <a:xfrm>
              <a:off x="3487863" y="2844701"/>
              <a:ext cx="76025" cy="76025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Ellipse 92"/>
            <p:cNvSpPr/>
            <p:nvPr/>
          </p:nvSpPr>
          <p:spPr>
            <a:xfrm>
              <a:off x="3491880" y="3161500"/>
              <a:ext cx="76025" cy="76025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5" name="Ellipse 94"/>
            <p:cNvSpPr/>
            <p:nvPr/>
          </p:nvSpPr>
          <p:spPr>
            <a:xfrm>
              <a:off x="3491880" y="2997502"/>
              <a:ext cx="76025" cy="76025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97" name="Ellipse 96"/>
          <p:cNvSpPr/>
          <p:nvPr/>
        </p:nvSpPr>
        <p:spPr>
          <a:xfrm>
            <a:off x="2881988" y="2739491"/>
            <a:ext cx="284015" cy="28803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8" name="Ellipse 97"/>
          <p:cNvSpPr/>
          <p:nvPr/>
        </p:nvSpPr>
        <p:spPr>
          <a:xfrm>
            <a:off x="2761245" y="3027523"/>
            <a:ext cx="284015" cy="28803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9" name="Ellipse 98"/>
          <p:cNvSpPr/>
          <p:nvPr/>
        </p:nvSpPr>
        <p:spPr>
          <a:xfrm>
            <a:off x="2881987" y="3346166"/>
            <a:ext cx="284015" cy="28803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51396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9" grpId="0"/>
      <p:bldP spid="76" grpId="0"/>
      <p:bldP spid="76" grpId="1"/>
      <p:bldP spid="76" grpId="2"/>
      <p:bldP spid="97" grpId="0" animBg="1"/>
      <p:bldP spid="98" grpId="0" animBg="1"/>
      <p:bldP spid="9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Public </a:t>
            </a:r>
            <a:r>
              <a:rPr lang="de-DE" dirty="0" err="1" smtClean="0"/>
              <a:t>participation</a:t>
            </a:r>
            <a:r>
              <a:rPr lang="de-DE" dirty="0" smtClean="0"/>
              <a:t> in</a:t>
            </a:r>
            <a:br>
              <a:rPr lang="de-DE" dirty="0" smtClean="0"/>
            </a:br>
            <a:r>
              <a:rPr lang="de-DE" dirty="0" smtClean="0"/>
              <a:t>GMO </a:t>
            </a:r>
            <a:r>
              <a:rPr lang="de-AT" dirty="0" err="1"/>
              <a:t>decision-making</a:t>
            </a:r>
            <a:r>
              <a:rPr lang="de-DE" dirty="0" smtClean="0"/>
              <a:t> at EU </a:t>
            </a:r>
            <a:r>
              <a:rPr lang="de-DE" dirty="0" err="1" smtClean="0"/>
              <a:t>level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Birgit Hollaus @ EELF 2016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2295-CC7E-4B5B-BFD3-593FD9D32866}" type="slidenum">
              <a:rPr lang="de-AT" smtClean="0"/>
              <a:pPr/>
              <a:t>9</a:t>
            </a:fld>
            <a:endParaRPr lang="de-AT" dirty="0"/>
          </a:p>
        </p:txBody>
      </p:sp>
      <p:sp>
        <p:nvSpPr>
          <p:cNvPr id="7" name="Ellipse 6"/>
          <p:cNvSpPr/>
          <p:nvPr/>
        </p:nvSpPr>
        <p:spPr>
          <a:xfrm>
            <a:off x="2866953" y="2751940"/>
            <a:ext cx="284015" cy="28803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Ellipse 11"/>
          <p:cNvSpPr/>
          <p:nvPr/>
        </p:nvSpPr>
        <p:spPr>
          <a:xfrm>
            <a:off x="2746210" y="3039972"/>
            <a:ext cx="284015" cy="28803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Ellipse 12"/>
          <p:cNvSpPr/>
          <p:nvPr/>
        </p:nvSpPr>
        <p:spPr>
          <a:xfrm>
            <a:off x="2866952" y="3358615"/>
            <a:ext cx="284015" cy="28803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2" name="Gruppieren 1"/>
          <p:cNvGrpSpPr/>
          <p:nvPr/>
        </p:nvGrpSpPr>
        <p:grpSpPr>
          <a:xfrm>
            <a:off x="905169" y="4604359"/>
            <a:ext cx="2120088" cy="760196"/>
            <a:chOff x="905169" y="4604359"/>
            <a:chExt cx="2120088" cy="760196"/>
          </a:xfrm>
        </p:grpSpPr>
        <p:sp>
          <p:nvSpPr>
            <p:cNvPr id="50" name="Freihandform 49"/>
            <p:cNvSpPr/>
            <p:nvPr/>
          </p:nvSpPr>
          <p:spPr>
            <a:xfrm>
              <a:off x="1385397" y="4924043"/>
              <a:ext cx="1639860" cy="439690"/>
            </a:xfrm>
            <a:custGeom>
              <a:avLst/>
              <a:gdLst>
                <a:gd name="connsiteX0" fmla="*/ 0 w 1639860"/>
                <a:gd name="connsiteY0" fmla="*/ 73283 h 439690"/>
                <a:gd name="connsiteX1" fmla="*/ 73283 w 1639860"/>
                <a:gd name="connsiteY1" fmla="*/ 0 h 439690"/>
                <a:gd name="connsiteX2" fmla="*/ 1566577 w 1639860"/>
                <a:gd name="connsiteY2" fmla="*/ 0 h 439690"/>
                <a:gd name="connsiteX3" fmla="*/ 1639860 w 1639860"/>
                <a:gd name="connsiteY3" fmla="*/ 73283 h 439690"/>
                <a:gd name="connsiteX4" fmla="*/ 1639860 w 1639860"/>
                <a:gd name="connsiteY4" fmla="*/ 366407 h 439690"/>
                <a:gd name="connsiteX5" fmla="*/ 1566577 w 1639860"/>
                <a:gd name="connsiteY5" fmla="*/ 439690 h 439690"/>
                <a:gd name="connsiteX6" fmla="*/ 73283 w 1639860"/>
                <a:gd name="connsiteY6" fmla="*/ 439690 h 439690"/>
                <a:gd name="connsiteX7" fmla="*/ 0 w 1639860"/>
                <a:gd name="connsiteY7" fmla="*/ 366407 h 439690"/>
                <a:gd name="connsiteX8" fmla="*/ 0 w 1639860"/>
                <a:gd name="connsiteY8" fmla="*/ 73283 h 43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9860" h="439690">
                  <a:moveTo>
                    <a:pt x="0" y="73283"/>
                  </a:moveTo>
                  <a:cubicBezTo>
                    <a:pt x="0" y="32810"/>
                    <a:pt x="32810" y="0"/>
                    <a:pt x="73283" y="0"/>
                  </a:cubicBezTo>
                  <a:lnTo>
                    <a:pt x="1566577" y="0"/>
                  </a:lnTo>
                  <a:cubicBezTo>
                    <a:pt x="1607050" y="0"/>
                    <a:pt x="1639860" y="32810"/>
                    <a:pt x="1639860" y="73283"/>
                  </a:cubicBezTo>
                  <a:lnTo>
                    <a:pt x="1639860" y="366407"/>
                  </a:lnTo>
                  <a:cubicBezTo>
                    <a:pt x="1639860" y="406880"/>
                    <a:pt x="1607050" y="439690"/>
                    <a:pt x="1566577" y="439690"/>
                  </a:cubicBezTo>
                  <a:lnTo>
                    <a:pt x="73283" y="439690"/>
                  </a:lnTo>
                  <a:cubicBezTo>
                    <a:pt x="32810" y="439690"/>
                    <a:pt x="0" y="406880"/>
                    <a:pt x="0" y="366407"/>
                  </a:cubicBezTo>
                  <a:lnTo>
                    <a:pt x="0" y="7328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8568" tIns="63374" rIns="63374" bIns="63374" numCol="1" spcCol="1270" anchor="ctr" anchorCtr="0">
              <a:noAutofit/>
            </a:bodyPr>
            <a:lstStyle/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AT" sz="1100" kern="1200" dirty="0" smtClean="0"/>
                <a:t>Risk </a:t>
              </a:r>
              <a:r>
                <a:rPr lang="de-AT" sz="1100" kern="1200" dirty="0" err="1" smtClean="0"/>
                <a:t>assessment</a:t>
              </a:r>
              <a:endParaRPr lang="de-AT" sz="1100" kern="1200" dirty="0"/>
            </a:p>
          </p:txBody>
        </p:sp>
        <p:sp>
          <p:nvSpPr>
            <p:cNvPr id="51" name="Ellipse 50"/>
            <p:cNvSpPr/>
            <p:nvPr/>
          </p:nvSpPr>
          <p:spPr>
            <a:xfrm>
              <a:off x="905169" y="4604359"/>
              <a:ext cx="760250" cy="760196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9" name="Gruppieren 18"/>
          <p:cNvGrpSpPr/>
          <p:nvPr/>
        </p:nvGrpSpPr>
        <p:grpSpPr>
          <a:xfrm>
            <a:off x="1984853" y="4549966"/>
            <a:ext cx="785621" cy="356580"/>
            <a:chOff x="1984853" y="4549966"/>
            <a:chExt cx="785621" cy="356580"/>
          </a:xfrm>
        </p:grpSpPr>
        <p:sp>
          <p:nvSpPr>
            <p:cNvPr id="53" name="Ellipse 52"/>
            <p:cNvSpPr/>
            <p:nvPr/>
          </p:nvSpPr>
          <p:spPr>
            <a:xfrm>
              <a:off x="2273765" y="4731824"/>
              <a:ext cx="76025" cy="76025"/>
            </a:xfrm>
            <a:prstGeom prst="ellipse">
              <a:avLst/>
            </a:prstGeom>
            <a:solidFill>
              <a:srgbClr val="002E60"/>
            </a:solidFill>
            <a:ln>
              <a:solidFill>
                <a:srgbClr val="002E6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Ellipse 53"/>
            <p:cNvSpPr/>
            <p:nvPr/>
          </p:nvSpPr>
          <p:spPr>
            <a:xfrm>
              <a:off x="2129309" y="4792509"/>
              <a:ext cx="76025" cy="76025"/>
            </a:xfrm>
            <a:prstGeom prst="ellipse">
              <a:avLst/>
            </a:prstGeom>
            <a:solidFill>
              <a:srgbClr val="002E60"/>
            </a:solidFill>
            <a:ln>
              <a:solidFill>
                <a:srgbClr val="002E6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Ellipse 54"/>
            <p:cNvSpPr/>
            <p:nvPr/>
          </p:nvSpPr>
          <p:spPr>
            <a:xfrm>
              <a:off x="1984853" y="4830521"/>
              <a:ext cx="76025" cy="76025"/>
            </a:xfrm>
            <a:prstGeom prst="ellipse">
              <a:avLst/>
            </a:prstGeom>
            <a:solidFill>
              <a:srgbClr val="002E60"/>
            </a:solidFill>
            <a:ln>
              <a:solidFill>
                <a:srgbClr val="002E6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Ellipse 55"/>
            <p:cNvSpPr/>
            <p:nvPr/>
          </p:nvSpPr>
          <p:spPr>
            <a:xfrm>
              <a:off x="2694449" y="4549966"/>
              <a:ext cx="76025" cy="76025"/>
            </a:xfrm>
            <a:prstGeom prst="ellipse">
              <a:avLst/>
            </a:prstGeom>
            <a:solidFill>
              <a:srgbClr val="002E60"/>
            </a:solidFill>
            <a:ln>
              <a:solidFill>
                <a:srgbClr val="002E6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Ellipse 56"/>
            <p:cNvSpPr/>
            <p:nvPr/>
          </p:nvSpPr>
          <p:spPr>
            <a:xfrm>
              <a:off x="2551142" y="4618952"/>
              <a:ext cx="76025" cy="76025"/>
            </a:xfrm>
            <a:prstGeom prst="ellipse">
              <a:avLst/>
            </a:prstGeom>
            <a:solidFill>
              <a:srgbClr val="002E60"/>
            </a:solidFill>
            <a:ln>
              <a:solidFill>
                <a:srgbClr val="002E6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Ellipse 57"/>
            <p:cNvSpPr/>
            <p:nvPr/>
          </p:nvSpPr>
          <p:spPr>
            <a:xfrm>
              <a:off x="2400992" y="4673444"/>
              <a:ext cx="76025" cy="76025"/>
            </a:xfrm>
            <a:prstGeom prst="ellipse">
              <a:avLst/>
            </a:prstGeom>
            <a:solidFill>
              <a:srgbClr val="002E60"/>
            </a:solidFill>
            <a:ln>
              <a:solidFill>
                <a:srgbClr val="002E6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20" name="Gruppieren 19"/>
          <p:cNvGrpSpPr/>
          <p:nvPr/>
        </p:nvGrpSpPr>
        <p:grpSpPr>
          <a:xfrm>
            <a:off x="2751331" y="3780377"/>
            <a:ext cx="5498658" cy="760196"/>
            <a:chOff x="2751331" y="3780377"/>
            <a:chExt cx="5498658" cy="760196"/>
          </a:xfrm>
        </p:grpSpPr>
        <p:sp>
          <p:nvSpPr>
            <p:cNvPr id="59" name="Freihandform 58"/>
            <p:cNvSpPr/>
            <p:nvPr/>
          </p:nvSpPr>
          <p:spPr>
            <a:xfrm>
              <a:off x="3225754" y="4068412"/>
              <a:ext cx="1639860" cy="439690"/>
            </a:xfrm>
            <a:custGeom>
              <a:avLst/>
              <a:gdLst>
                <a:gd name="connsiteX0" fmla="*/ 0 w 1639860"/>
                <a:gd name="connsiteY0" fmla="*/ 73283 h 439690"/>
                <a:gd name="connsiteX1" fmla="*/ 73283 w 1639860"/>
                <a:gd name="connsiteY1" fmla="*/ 0 h 439690"/>
                <a:gd name="connsiteX2" fmla="*/ 1566577 w 1639860"/>
                <a:gd name="connsiteY2" fmla="*/ 0 h 439690"/>
                <a:gd name="connsiteX3" fmla="*/ 1639860 w 1639860"/>
                <a:gd name="connsiteY3" fmla="*/ 73283 h 439690"/>
                <a:gd name="connsiteX4" fmla="*/ 1639860 w 1639860"/>
                <a:gd name="connsiteY4" fmla="*/ 366407 h 439690"/>
                <a:gd name="connsiteX5" fmla="*/ 1566577 w 1639860"/>
                <a:gd name="connsiteY5" fmla="*/ 439690 h 439690"/>
                <a:gd name="connsiteX6" fmla="*/ 73283 w 1639860"/>
                <a:gd name="connsiteY6" fmla="*/ 439690 h 439690"/>
                <a:gd name="connsiteX7" fmla="*/ 0 w 1639860"/>
                <a:gd name="connsiteY7" fmla="*/ 366407 h 439690"/>
                <a:gd name="connsiteX8" fmla="*/ 0 w 1639860"/>
                <a:gd name="connsiteY8" fmla="*/ 73283 h 43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9860" h="439690">
                  <a:moveTo>
                    <a:pt x="0" y="73283"/>
                  </a:moveTo>
                  <a:cubicBezTo>
                    <a:pt x="0" y="32810"/>
                    <a:pt x="32810" y="0"/>
                    <a:pt x="73283" y="0"/>
                  </a:cubicBezTo>
                  <a:lnTo>
                    <a:pt x="1566577" y="0"/>
                  </a:lnTo>
                  <a:cubicBezTo>
                    <a:pt x="1607050" y="0"/>
                    <a:pt x="1639860" y="32810"/>
                    <a:pt x="1639860" y="73283"/>
                  </a:cubicBezTo>
                  <a:lnTo>
                    <a:pt x="1639860" y="366407"/>
                  </a:lnTo>
                  <a:cubicBezTo>
                    <a:pt x="1639860" y="406880"/>
                    <a:pt x="1607050" y="439690"/>
                    <a:pt x="1566577" y="439690"/>
                  </a:cubicBezTo>
                  <a:lnTo>
                    <a:pt x="73283" y="439690"/>
                  </a:lnTo>
                  <a:cubicBezTo>
                    <a:pt x="32810" y="439690"/>
                    <a:pt x="0" y="406880"/>
                    <a:pt x="0" y="366407"/>
                  </a:cubicBezTo>
                  <a:lnTo>
                    <a:pt x="0" y="73283"/>
                  </a:lnTo>
                  <a:close/>
                </a:path>
              </a:pathLst>
            </a:custGeom>
            <a:solidFill>
              <a:srgbClr val="002E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8568" tIns="63374" rIns="63374" bIns="63374" numCol="1" spcCol="1270" anchor="ctr" anchorCtr="0">
              <a:noAutofit/>
            </a:bodyPr>
            <a:lstStyle/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AT" sz="1100" kern="1200" dirty="0" smtClean="0"/>
                <a:t>European</a:t>
              </a:r>
              <a:br>
                <a:rPr lang="de-AT" sz="1100" kern="1200" dirty="0" smtClean="0"/>
              </a:br>
              <a:r>
                <a:rPr lang="de-AT" sz="1100" kern="1200" dirty="0" err="1" smtClean="0"/>
                <a:t>Commission</a:t>
              </a:r>
              <a:endParaRPr lang="de-AT" sz="1100" kern="1200" dirty="0"/>
            </a:p>
          </p:txBody>
        </p:sp>
        <p:sp>
          <p:nvSpPr>
            <p:cNvPr id="60" name="Ellipse 59"/>
            <p:cNvSpPr/>
            <p:nvPr/>
          </p:nvSpPr>
          <p:spPr>
            <a:xfrm>
              <a:off x="2751331" y="3780377"/>
              <a:ext cx="760250" cy="760196"/>
            </a:xfrm>
            <a:prstGeom prst="ellipse">
              <a:avLst/>
            </a:prstGeom>
            <a:solidFill>
              <a:srgbClr val="BCBEC5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1" name="Textfeld 60"/>
            <p:cNvSpPr txBox="1"/>
            <p:nvPr/>
          </p:nvSpPr>
          <p:spPr>
            <a:xfrm>
              <a:off x="5585693" y="4169664"/>
              <a:ext cx="266429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100" i="1" dirty="0" smtClean="0"/>
                <a:t>… </a:t>
              </a:r>
              <a:r>
                <a:rPr lang="de-AT" sz="1100" i="1" dirty="0" err="1" smtClean="0"/>
                <a:t>drafts</a:t>
              </a:r>
              <a:r>
                <a:rPr lang="de-AT" sz="1100" i="1" dirty="0" smtClean="0"/>
                <a:t> </a:t>
              </a:r>
              <a:r>
                <a:rPr lang="de-AT" sz="1100" i="1" dirty="0" err="1" smtClean="0"/>
                <a:t>decision</a:t>
              </a:r>
              <a:endParaRPr lang="de-AT" sz="1100" i="1" dirty="0"/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3392579" y="3632347"/>
            <a:ext cx="104881" cy="224058"/>
            <a:chOff x="3392579" y="3632347"/>
            <a:chExt cx="104881" cy="224058"/>
          </a:xfrm>
        </p:grpSpPr>
        <p:sp>
          <p:nvSpPr>
            <p:cNvPr id="62" name="Ellipse 61"/>
            <p:cNvSpPr/>
            <p:nvPr/>
          </p:nvSpPr>
          <p:spPr>
            <a:xfrm>
              <a:off x="3421435" y="3632347"/>
              <a:ext cx="76025" cy="76025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Ellipse 62"/>
            <p:cNvSpPr/>
            <p:nvPr/>
          </p:nvSpPr>
          <p:spPr>
            <a:xfrm>
              <a:off x="3392579" y="3780380"/>
              <a:ext cx="76025" cy="76025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26" name="Gruppieren 25"/>
          <p:cNvGrpSpPr/>
          <p:nvPr/>
        </p:nvGrpSpPr>
        <p:grpSpPr>
          <a:xfrm>
            <a:off x="2761245" y="2739491"/>
            <a:ext cx="6370202" cy="894707"/>
            <a:chOff x="2761245" y="2739491"/>
            <a:chExt cx="6370202" cy="894707"/>
          </a:xfrm>
        </p:grpSpPr>
        <p:sp>
          <p:nvSpPr>
            <p:cNvPr id="64" name="Freihandform 63"/>
            <p:cNvSpPr/>
            <p:nvPr/>
          </p:nvSpPr>
          <p:spPr>
            <a:xfrm>
              <a:off x="3585797" y="3124668"/>
              <a:ext cx="1639860" cy="439690"/>
            </a:xfrm>
            <a:custGeom>
              <a:avLst/>
              <a:gdLst>
                <a:gd name="connsiteX0" fmla="*/ 0 w 1639860"/>
                <a:gd name="connsiteY0" fmla="*/ 73283 h 439690"/>
                <a:gd name="connsiteX1" fmla="*/ 73283 w 1639860"/>
                <a:gd name="connsiteY1" fmla="*/ 0 h 439690"/>
                <a:gd name="connsiteX2" fmla="*/ 1566577 w 1639860"/>
                <a:gd name="connsiteY2" fmla="*/ 0 h 439690"/>
                <a:gd name="connsiteX3" fmla="*/ 1639860 w 1639860"/>
                <a:gd name="connsiteY3" fmla="*/ 73283 h 439690"/>
                <a:gd name="connsiteX4" fmla="*/ 1639860 w 1639860"/>
                <a:gd name="connsiteY4" fmla="*/ 366407 h 439690"/>
                <a:gd name="connsiteX5" fmla="*/ 1566577 w 1639860"/>
                <a:gd name="connsiteY5" fmla="*/ 439690 h 439690"/>
                <a:gd name="connsiteX6" fmla="*/ 73283 w 1639860"/>
                <a:gd name="connsiteY6" fmla="*/ 439690 h 439690"/>
                <a:gd name="connsiteX7" fmla="*/ 0 w 1639860"/>
                <a:gd name="connsiteY7" fmla="*/ 366407 h 439690"/>
                <a:gd name="connsiteX8" fmla="*/ 0 w 1639860"/>
                <a:gd name="connsiteY8" fmla="*/ 73283 h 43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9860" h="439690">
                  <a:moveTo>
                    <a:pt x="0" y="73283"/>
                  </a:moveTo>
                  <a:cubicBezTo>
                    <a:pt x="0" y="32810"/>
                    <a:pt x="32810" y="0"/>
                    <a:pt x="73283" y="0"/>
                  </a:cubicBezTo>
                  <a:lnTo>
                    <a:pt x="1566577" y="0"/>
                  </a:lnTo>
                  <a:cubicBezTo>
                    <a:pt x="1607050" y="0"/>
                    <a:pt x="1639860" y="32810"/>
                    <a:pt x="1639860" y="73283"/>
                  </a:cubicBezTo>
                  <a:lnTo>
                    <a:pt x="1639860" y="366407"/>
                  </a:lnTo>
                  <a:cubicBezTo>
                    <a:pt x="1639860" y="406880"/>
                    <a:pt x="1607050" y="439690"/>
                    <a:pt x="1566577" y="439690"/>
                  </a:cubicBezTo>
                  <a:lnTo>
                    <a:pt x="73283" y="439690"/>
                  </a:lnTo>
                  <a:cubicBezTo>
                    <a:pt x="32810" y="439690"/>
                    <a:pt x="0" y="406880"/>
                    <a:pt x="0" y="366407"/>
                  </a:cubicBezTo>
                  <a:lnTo>
                    <a:pt x="0" y="7328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8568" tIns="63374" rIns="63374" bIns="63374" numCol="1" spcCol="1270" anchor="ctr" anchorCtr="0">
              <a:noAutofit/>
            </a:bodyPr>
            <a:lstStyle/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AT" sz="1100" kern="1200" dirty="0" smtClean="0"/>
                <a:t>Comitology </a:t>
              </a:r>
              <a:r>
                <a:rPr lang="de-AT" sz="1100" kern="1200" dirty="0" err="1" smtClean="0"/>
                <a:t>Committee</a:t>
              </a:r>
              <a:endParaRPr lang="de-AT" sz="1100" kern="1200" dirty="0"/>
            </a:p>
          </p:txBody>
        </p:sp>
        <p:sp>
          <p:nvSpPr>
            <p:cNvPr id="65" name="Ellipse 64"/>
            <p:cNvSpPr/>
            <p:nvPr/>
          </p:nvSpPr>
          <p:spPr>
            <a:xfrm>
              <a:off x="3137424" y="2824609"/>
              <a:ext cx="760250" cy="760196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6" name="Ellipse 65"/>
            <p:cNvSpPr/>
            <p:nvPr/>
          </p:nvSpPr>
          <p:spPr>
            <a:xfrm>
              <a:off x="2881988" y="2739491"/>
              <a:ext cx="284015" cy="28803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7" name="Ellipse 66"/>
            <p:cNvSpPr/>
            <p:nvPr/>
          </p:nvSpPr>
          <p:spPr>
            <a:xfrm>
              <a:off x="2761245" y="3027523"/>
              <a:ext cx="284015" cy="28803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8" name="Ellipse 67"/>
            <p:cNvSpPr/>
            <p:nvPr/>
          </p:nvSpPr>
          <p:spPr>
            <a:xfrm>
              <a:off x="2881987" y="3346166"/>
              <a:ext cx="284015" cy="28803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5585692" y="3145532"/>
              <a:ext cx="35457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100" i="1" dirty="0" smtClean="0"/>
                <a:t>… </a:t>
              </a:r>
              <a:r>
                <a:rPr lang="de-AT" sz="1100" i="1" dirty="0" err="1" smtClean="0"/>
                <a:t>gives</a:t>
              </a:r>
              <a:r>
                <a:rPr lang="de-AT" sz="1100" i="1" dirty="0" smtClean="0"/>
                <a:t> </a:t>
              </a:r>
              <a:r>
                <a:rPr lang="de-AT" sz="1100" i="1" dirty="0" err="1" smtClean="0"/>
                <a:t>opinion</a:t>
              </a:r>
              <a:r>
                <a:rPr lang="de-AT" sz="1100" i="1" dirty="0" smtClean="0"/>
                <a:t> </a:t>
              </a:r>
              <a:r>
                <a:rPr lang="de-AT" sz="1100" i="1" dirty="0" err="1" smtClean="0"/>
                <a:t>whether</a:t>
              </a:r>
              <a:r>
                <a:rPr lang="de-AT" sz="1100" i="1" dirty="0" smtClean="0"/>
                <a:t> </a:t>
              </a:r>
              <a:r>
                <a:rPr lang="de-AT" sz="1100" i="1" dirty="0" err="1" smtClean="0"/>
                <a:t>decision</a:t>
              </a:r>
              <a:r>
                <a:rPr lang="de-AT" sz="1100" i="1" dirty="0" smtClean="0"/>
                <a:t> </a:t>
              </a:r>
              <a:r>
                <a:rPr lang="de-AT" sz="1100" i="1" dirty="0" err="1" smtClean="0"/>
                <a:t>should</a:t>
              </a:r>
              <a:r>
                <a:rPr lang="de-AT" sz="1100" i="1" dirty="0" smtClean="0"/>
                <a:t> </a:t>
              </a:r>
              <a:r>
                <a:rPr lang="de-AT" sz="1100" i="1" dirty="0" err="1" smtClean="0"/>
                <a:t>be</a:t>
              </a:r>
              <a:r>
                <a:rPr lang="de-AT" sz="1100" i="1" dirty="0" smtClean="0"/>
                <a:t> </a:t>
              </a:r>
              <a:r>
                <a:rPr lang="de-AT" sz="1100" i="1" dirty="0" err="1" smtClean="0"/>
                <a:t>adopted</a:t>
              </a:r>
              <a:endParaRPr lang="de-AT" sz="1100" i="1" dirty="0"/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3283643" y="2428615"/>
            <a:ext cx="498724" cy="356877"/>
            <a:chOff x="3283643" y="2428615"/>
            <a:chExt cx="498724" cy="356877"/>
          </a:xfrm>
        </p:grpSpPr>
        <p:grpSp>
          <p:nvGrpSpPr>
            <p:cNvPr id="25" name="Gruppieren 24"/>
            <p:cNvGrpSpPr/>
            <p:nvPr/>
          </p:nvGrpSpPr>
          <p:grpSpPr>
            <a:xfrm>
              <a:off x="3283643" y="2428615"/>
              <a:ext cx="498724" cy="217488"/>
              <a:chOff x="3283643" y="2560355"/>
              <a:chExt cx="498724" cy="217488"/>
            </a:xfrm>
          </p:grpSpPr>
          <p:sp>
            <p:nvSpPr>
              <p:cNvPr id="70" name="Ellipse 69"/>
              <p:cNvSpPr/>
              <p:nvPr/>
            </p:nvSpPr>
            <p:spPr>
              <a:xfrm>
                <a:off x="3283643" y="2694570"/>
                <a:ext cx="76025" cy="76025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1" name="Ellipse 70"/>
              <p:cNvSpPr/>
              <p:nvPr/>
            </p:nvSpPr>
            <p:spPr>
              <a:xfrm>
                <a:off x="3389318" y="2627463"/>
                <a:ext cx="76025" cy="76025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2" name="Ellipse 71"/>
              <p:cNvSpPr/>
              <p:nvPr/>
            </p:nvSpPr>
            <p:spPr>
              <a:xfrm>
                <a:off x="3494993" y="2560355"/>
                <a:ext cx="76025" cy="76025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3" name="Ellipse 72"/>
              <p:cNvSpPr/>
              <p:nvPr/>
            </p:nvSpPr>
            <p:spPr>
              <a:xfrm>
                <a:off x="3600668" y="2627463"/>
                <a:ext cx="76025" cy="76025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4" name="Ellipse 73"/>
              <p:cNvSpPr/>
              <p:nvPr/>
            </p:nvSpPr>
            <p:spPr>
              <a:xfrm>
                <a:off x="3706342" y="2694570"/>
                <a:ext cx="76025" cy="76025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5" name="Ellipse 74"/>
              <p:cNvSpPr/>
              <p:nvPr/>
            </p:nvSpPr>
            <p:spPr>
              <a:xfrm>
                <a:off x="3494993" y="2701818"/>
                <a:ext cx="76025" cy="76025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sp>
          <p:nvSpPr>
            <p:cNvPr id="77" name="Ellipse 76"/>
            <p:cNvSpPr/>
            <p:nvPr/>
          </p:nvSpPr>
          <p:spPr>
            <a:xfrm>
              <a:off x="3487863" y="2709467"/>
              <a:ext cx="76025" cy="76025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79" name="Gruppieren 78"/>
          <p:cNvGrpSpPr/>
          <p:nvPr/>
        </p:nvGrpSpPr>
        <p:grpSpPr>
          <a:xfrm>
            <a:off x="3173043" y="1670050"/>
            <a:ext cx="5863452" cy="730046"/>
            <a:chOff x="3173043" y="1670050"/>
            <a:chExt cx="5863452" cy="730046"/>
          </a:xfrm>
        </p:grpSpPr>
        <p:sp>
          <p:nvSpPr>
            <p:cNvPr id="80" name="Abgerundetes Rechteck 79"/>
            <p:cNvSpPr/>
            <p:nvPr/>
          </p:nvSpPr>
          <p:spPr>
            <a:xfrm>
              <a:off x="3701744" y="1955218"/>
              <a:ext cx="1535649" cy="39579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/>
              <a:r>
                <a:rPr lang="de-AT" sz="1100" dirty="0" smtClean="0"/>
                <a:t>European </a:t>
              </a:r>
              <a:r>
                <a:rPr lang="de-AT" sz="1100" dirty="0" err="1" smtClean="0"/>
                <a:t>Commission</a:t>
              </a:r>
              <a:endParaRPr lang="de-AT" sz="1100" dirty="0"/>
            </a:p>
          </p:txBody>
        </p:sp>
        <p:sp>
          <p:nvSpPr>
            <p:cNvPr id="81" name="Ellipse 80"/>
            <p:cNvSpPr/>
            <p:nvPr/>
          </p:nvSpPr>
          <p:spPr>
            <a:xfrm>
              <a:off x="3173043" y="1670050"/>
              <a:ext cx="714170" cy="730046"/>
            </a:xfrm>
            <a:prstGeom prst="ellipse">
              <a:avLst/>
            </a:prstGeom>
            <a:solidFill>
              <a:srgbClr val="BCBEC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82" name="Textfeld 81"/>
            <p:cNvSpPr txBox="1"/>
            <p:nvPr/>
          </p:nvSpPr>
          <p:spPr>
            <a:xfrm>
              <a:off x="5585692" y="2135478"/>
              <a:ext cx="345080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100" i="1" dirty="0" smtClean="0"/>
                <a:t>… </a:t>
              </a:r>
              <a:r>
                <a:rPr lang="de-AT" sz="1100" i="1" dirty="0" err="1" smtClean="0"/>
                <a:t>formally</a:t>
              </a:r>
              <a:r>
                <a:rPr lang="de-AT" sz="1100" i="1" dirty="0" smtClean="0"/>
                <a:t> </a:t>
              </a:r>
              <a:r>
                <a:rPr lang="de-AT" sz="1100" i="1" dirty="0" err="1" smtClean="0"/>
                <a:t>adopts</a:t>
              </a:r>
              <a:r>
                <a:rPr lang="de-AT" sz="1100" i="1" dirty="0" smtClean="0"/>
                <a:t> </a:t>
              </a:r>
              <a:r>
                <a:rPr lang="de-AT" sz="1100" i="1" dirty="0" err="1" smtClean="0"/>
                <a:t>decision</a:t>
              </a:r>
              <a:r>
                <a:rPr lang="de-AT" sz="1100" i="1" dirty="0" smtClean="0"/>
                <a:t> </a:t>
              </a:r>
              <a:r>
                <a:rPr lang="de-AT" sz="1100" i="1" dirty="0" err="1" smtClean="0"/>
                <a:t>accordingly</a:t>
              </a:r>
              <a:endParaRPr lang="de-AT" sz="1100" i="1" dirty="0"/>
            </a:p>
          </p:txBody>
        </p:sp>
      </p:grpSp>
      <p:grpSp>
        <p:nvGrpSpPr>
          <p:cNvPr id="76" name="Gruppieren 75"/>
          <p:cNvGrpSpPr/>
          <p:nvPr/>
        </p:nvGrpSpPr>
        <p:grpSpPr>
          <a:xfrm>
            <a:off x="4000241" y="4645509"/>
            <a:ext cx="3287640" cy="437164"/>
            <a:chOff x="4000241" y="4645509"/>
            <a:chExt cx="3287640" cy="437164"/>
          </a:xfrm>
        </p:grpSpPr>
        <p:sp>
          <p:nvSpPr>
            <p:cNvPr id="78" name="Textfeld 77"/>
            <p:cNvSpPr txBox="1"/>
            <p:nvPr/>
          </p:nvSpPr>
          <p:spPr>
            <a:xfrm flipH="1">
              <a:off x="4623585" y="4651786"/>
              <a:ext cx="266429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100" b="1" i="1" dirty="0" err="1" smtClean="0"/>
                <a:t>public</a:t>
              </a:r>
              <a:r>
                <a:rPr lang="de-AT" sz="1100" b="1" i="1" dirty="0" smtClean="0"/>
                <a:t> </a:t>
              </a:r>
              <a:r>
                <a:rPr lang="de-AT" sz="1100" b="1" i="1" dirty="0" err="1" smtClean="0"/>
                <a:t>participation</a:t>
              </a:r>
              <a:r>
                <a:rPr lang="de-AT" sz="1100" b="1" i="1" dirty="0" smtClean="0"/>
                <a:t/>
              </a:r>
              <a:br>
                <a:rPr lang="de-AT" sz="1100" b="1" i="1" dirty="0" smtClean="0"/>
              </a:br>
              <a:r>
                <a:rPr lang="de-AT" sz="1100" i="1" dirty="0" err="1" smtClean="0"/>
                <a:t>food</a:t>
              </a:r>
              <a:r>
                <a:rPr lang="de-AT" sz="1100" i="1" dirty="0" smtClean="0"/>
                <a:t> and </a:t>
              </a:r>
              <a:r>
                <a:rPr lang="de-AT" sz="1100" i="1" dirty="0" err="1" smtClean="0"/>
                <a:t>feed</a:t>
              </a:r>
              <a:r>
                <a:rPr lang="de-AT" sz="1100" i="1" dirty="0" smtClean="0"/>
                <a:t> GMOs</a:t>
              </a:r>
              <a:endParaRPr lang="de-AT" sz="1100" i="1" dirty="0"/>
            </a:p>
          </p:txBody>
        </p:sp>
        <p:sp>
          <p:nvSpPr>
            <p:cNvPr id="84" name="Eingekerbter Pfeil nach rechts 83"/>
            <p:cNvSpPr/>
            <p:nvPr/>
          </p:nvSpPr>
          <p:spPr>
            <a:xfrm flipH="1">
              <a:off x="4000241" y="4645509"/>
              <a:ext cx="459845" cy="301256"/>
            </a:xfrm>
            <a:prstGeom prst="notched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grpSp>
        <p:nvGrpSpPr>
          <p:cNvPr id="86" name="Gruppieren 85"/>
          <p:cNvGrpSpPr/>
          <p:nvPr/>
        </p:nvGrpSpPr>
        <p:grpSpPr>
          <a:xfrm>
            <a:off x="174714" y="3588233"/>
            <a:ext cx="2664296" cy="462701"/>
            <a:chOff x="190300" y="3568761"/>
            <a:chExt cx="2664296" cy="462701"/>
          </a:xfrm>
        </p:grpSpPr>
        <p:sp>
          <p:nvSpPr>
            <p:cNvPr id="91" name="Textfeld 90"/>
            <p:cNvSpPr txBox="1"/>
            <p:nvPr/>
          </p:nvSpPr>
          <p:spPr>
            <a:xfrm flipH="1">
              <a:off x="190300" y="3600575"/>
              <a:ext cx="266429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de-AT" sz="1100" b="1" i="1" dirty="0" err="1" smtClean="0"/>
                <a:t>public</a:t>
              </a:r>
              <a:r>
                <a:rPr lang="de-AT" sz="1100" b="1" i="1" dirty="0" smtClean="0"/>
                <a:t> </a:t>
              </a:r>
              <a:r>
                <a:rPr lang="de-AT" sz="1100" b="1" i="1" dirty="0" err="1" smtClean="0"/>
                <a:t>participation</a:t>
              </a:r>
              <a:r>
                <a:rPr lang="de-AT" sz="1100" b="1" i="1" dirty="0" smtClean="0"/>
                <a:t/>
              </a:r>
              <a:br>
                <a:rPr lang="de-AT" sz="1100" b="1" i="1" dirty="0" smtClean="0"/>
              </a:br>
              <a:r>
                <a:rPr lang="de-AT" sz="1100" i="1" dirty="0" smtClean="0"/>
                <a:t>non-food and –</a:t>
              </a:r>
              <a:r>
                <a:rPr lang="de-AT" sz="1100" i="1" dirty="0" err="1" smtClean="0"/>
                <a:t>feed</a:t>
              </a:r>
              <a:r>
                <a:rPr lang="de-AT" sz="1100" i="1" dirty="0" smtClean="0"/>
                <a:t> GMOs</a:t>
              </a:r>
              <a:endParaRPr lang="de-AT" sz="1100" i="1" dirty="0"/>
            </a:p>
          </p:txBody>
        </p:sp>
        <p:sp>
          <p:nvSpPr>
            <p:cNvPr id="92" name="Eingekerbter Pfeil nach rechts 91"/>
            <p:cNvSpPr/>
            <p:nvPr/>
          </p:nvSpPr>
          <p:spPr>
            <a:xfrm>
              <a:off x="1914972" y="3568761"/>
              <a:ext cx="459845" cy="301256"/>
            </a:xfrm>
            <a:prstGeom prst="notched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</p:spTree>
    <p:extLst>
      <p:ext uri="{BB962C8B-B14F-4D97-AF65-F5344CB8AC3E}">
        <p14:creationId xmlns:p14="http://schemas.microsoft.com/office/powerpoint/2010/main" val="5310983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U 16zu10">
  <a:themeElements>
    <a:clrScheme name="WU blau-grün">
      <a:dk1>
        <a:srgbClr val="000000"/>
      </a:dk1>
      <a:lt1>
        <a:sysClr val="window" lastClr="FFFFFF"/>
      </a:lt1>
      <a:dk2>
        <a:srgbClr val="002E60"/>
      </a:dk2>
      <a:lt2>
        <a:srgbClr val="E5F5FA"/>
      </a:lt2>
      <a:accent1>
        <a:srgbClr val="002E60"/>
      </a:accent1>
      <a:accent2>
        <a:srgbClr val="0096D3"/>
      </a:accent2>
      <a:accent3>
        <a:srgbClr val="83B43A"/>
      </a:accent3>
      <a:accent4>
        <a:srgbClr val="005F3B"/>
      </a:accent4>
      <a:accent5>
        <a:srgbClr val="406288"/>
      </a:accent5>
      <a:accent6>
        <a:srgbClr val="532481"/>
      </a:accent6>
      <a:hlink>
        <a:srgbClr val="406288"/>
      </a:hlink>
      <a:folHlink>
        <a:srgbClr val="008FAA"/>
      </a:folHlink>
    </a:clrScheme>
    <a:fontScheme name="WU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U Farbschema neu">
        <a:dk1>
          <a:srgbClr val="000000"/>
        </a:dk1>
        <a:lt1>
          <a:sysClr val="window" lastClr="FFFFFF"/>
        </a:lt1>
        <a:dk2>
          <a:srgbClr val="002E60"/>
        </a:dk2>
        <a:lt2>
          <a:srgbClr val="E5F5FA"/>
        </a:lt2>
        <a:accent1>
          <a:srgbClr val="0096D3"/>
        </a:accent1>
        <a:accent2>
          <a:srgbClr val="002E60"/>
        </a:accent2>
        <a:accent3>
          <a:srgbClr val="532481"/>
        </a:accent3>
        <a:accent4>
          <a:srgbClr val="457AA0"/>
        </a:accent4>
        <a:accent5>
          <a:srgbClr val="A991C0"/>
        </a:accent5>
        <a:accent6>
          <a:srgbClr val="7FCAE9"/>
        </a:accent6>
        <a:hlink>
          <a:srgbClr val="406288"/>
        </a:hlink>
        <a:folHlink>
          <a:srgbClr val="008FA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WU Musterpräsentation 16zu10 blau-grün.potx" id="{61833467-CD85-4628-A39B-BD0E499FF757}" vid="{2A1F6C0A-B785-4A98-B921-32FB827FC455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CF651A35DF3154DB01328AF51148DAE" ma:contentTypeVersion="0" ma:contentTypeDescription="Ein neues Dokument erstellen." ma:contentTypeScope="" ma:versionID="d3e4c2a2c8eb27d51afc5f2b89c2d0f7">
  <xsd:schema xmlns:xsd="http://www.w3.org/2001/XMLSchema" xmlns:xs="http://www.w3.org/2001/XMLSchema" xmlns:p="http://schemas.microsoft.com/office/2006/metadata/properties" xmlns:ns2="1a8d9a65-8471-4209-a900-f8e11db75e0a" xmlns:ns3="08b0a3ee-3d2a-451c-9a1a-7e5d5b0c9c77" xmlns:ns4="dde413db-0745-4f3a-8dca-564dc7ff6f7d" targetNamespace="http://schemas.microsoft.com/office/2006/metadata/properties" ma:root="true" ma:fieldsID="6e1822d916fe321090dffa8ffe9fb58e" ns2:_="" ns3:_="" ns4:_="">
    <xsd:import namespace="1a8d9a65-8471-4209-a900-f8e11db75e0a"/>
    <xsd:import namespace="08b0a3ee-3d2a-451c-9a1a-7e5d5b0c9c77"/>
    <xsd:import namespace="dde413db-0745-4f3a-8dca-564dc7ff6f7d"/>
    <xsd:element name="properties">
      <xsd:complexType>
        <xsd:sequence>
          <xsd:element name="documentManagement">
            <xsd:complexType>
              <xsd:all>
                <xsd:element ref="ns2:WU_x0020_ThemaTaxHTField0" minOccurs="0"/>
                <xsd:element ref="ns3:TaxCatchAll" minOccurs="0"/>
                <xsd:element ref="ns2:DokumentenartTaxHTField0" minOccurs="0"/>
                <xsd:element ref="ns4:Beschreibung" minOccurs="0"/>
                <xsd:element ref="ns4:Format" minOccurs="0"/>
                <xsd:element ref="ns4:Kategori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8d9a65-8471-4209-a900-f8e11db75e0a" elementFormDefault="qualified">
    <xsd:import namespace="http://schemas.microsoft.com/office/2006/documentManagement/types"/>
    <xsd:import namespace="http://schemas.microsoft.com/office/infopath/2007/PartnerControls"/>
    <xsd:element name="WU_x0020_ThemaTaxHTField0" ma:index="9" nillable="true" ma:taxonomy="true" ma:internalName="WU_x0020_ThemaTaxHTField0" ma:taxonomyFieldName="WU_x0020_Thema" ma:displayName="Schlagwort" ma:default="" ma:fieldId="{a2eb3201-e251-4055-97e9-466604fc777f}" ma:taxonomyMulti="true" ma:sspId="59da4ae5-1217-4de6-bd64-b7a740f353bb" ma:termSetId="c1edca97-812b-4584-b6b5-1e5cade81cae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DokumentenartTaxHTField0" ma:index="12" nillable="true" ma:taxonomy="true" ma:internalName="DokumentenartTaxHTField0" ma:taxonomyFieldName="Dokumentenart" ma:displayName="Dokumentenart" ma:default="" ma:fieldId="{0f2e647f-32b7-4850-b6be-ae358ed71e70}" ma:taxonomyMulti="true" ma:sspId="59da4ae5-1217-4de6-bd64-b7a740f353bb" ma:termSetId="325756d7-e24e-4b6f-ba71-3f779d34c1ea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b0a3ee-3d2a-451c-9a1a-7e5d5b0c9c77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description="" ma:hidden="true" ma:list="{6a103bb8-3913-4e3b-a229-080a76572464}" ma:internalName="TaxCatchAll" ma:showField="CatchAllData" ma:web="08b0a3ee-3d2a-451c-9a1a-7e5d5b0c9c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e413db-0745-4f3a-8dca-564dc7ff6f7d" elementFormDefault="qualified">
    <xsd:import namespace="http://schemas.microsoft.com/office/2006/documentManagement/types"/>
    <xsd:import namespace="http://schemas.microsoft.com/office/infopath/2007/PartnerControls"/>
    <xsd:element name="Beschreibung" ma:index="13" nillable="true" ma:displayName="Beschreibung" ma:internalName="Beschreibung">
      <xsd:simpleType>
        <xsd:restriction base="dms:Note">
          <xsd:maxLength value="255"/>
        </xsd:restriction>
      </xsd:simpleType>
    </xsd:element>
    <xsd:element name="Format" ma:index="14" nillable="true" ma:displayName="Format" ma:format="Dropdown" ma:internalName="Format">
      <xsd:simpleType>
        <xsd:union memberTypes="dms:Text">
          <xsd:simpleType>
            <xsd:restriction base="dms:Choice">
              <xsd:enumeration value="LaTeX"/>
              <xsd:enumeration value="Office 2003"/>
              <xsd:enumeration value="Office 2007-2013"/>
              <xsd:enumeration value="OpenOffice 3.0"/>
            </xsd:restriction>
          </xsd:simpleType>
        </xsd:union>
      </xsd:simpleType>
    </xsd:element>
    <xsd:element name="Kategorie" ma:index="15" nillable="true" ma:displayName="Kategorie" ma:default="Anleitungen" ma:format="Dropdown" ma:internalName="Kategorie">
      <xsd:simpleType>
        <xsd:union memberTypes="dms:Text">
          <xsd:simpleType>
            <xsd:restriction base="dms:Choice">
              <xsd:enumeration value="Anleitungen"/>
              <xsd:enumeration value="Aushänge für Lift und Tür"/>
              <xsd:enumeration value="Basisvorlagen"/>
              <xsd:enumeration value="Brief-/Faxvorlagen"/>
              <xsd:enumeration value="Einladungen"/>
              <xsd:enumeration value="Etiketten"/>
              <xsd:enumeration value="Musterdateien"/>
              <xsd:enumeration value="Namensschilder"/>
              <xsd:enumeration value="Präsentationen"/>
              <xsd:enumeration value="Skripten-Cover"/>
            </xsd:restriction>
          </xsd:simpleType>
        </xsd:un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ategorie xmlns="dde413db-0745-4f3a-8dca-564dc7ff6f7d">Präsentationen</Kategorie>
    <Beschreibung xmlns="dde413db-0745-4f3a-8dca-564dc7ff6f7d">Optimierte Musterpräsentation im Format 16 :10 im Farbschema Blau-Grün</Beschreibung>
    <TaxCatchAll xmlns="08b0a3ee-3d2a-451c-9a1a-7e5d5b0c9c77">
      <Value>1028</Value>
      <Value>403</Value>
      <Value>266</Value>
    </TaxCatchAll>
    <DokumentenartTaxHTField0 xmlns="1a8d9a65-8471-4209-a900-f8e11db75e0a">
      <Terms xmlns="http://schemas.microsoft.com/office/infopath/2007/PartnerControls">
        <TermInfo xmlns="http://schemas.microsoft.com/office/infopath/2007/PartnerControls">
          <TermName xmlns="http://schemas.microsoft.com/office/infopath/2007/PartnerControls">Vorlagen</TermName>
          <TermId xmlns="http://schemas.microsoft.com/office/infopath/2007/PartnerControls">17fc50ed-8ad1-47be-ab12-04243fd74ddb</TermId>
        </TermInfo>
      </Terms>
    </DokumentenartTaxHTField0>
    <WU_x0020_ThemaTaxHTField0 xmlns="1a8d9a65-8471-4209-a900-f8e11db75e0a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Corporate Design</TermName>
          <TermId xmlns="http://schemas.microsoft.com/office/infopath/2007/PartnerControls">19895bcd-b158-45ae-ab7b-f5ca217dfcec</TermId>
        </TermInfo>
        <TermInfo xmlns="http://schemas.microsoft.com/office/infopath/2007/PartnerControls">
          <TermName xmlns="http://schemas.microsoft.com/office/infopath/2007/PartnerControls">WU Vorlagen</TermName>
          <TermId xmlns="http://schemas.microsoft.com/office/infopath/2007/PartnerControls">e1b88cb0-f013-4860-af99-230b47ac7aa3</TermId>
        </TermInfo>
      </Terms>
    </WU_x0020_ThemaTaxHTField0>
    <Format xmlns="dde413db-0745-4f3a-8dca-564dc7ff6f7d">Office 2007-2013</Format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5F1A2D-35DE-48D8-A98A-A5CA0EEFCC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8d9a65-8471-4209-a900-f8e11db75e0a"/>
    <ds:schemaRef ds:uri="08b0a3ee-3d2a-451c-9a1a-7e5d5b0c9c77"/>
    <ds:schemaRef ds:uri="dde413db-0745-4f3a-8dca-564dc7ff6f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657E797-27D3-4F0C-9DA1-2A91FAD1F830}">
  <ds:schemaRefs>
    <ds:schemaRef ds:uri="http://purl.org/dc/elements/1.1/"/>
    <ds:schemaRef ds:uri="http://purl.org/dc/terms/"/>
    <ds:schemaRef ds:uri="dde413db-0745-4f3a-8dca-564dc7ff6f7d"/>
    <ds:schemaRef ds:uri="http://schemas.microsoft.com/office/2006/documentManagement/types"/>
    <ds:schemaRef ds:uri="http://purl.org/dc/dcmitype/"/>
    <ds:schemaRef ds:uri="http://www.w3.org/XML/1998/namespace"/>
    <ds:schemaRef ds:uri="1a8d9a65-8471-4209-a900-f8e11db75e0a"/>
    <ds:schemaRef ds:uri="08b0a3ee-3d2a-451c-9a1a-7e5d5b0c9c77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72274B3D-AE3A-4E5C-9551-D746CE23FF3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WU Musterpräsentation 16zu10 blau-grün</Template>
  <TotalTime>0</TotalTime>
  <Words>619</Words>
  <Application>Microsoft Office PowerPoint</Application>
  <PresentationFormat>Pokaz na ekranie (16:10)</PresentationFormat>
  <Paragraphs>171</Paragraphs>
  <Slides>13</Slides>
  <Notes>13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4" baseType="lpstr">
      <vt:lpstr>WU 16zu10</vt:lpstr>
      <vt:lpstr>The EU‘s ‚participatory‘ authorisation process for GMOs</vt:lpstr>
      <vt:lpstr>Genetically modified organisms: The gist of the matter?</vt:lpstr>
      <vt:lpstr>Principle X as appropriate response: GMO amendment to the Aarhus Convention</vt:lpstr>
      <vt:lpstr>GMO amendment to the Aarhus Convention: Core standards for public participation</vt:lpstr>
      <vt:lpstr>GMO authorisation in the EU: A multi-layered process with common traits</vt:lpstr>
      <vt:lpstr>GMO authorisation in the EU: A clear shift to decisions at EU level</vt:lpstr>
      <vt:lpstr>GMO decision-making at EU level: in theory</vt:lpstr>
      <vt:lpstr>GMO decision-making at EU level: in practice</vt:lpstr>
      <vt:lpstr>Public participation in GMO decision-making at EU level</vt:lpstr>
      <vt:lpstr>Public participation in GMO decision-making at EU level: Meeting Aarhus standards?</vt:lpstr>
      <vt:lpstr>Public participation in GMO decision-making at EU level: A suggestion</vt:lpstr>
      <vt:lpstr>Take away messages</vt:lpstr>
      <vt:lpstr>Thank you for your attention!</vt:lpstr>
    </vt:vector>
  </TitlesOfParts>
  <Company>WU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WU Musterpräsentation  im Format 16:10</dc:title>
  <dc:creator>Hollaus, Birgit</dc:creator>
  <cp:lastModifiedBy>Magdalena Bar</cp:lastModifiedBy>
  <cp:revision>61</cp:revision>
  <cp:lastPrinted>2016-09-12T09:09:30Z</cp:lastPrinted>
  <dcterms:created xsi:type="dcterms:W3CDTF">2016-08-18T07:32:40Z</dcterms:created>
  <dcterms:modified xsi:type="dcterms:W3CDTF">2016-09-12T11:31:05Z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0x010100BCF651A35DF3154DB01328AF51148DAE</vt:lpwstr>
  </property>
  <property fmtid="{D5CDD505-2E9C-101B-9397-08002B2CF9AE}" pid="3" name="Order">
    <vt:r8>24600</vt:r8>
  </property>
  <property fmtid="{D5CDD505-2E9C-101B-9397-08002B2CF9AE}" pid="4" name="WU Thema">
    <vt:lpwstr>403;#Corporate Design|19895bcd-b158-45ae-ab7b-f5ca217dfcec;#1028;#WU Vorlagen|e1b88cb0-f013-4860-af99-230b47ac7aa3</vt:lpwstr>
  </property>
  <property fmtid="{D5CDD505-2E9C-101B-9397-08002B2CF9AE}" pid="5" name="Dokumentenart">
    <vt:lpwstr>266;#Vorlagen|17fc50ed-8ad1-47be-ab12-04243fd74ddb</vt:lpwstr>
  </property>
</Properties>
</file>