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6" r:id="rId3"/>
    <p:sldId id="428" r:id="rId4"/>
    <p:sldId id="261" r:id="rId5"/>
    <p:sldId id="296" r:id="rId6"/>
    <p:sldId id="364" r:id="rId7"/>
    <p:sldId id="265" r:id="rId8"/>
    <p:sldId id="275" r:id="rId10"/>
    <p:sldId id="461" r:id="rId11"/>
    <p:sldId id="309" r:id="rId12"/>
    <p:sldId id="512" r:id="rId13"/>
    <p:sldId id="538" r:id="rId14"/>
    <p:sldId id="429" r:id="rId15"/>
    <p:sldId id="283" r:id="rId16"/>
    <p:sldId id="369" r:id="rId17"/>
    <p:sldId id="4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348"/>
    <a:srgbClr val="0D40E3"/>
    <a:srgbClr val="381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>
      <p:cViewPr varScale="1">
        <p:scale>
          <a:sx n="110" d="100"/>
          <a:sy n="110" d="100"/>
        </p:scale>
        <p:origin x="16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C1B3A-256B-406F-89F2-5CF9CF8AC029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67918-FF58-482E-A3C9-511ECF768F7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9DA67918-FF58-482E-A3C9-511ECF768F76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1EF-8290-463E-8CF0-AE0426E3523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B1D5-9AB5-4BFC-8B63-E3AB8509C7C1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1EF-8290-463E-8CF0-AE0426E3523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B1D5-9AB5-4BFC-8B63-E3AB8509C7C1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1EF-8290-463E-8CF0-AE0426E3523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B1D5-9AB5-4BFC-8B63-E3AB8509C7C1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1EF-8290-463E-8CF0-AE0426E3523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B1D5-9AB5-4BFC-8B63-E3AB8509C7C1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1EF-8290-463E-8CF0-AE0426E3523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B1D5-9AB5-4BFC-8B63-E3AB8509C7C1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1EF-8290-463E-8CF0-AE0426E35234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B1D5-9AB5-4BFC-8B63-E3AB8509C7C1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1EF-8290-463E-8CF0-AE0426E35234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B1D5-9AB5-4BFC-8B63-E3AB8509C7C1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1EF-8290-463E-8CF0-AE0426E35234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B1D5-9AB5-4BFC-8B63-E3AB8509C7C1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1EF-8290-463E-8CF0-AE0426E35234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B1D5-9AB5-4BFC-8B63-E3AB8509C7C1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1EF-8290-463E-8CF0-AE0426E35234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B1D5-9AB5-4BFC-8B63-E3AB8509C7C1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1EF-8290-463E-8CF0-AE0426E35234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B1D5-9AB5-4BFC-8B63-E3AB8509C7C1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11EF-8290-463E-8CF0-AE0426E3523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B1D5-9AB5-4BFC-8B63-E3AB8509C7C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openxmlformats.org/officeDocument/2006/relationships/hyperlink" Target="https://www1.bournemouth.ac.uk/discover/faculties/faculty-science-technology/our-departments/department-life-environmental-sciences/environment-threats-strategic-research-group" TargetMode="Externa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355" y="274955"/>
            <a:ext cx="7298055" cy="11430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GB" sz="2800" b="1" dirty="0" smtClean="0"/>
              <a:t>EELF </a:t>
            </a:r>
            <a:r>
              <a:rPr lang="en-GB" sz="2800" b="1" dirty="0"/>
              <a:t>Conference 14-16 September 2016, Wrocław, Poland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6510" y="1600835"/>
            <a:ext cx="9147175" cy="515937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rgbClr val="0D40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Public Participation and Water Management in India and the UK </a:t>
            </a:r>
            <a:r>
              <a:rPr lang="en-GB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(Work in Progress)</a:t>
            </a:r>
            <a:endParaRPr lang="en-GB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0" indent="0" algn="ctr">
              <a:buNone/>
            </a:pPr>
            <a:endParaRPr lang="en-GB" sz="3600" b="1" dirty="0" smtClean="0">
              <a:solidFill>
                <a:srgbClr val="0D40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0" indent="0" algn="ctr">
              <a:buNone/>
            </a:pPr>
            <a:endParaRPr lang="en-GB" b="1" dirty="0">
              <a:sym typeface="+mn-ea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H:\BU_logo_large_clear_background.gif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1656184" cy="16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D40E3"/>
                </a:solidFill>
              </a:rPr>
              <a:t> </a:t>
            </a:r>
            <a:r>
              <a:rPr lang="en-GB" sz="2000" dirty="0" smtClean="0">
                <a:solidFill>
                  <a:srgbClr val="0D40E3"/>
                </a:solidFill>
                <a:sym typeface="+mn-ea"/>
              </a:rPr>
              <a:t>                                                        </a:t>
            </a:r>
            <a:r>
              <a:rPr lang="en-GB" sz="2000" b="1" dirty="0" err="1" smtClean="0">
                <a:solidFill>
                  <a:srgbClr val="0D40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Ms.</a:t>
            </a:r>
            <a:r>
              <a:rPr lang="en-GB" sz="2000" b="1" dirty="0" smtClean="0">
                <a:solidFill>
                  <a:srgbClr val="0D40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GB" sz="2000" b="1" dirty="0" err="1" smtClean="0">
                <a:solidFill>
                  <a:srgbClr val="0D40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Jaspreet</a:t>
            </a:r>
            <a:r>
              <a:rPr lang="en-GB" sz="2000" b="1" dirty="0" smtClean="0">
                <a:solidFill>
                  <a:srgbClr val="0D40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Kaur (PhD)</a:t>
            </a:r>
            <a:r>
              <a:rPr lang="en-GB" sz="2000" b="1" dirty="0" smtClean="0">
                <a:solidFill>
                  <a:srgbClr val="0D40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000" b="1" dirty="0" smtClean="0">
              <a:solidFill>
                <a:srgbClr val="0D40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</a:t>
            </a:r>
            <a:r>
              <a:rPr lang="en-GB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Science &amp; Technology</a:t>
            </a:r>
            <a:endParaRPr lang="en-GB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1600" dirty="0" smtClean="0">
                <a:solidFill>
                  <a:srgbClr val="0D40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Researcher in Environment &amp; Threats Strategic Research Group   </a:t>
            </a:r>
            <a:endParaRPr lang="en-GB" sz="1600" dirty="0" smtClean="0">
              <a:solidFill>
                <a:srgbClr val="0D40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pPr algn="ctr"/>
            <a:endParaRPr lang="en-GB" sz="1200" dirty="0">
              <a:solidFill>
                <a:srgbClr val="0D40E3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614" y="2708920"/>
            <a:ext cx="9128760" cy="305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GB" altLang="en-US" b="1" dirty="0" smtClean="0">
                <a:sym typeface="+mn-ea"/>
              </a:rPr>
              <a:t>UK, Public Participation in Decision Making in Environment/ Water  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endParaRPr lang="en-GB" altLang="en-US" b="1" u="sng" dirty="0" smtClean="0">
              <a:solidFill>
                <a:srgbClr val="0D40E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altLang="en-US" sz="2400" b="1" dirty="0" smtClean="0">
                <a:sym typeface="+mn-ea"/>
              </a:rPr>
              <a:t>Public Participation and Strategy Development 1994</a:t>
            </a:r>
            <a:endParaRPr lang="en-GB" altLang="en-US" sz="2400" b="1" dirty="0" smtClean="0">
              <a:sym typeface="+mn-ea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altLang="en-US" sz="2400" b="1" dirty="0" smtClean="0">
              <a:sym typeface="+mn-e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altLang="en-US" sz="2400" b="1" dirty="0" smtClean="0">
                <a:sym typeface="+mn-ea"/>
              </a:rPr>
              <a:t>Water Framework Directive (</a:t>
            </a:r>
            <a:r>
              <a:rPr lang="en-US" altLang="en-US" sz="2400" b="1" dirty="0">
                <a:sym typeface="+mn-ea"/>
              </a:rPr>
              <a:t>D</a:t>
            </a:r>
            <a:r>
              <a:rPr lang="en-US" altLang="en-US" sz="2400" b="1" dirty="0" smtClean="0">
                <a:sym typeface="+mn-ea"/>
              </a:rPr>
              <a:t>irective 2000/60/EC </a:t>
            </a:r>
            <a:r>
              <a:rPr lang="en-US" altLang="en-US" sz="2400" b="1" dirty="0">
                <a:sym typeface="+mn-ea"/>
              </a:rPr>
              <a:t>o</a:t>
            </a:r>
            <a:r>
              <a:rPr lang="en-US" altLang="en-US" sz="2400" b="1" dirty="0" smtClean="0">
                <a:sym typeface="+mn-ea"/>
              </a:rPr>
              <a:t>f </a:t>
            </a:r>
            <a:r>
              <a:rPr lang="en-US" altLang="en-US" sz="2400" b="1" dirty="0">
                <a:sym typeface="+mn-ea"/>
              </a:rPr>
              <a:t>t</a:t>
            </a:r>
            <a:r>
              <a:rPr lang="en-US" altLang="en-US" sz="2400" b="1" dirty="0" smtClean="0">
                <a:sym typeface="+mn-ea"/>
              </a:rPr>
              <a:t>he European Parliament and </a:t>
            </a:r>
            <a:r>
              <a:rPr lang="en-US" altLang="en-US" sz="2400" b="1" dirty="0">
                <a:sym typeface="+mn-ea"/>
              </a:rPr>
              <a:t>o</a:t>
            </a:r>
            <a:r>
              <a:rPr lang="en-US" altLang="en-US" sz="2400" b="1" dirty="0" smtClean="0">
                <a:sym typeface="+mn-ea"/>
              </a:rPr>
              <a:t>f </a:t>
            </a:r>
            <a:r>
              <a:rPr lang="en-US" altLang="en-US" sz="2400" b="1" dirty="0">
                <a:sym typeface="+mn-ea"/>
              </a:rPr>
              <a:t>t</a:t>
            </a:r>
            <a:r>
              <a:rPr lang="en-US" altLang="en-US" sz="2400" b="1" dirty="0" smtClean="0">
                <a:sym typeface="+mn-ea"/>
              </a:rPr>
              <a:t>he Council of 23 October 2000 Establishing a Framework for Community Action in </a:t>
            </a:r>
            <a:r>
              <a:rPr lang="en-US" altLang="en-US" sz="2400" b="1" dirty="0">
                <a:sym typeface="+mn-ea"/>
              </a:rPr>
              <a:t>t</a:t>
            </a:r>
            <a:r>
              <a:rPr lang="en-US" altLang="en-US" sz="2400" b="1" dirty="0" smtClean="0">
                <a:sym typeface="+mn-ea"/>
              </a:rPr>
              <a:t>he Field of Water Policy)</a:t>
            </a:r>
            <a:endParaRPr lang="en-US" altLang="en-US" sz="2400" b="1" dirty="0" smtClean="0">
              <a:sym typeface="+mn-ea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en-US" sz="2400" b="1" dirty="0" smtClean="0">
              <a:sym typeface="+mn-e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altLang="en-US" sz="2400" b="1" dirty="0" smtClean="0">
                <a:sym typeface="+mn-ea"/>
              </a:rPr>
              <a:t>Aarhus Convention 1998, ratified by the UK in 2005</a:t>
            </a:r>
            <a:endParaRPr lang="en-GB" altLang="en-US" sz="2400" b="1" dirty="0" smtClean="0">
              <a:sym typeface="+mn-ea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sym typeface="+mn-ea"/>
              </a:rPr>
              <a:t>Implications of </a:t>
            </a:r>
            <a:r>
              <a:rPr lang="en-GB" sz="2400" b="1" dirty="0">
                <a:sym typeface="+mn-ea"/>
              </a:rPr>
              <a:t>t</a:t>
            </a:r>
            <a:r>
              <a:rPr lang="en-GB" sz="2400" b="1" dirty="0" smtClean="0">
                <a:sym typeface="+mn-ea"/>
              </a:rPr>
              <a:t>he Amended Environmental Impact Assessment (EIA) Directive (Directive 2014/52/EU)</a:t>
            </a:r>
            <a:endParaRPr lang="en-GB" altLang="en-US" sz="2400" b="1" dirty="0"/>
          </a:p>
          <a:p>
            <a:endParaRPr lang="en-GB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35" y="274955"/>
            <a:ext cx="8502015" cy="1143000"/>
          </a:xfrm>
        </p:spPr>
        <p:txBody>
          <a:bodyPr>
            <a:normAutofit fontScale="90000"/>
          </a:bodyPr>
          <a:p>
            <a:r>
              <a:rPr lang="en-GB" altLang="en-US" b="1"/>
              <a:t>Limitations of Public Participation in UK</a:t>
            </a:r>
            <a:endParaRPr lang="en-GB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GB" altLang="en-US"/>
              <a:t>PCO</a:t>
            </a:r>
            <a:endParaRPr lang="en-GB" altLang="en-US"/>
          </a:p>
          <a:p>
            <a:pPr marL="0" indent="0">
              <a:buNone/>
            </a:pPr>
            <a:endParaRPr lang="en-GB" altLang="en-US"/>
          </a:p>
          <a:p>
            <a:r>
              <a:rPr lang="en-GB" altLang="en-US"/>
              <a:t>Claimant  is required to give a cross under taking in damages before being granted interim relief</a:t>
            </a:r>
            <a:endParaRPr lang="en-GB" altLang="en-US"/>
          </a:p>
          <a:p>
            <a:pPr marL="0" indent="0">
              <a:buNone/>
            </a:pPr>
            <a:r>
              <a:rPr lang="en-GB" altLang="en-US"/>
              <a:t> </a:t>
            </a:r>
            <a:endParaRPr lang="en-GB" altLang="en-US"/>
          </a:p>
          <a:p>
            <a:r>
              <a:rPr lang="en-GB" altLang="en-US"/>
              <a:t>Criminal Justice and Courts Act 2015 </a:t>
            </a:r>
            <a:endParaRPr lang="en-GB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" y="260350"/>
            <a:ext cx="9028430" cy="1143000"/>
          </a:xfrm>
        </p:spPr>
        <p:txBody>
          <a:bodyPr>
            <a:noAutofit/>
          </a:bodyPr>
          <a:lstStyle/>
          <a:p>
            <a:r>
              <a:rPr lang="en-GB" sz="3600" b="1" dirty="0"/>
              <a:t>D</a:t>
            </a:r>
            <a:r>
              <a:rPr lang="en-GB" sz="3600" b="1" dirty="0" smtClean="0"/>
              <a:t>eficiencies in Public Participation with reference to Water Management in the UK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" y="1602105"/>
            <a:ext cx="9031605" cy="5159375"/>
          </a:xfrm>
        </p:spPr>
        <p:txBody>
          <a:bodyPr>
            <a:noAutofit/>
          </a:bodyPr>
          <a:lstStyle/>
          <a:p>
            <a:endParaRPr lang="en-GB" sz="2400" dirty="0" smtClean="0">
              <a:sym typeface="+mn-ea"/>
            </a:endParaRPr>
          </a:p>
          <a:p>
            <a:r>
              <a:rPr lang="en-GB" sz="2400" dirty="0" smtClean="0">
                <a:sym typeface="+mn-ea"/>
              </a:rPr>
              <a:t>The Water </a:t>
            </a:r>
            <a:r>
              <a:rPr lang="en-GB" sz="2400" dirty="0">
                <a:sym typeface="+mn-ea"/>
              </a:rPr>
              <a:t>Framework Directive (WFD) (EC 2000) and </a:t>
            </a:r>
            <a:r>
              <a:rPr lang="en-GB" sz="2400" dirty="0" smtClean="0">
                <a:sym typeface="+mn-ea"/>
              </a:rPr>
              <a:t>the Aarhus </a:t>
            </a:r>
            <a:r>
              <a:rPr lang="en-GB" sz="2400" dirty="0">
                <a:sym typeface="+mn-ea"/>
              </a:rPr>
              <a:t>Convention (1998</a:t>
            </a:r>
            <a:r>
              <a:rPr lang="en-GB" sz="2400" dirty="0" smtClean="0">
                <a:sym typeface="+mn-ea"/>
              </a:rPr>
              <a:t>), there </a:t>
            </a:r>
            <a:r>
              <a:rPr lang="en-GB" sz="2400" dirty="0">
                <a:sym typeface="+mn-ea"/>
              </a:rPr>
              <a:t>is ambiguity around the exact way </a:t>
            </a:r>
            <a:r>
              <a:rPr lang="en-GB" sz="2400" dirty="0" smtClean="0">
                <a:sym typeface="+mn-ea"/>
              </a:rPr>
              <a:t>participation should </a:t>
            </a:r>
            <a:r>
              <a:rPr lang="en-GB" sz="2400" dirty="0">
                <a:sym typeface="+mn-ea"/>
              </a:rPr>
              <a:t>be approached. </a:t>
            </a:r>
            <a:endParaRPr lang="en-GB" sz="2400" dirty="0">
              <a:sym typeface="+mn-ea"/>
            </a:endParaRPr>
          </a:p>
          <a:p>
            <a:pPr marL="0" indent="0">
              <a:buNone/>
            </a:pPr>
            <a:endParaRPr lang="en-GB" sz="2400" dirty="0" smtClean="0">
              <a:sym typeface="+mn-ea"/>
            </a:endParaRPr>
          </a:p>
          <a:p>
            <a:r>
              <a:rPr lang="en-GB" sz="2400" dirty="0">
                <a:solidFill>
                  <a:schemeClr val="tx1"/>
                </a:solidFill>
                <a:sym typeface="+mn-ea"/>
              </a:rPr>
              <a:t>Discretionary </a:t>
            </a:r>
            <a:r>
              <a:rPr lang="en-GB" sz="2400" dirty="0">
                <a:sym typeface="+mn-ea"/>
              </a:rPr>
              <a:t> power of the Organisations to determine who they consider as relevant participants and what degree of involvement is appropriate within the context of their project. </a:t>
            </a:r>
            <a:endParaRPr lang="en-GB" sz="2400" dirty="0">
              <a:sym typeface="+mn-ea"/>
            </a:endParaRPr>
          </a:p>
          <a:p>
            <a:endParaRPr lang="en-GB" sz="2400" dirty="0">
              <a:sym typeface="+mn-ea"/>
            </a:endParaRPr>
          </a:p>
          <a:p>
            <a:r>
              <a:rPr lang="en-GB" sz="2400" dirty="0">
                <a:sym typeface="+mn-ea"/>
              </a:rPr>
              <a:t>The Catchment Abstraction Management Strategy and stakeholders participation</a:t>
            </a:r>
            <a:endParaRPr lang="en-GB" sz="2400" dirty="0"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Quality of Surface Water in the UK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According to the report of the UK National Ecosystem Assessment (2011), UK </a:t>
            </a:r>
            <a:r>
              <a:rPr lang="en-GB" sz="2400" dirty="0"/>
              <a:t>river water quality, measured using traditional chemical and </a:t>
            </a:r>
            <a:r>
              <a:rPr lang="en-GB" sz="2400" dirty="0" smtClean="0"/>
              <a:t>biological </a:t>
            </a:r>
            <a:r>
              <a:rPr lang="en-GB" sz="2400" dirty="0"/>
              <a:t>indicators, has improved </a:t>
            </a:r>
            <a:r>
              <a:rPr lang="en-GB" sz="2400" dirty="0" smtClean="0"/>
              <a:t>significantly</a:t>
            </a:r>
            <a:endParaRPr lang="en-GB" sz="2400" dirty="0" smtClean="0"/>
          </a:p>
          <a:p>
            <a:r>
              <a:rPr lang="en-GB" sz="2400" dirty="0"/>
              <a:t>In 2015, 35% of surface water bodies assessed under the Water Framework Directive (WFD) in the UK were in high or good status.  This reflects very little change from 36% of surface water bodies assessed in 2010. </a:t>
            </a:r>
            <a:endParaRPr lang="en-GB" sz="2400" dirty="0" smtClean="0"/>
          </a:p>
          <a:p>
            <a:r>
              <a:rPr lang="en-GB" sz="2400" b="1" dirty="0"/>
              <a:t>According to the report, </a:t>
            </a:r>
            <a:r>
              <a:rPr lang="en-GB" sz="2400" dirty="0"/>
              <a:t>drinking water quality in UK has also improved a lot since the adoption of EU directives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85" y="166370"/>
            <a:ext cx="8859520" cy="6593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4400" dirty="0">
              <a:solidFill>
                <a:srgbClr val="FF0000"/>
              </a:solidFill>
            </a:endParaRPr>
          </a:p>
          <a:p>
            <a:pPr algn="ctr"/>
            <a:r>
              <a:rPr lang="en-GB" sz="4400" dirty="0">
                <a:solidFill>
                  <a:schemeClr val="tx1"/>
                </a:solidFill>
              </a:rPr>
              <a:t>Can these two countries benefit from understanding each other's legal system to improve public participation in promoting higher levels of water quality 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575" y="36830"/>
            <a:ext cx="9117330" cy="6720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9525" y="3401060"/>
            <a:ext cx="3293745" cy="34531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88665" y="3399790"/>
            <a:ext cx="3099435" cy="3440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690" y="635"/>
            <a:ext cx="2092325" cy="33978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765" y="3349625"/>
            <a:ext cx="2739390" cy="35045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1270"/>
            <a:ext cx="2448560" cy="3378835"/>
          </a:xfrm>
          <a:prstGeom prst="rect">
            <a:avLst/>
          </a:prstGeom>
        </p:spPr>
      </p:pic>
      <p:pic>
        <p:nvPicPr>
          <p:cNvPr id="2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1010" y="26035"/>
            <a:ext cx="2367915" cy="3313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50" y="-30480"/>
            <a:ext cx="239966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" y="274955"/>
            <a:ext cx="877697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ym typeface="+mn-ea"/>
              </a:rPr>
              <a:t>What is water management and why its important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15" y="1601470"/>
            <a:ext cx="8878570" cy="506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 </a:t>
            </a:r>
            <a:r>
              <a:rPr lang="en-GB" sz="2400" b="1" dirty="0" smtClean="0">
                <a:sym typeface="+mn-ea"/>
              </a:rPr>
              <a:t>Water management</a:t>
            </a:r>
            <a:r>
              <a:rPr lang="en-GB" sz="2400" dirty="0" smtClean="0">
                <a:sym typeface="+mn-ea"/>
              </a:rPr>
              <a:t>___ Water </a:t>
            </a:r>
            <a:r>
              <a:rPr lang="en-GB" sz="2400" dirty="0">
                <a:sym typeface="+mn-ea"/>
              </a:rPr>
              <a:t>management is the activity </a:t>
            </a:r>
            <a:r>
              <a:rPr lang="en-GB" sz="2400" dirty="0" smtClean="0">
                <a:sym typeface="+mn-ea"/>
              </a:rPr>
              <a:t>of planning</a:t>
            </a:r>
            <a:r>
              <a:rPr lang="en-GB" sz="2400" dirty="0">
                <a:sym typeface="+mn-ea"/>
              </a:rPr>
              <a:t>, developing, distributing and </a:t>
            </a:r>
            <a:r>
              <a:rPr lang="en-GB" sz="2400" dirty="0" smtClean="0">
                <a:sym typeface="+mn-ea"/>
              </a:rPr>
              <a:t>best use </a:t>
            </a:r>
            <a:r>
              <a:rPr lang="en-GB" sz="2400" dirty="0">
                <a:sym typeface="+mn-ea"/>
              </a:rPr>
              <a:t>of water resources under defined water polices and regulations.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sym typeface="+mn-ea"/>
              </a:rPr>
              <a:t>It includes: management</a:t>
            </a:r>
            <a:r>
              <a:rPr lang="en-GB" sz="2400" dirty="0">
                <a:sym typeface="+mn-ea"/>
              </a:rPr>
              <a:t> </a:t>
            </a:r>
            <a:r>
              <a:rPr lang="en-GB" sz="2400" dirty="0" smtClean="0">
                <a:sym typeface="+mn-ea"/>
              </a:rPr>
              <a:t> </a:t>
            </a:r>
            <a:r>
              <a:rPr lang="en-GB" sz="2400" dirty="0">
                <a:sym typeface="+mn-ea"/>
              </a:rPr>
              <a:t>of drinking water, industrial water</a:t>
            </a:r>
            <a:r>
              <a:rPr lang="en-GB" sz="2400" dirty="0" smtClean="0">
                <a:sym typeface="+mn-ea"/>
              </a:rPr>
              <a:t>,  </a:t>
            </a:r>
            <a:r>
              <a:rPr lang="en-GB" sz="2400" dirty="0">
                <a:sym typeface="+mn-ea"/>
              </a:rPr>
              <a:t>sewage </a:t>
            </a:r>
            <a:r>
              <a:rPr lang="en-GB" sz="2400" dirty="0" smtClean="0">
                <a:sym typeface="+mn-ea"/>
              </a:rPr>
              <a:t>or waste water and management of  flood protection etc.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dirty="0" smtClean="0"/>
              <a:t>           </a:t>
            </a:r>
            <a:endParaRPr lang="en-GB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0896600" y="5592763"/>
            <a:ext cx="877888" cy="2682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endParaRPr lang="en-GB"/>
          </a:p>
        </p:txBody>
      </p:sp>
      <p:sp>
        <p:nvSpPr>
          <p:cNvPr id="7" name="Control 2"/>
          <p:cNvSpPr>
            <a:spLocks noChangeArrowheads="1" noChangeShapeType="1"/>
          </p:cNvSpPr>
          <p:nvPr/>
        </p:nvSpPr>
        <p:spPr bwMode="auto">
          <a:xfrm>
            <a:off x="9105900" y="6072188"/>
            <a:ext cx="1757363" cy="3254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endParaRPr lang="en-GB"/>
          </a:p>
        </p:txBody>
      </p:sp>
      <p:sp>
        <p:nvSpPr>
          <p:cNvPr id="9" name="Control 3"/>
          <p:cNvSpPr>
            <a:spLocks noChangeArrowheads="1" noChangeShapeType="1"/>
          </p:cNvSpPr>
          <p:nvPr/>
        </p:nvSpPr>
        <p:spPr bwMode="auto">
          <a:xfrm>
            <a:off x="10366375" y="6672263"/>
            <a:ext cx="1279525" cy="2921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endParaRPr lang="en-GB"/>
          </a:p>
        </p:txBody>
      </p:sp>
      <p:sp>
        <p:nvSpPr>
          <p:cNvPr id="11" name="Control 4"/>
          <p:cNvSpPr>
            <a:spLocks noChangeArrowheads="1" noChangeShapeType="1"/>
          </p:cNvSpPr>
          <p:nvPr/>
        </p:nvSpPr>
        <p:spPr bwMode="auto">
          <a:xfrm>
            <a:off x="9432925" y="7142163"/>
            <a:ext cx="1541463" cy="269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endParaRPr lang="en-GB"/>
          </a:p>
        </p:txBody>
      </p:sp>
      <p:sp>
        <p:nvSpPr>
          <p:cNvPr id="13" name="Control 5"/>
          <p:cNvSpPr>
            <a:spLocks noChangeArrowheads="1" noChangeShapeType="1"/>
          </p:cNvSpPr>
          <p:nvPr/>
        </p:nvSpPr>
        <p:spPr bwMode="auto">
          <a:xfrm>
            <a:off x="8529638" y="6670675"/>
            <a:ext cx="1608137" cy="2952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endParaRPr lang="en-GB"/>
          </a:p>
        </p:txBody>
      </p:sp>
      <p:sp>
        <p:nvSpPr>
          <p:cNvPr id="14" name="Curved Right Arrow 13"/>
          <p:cNvSpPr/>
          <p:nvPr/>
        </p:nvSpPr>
        <p:spPr>
          <a:xfrm>
            <a:off x="1569447" y="3759428"/>
            <a:ext cx="875665" cy="15182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flipV="1">
            <a:off x="6921560" y="3645024"/>
            <a:ext cx="1048385" cy="22807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50180" y="5445125"/>
            <a:ext cx="1554480" cy="909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POVERTY 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1259632" y="5206386"/>
            <a:ext cx="2304415" cy="118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ECONOMIC DEVELOPMENT  </a:t>
            </a:r>
            <a:endParaRPr lang="en-GB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825414" y="3713725"/>
          <a:ext cx="3672408" cy="363347"/>
        </p:xfrm>
        <a:graphic>
          <a:graphicData uri="http://schemas.openxmlformats.org/drawingml/2006/table">
            <a:tbl>
              <a:tblPr/>
              <a:tblGrid>
                <a:gridCol w="3672408"/>
              </a:tblGrid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en-GB" sz="1400" b="1" kern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EFFECTIVE</a:t>
                      </a:r>
                      <a:r>
                        <a:rPr lang="en-GB" sz="1400" b="1" kern="14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1" kern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WATER MANAGEMENT</a:t>
                      </a:r>
                      <a:r>
                        <a:rPr lang="en-GB" sz="1400" b="1" kern="14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GB" sz="1400" kern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555776" y="4509120"/>
          <a:ext cx="4392488" cy="363220"/>
        </p:xfrm>
        <a:graphic>
          <a:graphicData uri="http://schemas.openxmlformats.org/drawingml/2006/table">
            <a:tbl>
              <a:tblPr/>
              <a:tblGrid>
                <a:gridCol w="4392488"/>
              </a:tblGrid>
              <a:tr h="36322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</a:t>
                      </a:r>
                      <a:r>
                        <a:rPr lang="en-GB" sz="1400" b="1" kern="1400" dirty="0" smtClean="0"/>
                        <a:t>IMPROVED WATER SUPPLY/QUALITY </a:t>
                      </a:r>
                      <a:endParaRPr lang="en-GB" sz="1400" kern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3636010" y="5842000"/>
            <a:ext cx="1584325" cy="3556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44008" y="4086523"/>
            <a:ext cx="5963" cy="35058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"/>
            <a:ext cx="9123045" cy="1261110"/>
          </a:xfrm>
        </p:spPr>
        <p:txBody>
          <a:bodyPr>
            <a:normAutofit fontScale="90000"/>
          </a:bodyPr>
          <a:lstStyle/>
          <a:p>
            <a:br>
              <a:rPr lang="en-GB" sz="3600" dirty="0" smtClean="0"/>
            </a:br>
            <a:r>
              <a:rPr lang="en-GB" sz="4000" b="1" dirty="0" smtClean="0"/>
              <a:t>Public Interest Litigation and EIA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875"/>
            <a:ext cx="9123045" cy="5445125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GB" sz="2000" dirty="0" smtClean="0"/>
              <a:t>PIL and EIA “ a systematic process </a:t>
            </a:r>
            <a:endParaRPr lang="en-GB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GB" sz="2000" dirty="0" smtClean="0"/>
              <a:t>of identifying future  consequences </a:t>
            </a:r>
            <a:endParaRPr lang="en-GB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GB" sz="2000" dirty="0" smtClean="0"/>
              <a:t>of current and proposed action, and  </a:t>
            </a:r>
            <a:endParaRPr lang="en-GB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strengthens ‘governmental authority, </a:t>
            </a:r>
            <a:endParaRPr lang="en-GB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 smtClean="0"/>
              <a:t>civil </a:t>
            </a:r>
            <a:r>
              <a:rPr lang="en-GB" sz="2000" dirty="0"/>
              <a:t>society and </a:t>
            </a:r>
            <a:r>
              <a:rPr lang="en-GB" sz="2000" dirty="0" smtClean="0"/>
              <a:t>encourages</a:t>
            </a:r>
            <a:endParaRPr lang="en-GB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 smtClean="0"/>
              <a:t> </a:t>
            </a:r>
            <a:r>
              <a:rPr lang="en-GB" sz="2000" dirty="0"/>
              <a:t>sustainable </a:t>
            </a:r>
            <a:r>
              <a:rPr lang="en-GB" sz="2000" dirty="0" smtClean="0"/>
              <a:t>development.”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203575" y="2060575"/>
            <a:ext cx="1511935" cy="6832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Transparency 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6660515" y="2924810"/>
            <a:ext cx="1511935" cy="7162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Certainty  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804025" y="3789045"/>
            <a:ext cx="1511935" cy="7270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Effectiveness  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259205" y="1844675"/>
            <a:ext cx="1751965" cy="7607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Accountability  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659880" y="4725035"/>
            <a:ext cx="1511935" cy="711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Flexibility  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39565" y="3140710"/>
            <a:ext cx="648335" cy="360045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47945" y="3572510"/>
            <a:ext cx="1440180" cy="216535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715510" y="4076700"/>
            <a:ext cx="1944370" cy="7239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076190" y="4509135"/>
            <a:ext cx="1512570" cy="360045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060065" y="4725035"/>
            <a:ext cx="575945" cy="72009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131820" y="5589270"/>
            <a:ext cx="1511935" cy="7175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Credibility  </a:t>
            </a:r>
            <a:endParaRPr lang="en-GB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4283710" y="4652645"/>
            <a:ext cx="864235" cy="57658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859655" y="2564765"/>
            <a:ext cx="1586230" cy="8305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Better acceptance of decisions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59655" y="5300980"/>
            <a:ext cx="1718945" cy="787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Better quality decisions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91865" y="2708910"/>
            <a:ext cx="144145" cy="287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23440" y="2636520"/>
            <a:ext cx="635" cy="288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" y="104140"/>
            <a:ext cx="8918575" cy="1247775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/>
              <a:t>India,Public Participation in Decision Making and Environment/Water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8105" y="1630045"/>
            <a:ext cx="8975725" cy="4056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en-US" b="1" dirty="0" smtClean="0">
                <a:solidFill>
                  <a:srgbClr val="FFC000"/>
                </a:solidFill>
              </a:rPr>
              <a:t>      </a:t>
            </a:r>
            <a:endParaRPr lang="en-GB" altLang="en-US" b="1" dirty="0" smtClean="0">
              <a:solidFill>
                <a:srgbClr val="FFC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GB" altLang="en-US" sz="4000" b="1" dirty="0" smtClean="0"/>
              <a:t>Public Interest Litigation and Public  Participation </a:t>
            </a:r>
            <a:endParaRPr lang="en-GB" altLang="en-US" sz="4000" b="1" dirty="0" smtClean="0"/>
          </a:p>
          <a:p>
            <a:pPr indent="0">
              <a:buFont typeface="Arial" charset="0"/>
              <a:buNone/>
            </a:pPr>
            <a:endParaRPr lang="en-GB" altLang="en-US" sz="4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ym typeface="+mn-ea"/>
              </a:rPr>
              <a:t>Environmental Impact Assessment</a:t>
            </a:r>
            <a:endParaRPr lang="en-GB" altLang="en-US" sz="4000" b="1" dirty="0" smtClean="0"/>
          </a:p>
          <a:p>
            <a:endParaRPr lang="en-GB" altLang="en-US" sz="4000" b="1" dirty="0" smtClean="0"/>
          </a:p>
          <a:p>
            <a:endParaRPr lang="en-GB" altLang="en-US" b="1" dirty="0"/>
          </a:p>
          <a:p>
            <a:r>
              <a:rPr lang="en-GB" altLang="en-US" sz="2400" b="1" dirty="0" smtClean="0"/>
              <a:t>    </a:t>
            </a:r>
            <a:endParaRPr lang="en-GB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235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Indian Water Management and Public Participation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" y="1340485"/>
            <a:ext cx="9034145" cy="54381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 smtClean="0"/>
              <a:t>Gaps in the Indian Constitution and Public Interest Litigation </a:t>
            </a:r>
            <a:endParaRPr lang="en-GB" sz="2400" b="1" dirty="0" smtClean="0"/>
          </a:p>
          <a:p>
            <a:r>
              <a:rPr lang="en-GB" sz="2400" dirty="0" smtClean="0"/>
              <a:t>Right to Clean Environment under Article 21 of the Indian Constitution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/>
              <a:t> </a:t>
            </a:r>
            <a:r>
              <a:rPr lang="en-GB" sz="2400" b="1" dirty="0" smtClean="0"/>
              <a:t>Water Law and Public Interest Litigation </a:t>
            </a:r>
            <a:endParaRPr lang="en-GB" sz="2400" b="1" dirty="0" smtClean="0"/>
          </a:p>
          <a:p>
            <a:r>
              <a:rPr lang="en-GB" sz="2400" dirty="0" smtClean="0"/>
              <a:t>Sustainable </a:t>
            </a:r>
            <a:r>
              <a:rPr lang="en-GB" sz="2400" dirty="0"/>
              <a:t>D</a:t>
            </a:r>
            <a:r>
              <a:rPr lang="en-GB" sz="2400" dirty="0" smtClean="0"/>
              <a:t>evelopment</a:t>
            </a:r>
            <a:endParaRPr lang="en-GB" sz="2400" dirty="0"/>
          </a:p>
          <a:p>
            <a:r>
              <a:rPr lang="en-GB" sz="2400" dirty="0">
                <a:solidFill>
                  <a:schemeClr val="tx1"/>
                </a:solidFill>
              </a:rPr>
              <a:t>Doctrine of </a:t>
            </a:r>
            <a:r>
              <a:rPr lang="en-GB" sz="2400" dirty="0" smtClean="0">
                <a:solidFill>
                  <a:schemeClr val="tx1"/>
                </a:solidFill>
              </a:rPr>
              <a:t>Public Trust</a:t>
            </a: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Principle of </a:t>
            </a:r>
            <a:r>
              <a:rPr lang="en-GB" sz="2400" dirty="0" smtClean="0">
                <a:solidFill>
                  <a:schemeClr val="tx1"/>
                </a:solidFill>
              </a:rPr>
              <a:t>Absolute Liability</a:t>
            </a: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/>
              <a:t>Precautionary </a:t>
            </a:r>
            <a:r>
              <a:rPr lang="en-GB" sz="2400" dirty="0" smtClean="0"/>
              <a:t>Principle</a:t>
            </a:r>
            <a:endParaRPr lang="en-GB" sz="2400" dirty="0"/>
          </a:p>
          <a:p>
            <a:r>
              <a:rPr lang="en-GB" sz="2400" dirty="0"/>
              <a:t>Polluter </a:t>
            </a:r>
            <a:r>
              <a:rPr lang="en-GB" sz="2400" dirty="0" smtClean="0"/>
              <a:t>Pays Principle  </a:t>
            </a:r>
            <a:endParaRPr lang="en-GB" sz="2400" dirty="0"/>
          </a:p>
          <a:p>
            <a:pPr>
              <a:buNone/>
            </a:pPr>
            <a:endParaRPr lang="en-GB" sz="2400" dirty="0"/>
          </a:p>
        </p:txBody>
      </p:sp>
      <p:pic>
        <p:nvPicPr>
          <p:cNvPr id="4" name="Content Placeholder 3" descr="http://www.tdbarneslaw.com/uploads/4/9/4/1/4941405/5393585_orig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42915" y="2755265"/>
            <a:ext cx="356108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712968" cy="79208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 </a:t>
            </a:r>
            <a:r>
              <a:rPr lang="en-GB" sz="4000" b="1" dirty="0" smtClean="0"/>
              <a:t>Societal Relationship with Water in India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F:\water-pollution-in-india-photos-2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3"/>
            <a:ext cx="3096344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india-yamuna-river-2010-3-25-5-14-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3"/>
            <a:ext cx="2736304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Wastewater_tex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9523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13892512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2281416" cy="246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river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960440" cy="243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45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93096"/>
            <a:ext cx="2520280" cy="246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" y="274955"/>
            <a:ext cx="9037955" cy="1143000"/>
          </a:xfrm>
        </p:spPr>
        <p:txBody>
          <a:bodyPr>
            <a:normAutofit fontScale="90000"/>
          </a:bodyPr>
          <a:p>
            <a:br>
              <a:rPr lang="en-GB" b="1" dirty="0" smtClean="0">
                <a:sym typeface="+mn-ea"/>
              </a:rPr>
            </a:br>
            <a:r>
              <a:rPr lang="en-GB" sz="4000" b="1" dirty="0" smtClean="0">
                <a:sym typeface="+mn-ea"/>
              </a:rPr>
              <a:t>Current Data on Water Pollution Levels in India</a:t>
            </a:r>
            <a:endParaRPr lang="en-GB" altLang="en-US" sz="4000"/>
          </a:p>
          <a:p>
            <a:endParaRPr lang="en-GB" alt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0" y="1600835"/>
            <a:ext cx="8905240" cy="5161915"/>
          </a:xfrm>
        </p:spPr>
        <p:txBody>
          <a:bodyPr/>
          <a:p>
            <a:endParaRPr lang="en-GB" altLang="en-US"/>
          </a:p>
          <a:p>
            <a:r>
              <a:rPr lang="en-GB" altLang="en-US"/>
              <a:t>Water Quality Monitoring Reports</a:t>
            </a:r>
            <a:endParaRPr lang="en-GB" altLang="en-US"/>
          </a:p>
          <a:p>
            <a:r>
              <a:rPr lang="en-GB" altLang="en-US"/>
              <a:t>Central Pollution Control Board Report</a:t>
            </a:r>
            <a:r>
              <a:rPr lang="en-GB" altLang="en-US" sz="2800"/>
              <a:t>  (Gov. report)</a:t>
            </a:r>
            <a:endParaRPr lang="en-GB" altLang="en-US" sz="2800"/>
          </a:p>
          <a:p>
            <a:r>
              <a:rPr lang="en-GB" altLang="en-US"/>
              <a:t>Comptroller and Auditor General  </a:t>
            </a:r>
            <a:r>
              <a:rPr lang="en-GB" altLang="en-US" sz="2800"/>
              <a:t> (Govt. report)</a:t>
            </a:r>
            <a:endParaRPr lang="en-GB" altLang="en-US" sz="2800"/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Current Data on Water Pollution Levels in India </a:t>
            </a:r>
            <a:endParaRPr lang="en-GB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705" y="1181735"/>
          <a:ext cx="9030970" cy="597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535"/>
                <a:gridCol w="3009900"/>
                <a:gridCol w="3010535"/>
              </a:tblGrid>
              <a:tr h="950595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Water Quality Monitoring Reports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Central Pollution Control Board Report 2013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Comptroller and Auditor General of India</a:t>
                      </a:r>
                      <a:endParaRPr lang="en-GB" sz="2000" dirty="0"/>
                    </a:p>
                  </a:txBody>
                  <a:tcPr/>
                </a:tc>
              </a:tr>
              <a:tr h="1941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dirty="0" smtClean="0"/>
                        <a:t>During</a:t>
                      </a:r>
                      <a:r>
                        <a:rPr lang="en-GB" sz="1600" b="1" dirty="0" smtClean="0"/>
                        <a:t> 1995-2010</a:t>
                      </a:r>
                      <a:r>
                        <a:rPr lang="en-GB" sz="1600" dirty="0" smtClean="0"/>
                        <a:t> indicate that the organic pollution in terms of </a:t>
                      </a:r>
                      <a:r>
                        <a:rPr lang="en-GB" sz="1600" b="1" dirty="0" smtClean="0"/>
                        <a:t>BOD </a:t>
                      </a:r>
                      <a:r>
                        <a:rPr lang="en-GB" sz="1600" dirty="0" smtClean="0"/>
                        <a:t>and Coliform bacterial count does not meet the criteria and concept of</a:t>
                      </a:r>
                      <a:r>
                        <a:rPr lang="en-GB" sz="1600" b="1" dirty="0" smtClean="0"/>
                        <a:t> DOB </a:t>
                      </a:r>
                      <a:r>
                        <a:rPr lang="en-GB" sz="1600" dirty="0" smtClean="0"/>
                        <a:t>set by the Central Pollution Control Board.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80% </a:t>
                      </a:r>
                      <a:r>
                        <a:rPr lang="en-GB" sz="1600" dirty="0" smtClean="0"/>
                        <a:t>of the cities situated on the bank of the river have </a:t>
                      </a:r>
                      <a:r>
                        <a:rPr lang="en-GB" sz="1600" b="1" dirty="0" smtClean="0"/>
                        <a:t>neither proper sewage nor drainage system. </a:t>
                      </a:r>
                      <a:endParaRPr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dirty="0" smtClean="0"/>
                        <a:t>Ministry of Environment and Forest    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(MoEF), Central Pollution Control Board (CPCB),</a:t>
                      </a:r>
                      <a:r>
                        <a:rPr lang="en-GB" sz="1600" baseline="0" dirty="0" smtClean="0"/>
                        <a:t> and State Pollution Control Boards (</a:t>
                      </a:r>
                      <a:r>
                        <a:rPr lang="en-GB" sz="1600" dirty="0" smtClean="0"/>
                        <a:t>SPCBs) </a:t>
                      </a:r>
                      <a:r>
                        <a:rPr lang="en-GB" sz="1600" b="1" dirty="0" smtClean="0"/>
                        <a:t>do not have complete and comprehensive data about various kinds of waste being generated in India. </a:t>
                      </a:r>
                      <a:endParaRPr lang="en-GB" sz="1600" b="1" dirty="0" smtClean="0"/>
                    </a:p>
                    <a:p>
                      <a:endParaRPr lang="en-GB" sz="1600" b="1" dirty="0" smtClean="0"/>
                    </a:p>
                  </a:txBody>
                  <a:tcPr/>
                </a:tc>
              </a:tr>
              <a:tr h="1786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dirty="0" smtClean="0"/>
                        <a:t>Nearly 60% of the observations are having </a:t>
                      </a:r>
                      <a:r>
                        <a:rPr lang="en-GB" sz="1600" b="1" dirty="0" smtClean="0"/>
                        <a:t>BOD less than 3 mg/l, 22% between 3-6 mg/l &amp; 18% above 6 mg/l.</a:t>
                      </a:r>
                      <a:endParaRPr lang="en-GB" sz="1600" b="1" dirty="0" smtClean="0"/>
                    </a:p>
                    <a:p>
                      <a:endParaRPr lang="en-GB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dirty="0" smtClean="0"/>
                        <a:t>CPCB has also inventorized </a:t>
                      </a:r>
                      <a:r>
                        <a:rPr lang="en-GB" sz="1600" b="1" dirty="0" smtClean="0"/>
                        <a:t>764 grossly polluting industries </a:t>
                      </a:r>
                      <a:r>
                        <a:rPr lang="en-GB" sz="1600" dirty="0" smtClean="0"/>
                        <a:t>discharging wastewater to main stem of River Ganga (either directly or through drains).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Rules framed for safe disposal of waste did not cover many kinds of waste like construction &amp;demolition waste, electronic waste, agricultural waste etc. 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</a:txBody>
                  <a:tcPr/>
                </a:tc>
              </a:tr>
              <a:tr h="93789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Total &amp; Faecal coliform, which indicate presence of pathogens in water, are also a major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4898</Words>
  <Application>WPS Presentation</Application>
  <PresentationFormat>On-screen Show (4:3)</PresentationFormat>
  <Paragraphs>154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Theme</vt:lpstr>
      <vt:lpstr>EELF Conference 14-16 September 2016, Wrocław, Poland</vt:lpstr>
      <vt:lpstr>PowerPoint 演示文稿</vt:lpstr>
      <vt:lpstr>What is water management and why its important ?</vt:lpstr>
      <vt:lpstr> Public Interest Litigation and EIA </vt:lpstr>
      <vt:lpstr>India,Public Participation in Decision Making and Environment/Water </vt:lpstr>
      <vt:lpstr>Indian Water Management and Public Participation</vt:lpstr>
      <vt:lpstr> Societal Relationship with Water in India</vt:lpstr>
      <vt:lpstr> Current Data on Water Pollution Levels in India</vt:lpstr>
      <vt:lpstr>Current Data on Water Pollution Levels in India </vt:lpstr>
      <vt:lpstr>UK, Public Participation in Decision Making in Environment/ Water  </vt:lpstr>
      <vt:lpstr>Limitations of Public Participation in UK</vt:lpstr>
      <vt:lpstr>Deficiencies in Public Participation with reference to Water Management in the UK</vt:lpstr>
      <vt:lpstr>Quality of Surface Water in the UK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participation and water management in India and UK</dc:title>
  <dc:creator>Kiran</dc:creator>
  <cp:lastModifiedBy>Jassi</cp:lastModifiedBy>
  <cp:revision>95</cp:revision>
  <dcterms:created xsi:type="dcterms:W3CDTF">2016-08-04T19:00:00Z</dcterms:created>
  <dcterms:modified xsi:type="dcterms:W3CDTF">2016-09-18T20:50:22Z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2057-10.1.0.5674</vt:lpwstr>
  </property>
</Properties>
</file>