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96" r:id="rId2"/>
    <p:sldId id="304" r:id="rId3"/>
    <p:sldId id="297" r:id="rId4"/>
    <p:sldId id="298" r:id="rId5"/>
    <p:sldId id="299" r:id="rId6"/>
    <p:sldId id="301" r:id="rId7"/>
    <p:sldId id="300" r:id="rId8"/>
    <p:sldId id="267" r:id="rId9"/>
    <p:sldId id="269" r:id="rId10"/>
    <p:sldId id="270" r:id="rId11"/>
    <p:sldId id="271" r:id="rId12"/>
    <p:sldId id="272" r:id="rId13"/>
    <p:sldId id="273" r:id="rId14"/>
    <p:sldId id="274" r:id="rId15"/>
    <p:sldId id="305" r:id="rId16"/>
    <p:sldId id="303" r:id="rId17"/>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7" d="100"/>
          <a:sy n="77" d="100"/>
        </p:scale>
        <p:origin x="-1758" y="-324"/>
      </p:cViewPr>
      <p:guideLst>
        <p:guide orient="horz" pos="2160"/>
        <p:guide pos="2880"/>
      </p:guideLst>
    </p:cSldViewPr>
  </p:slideViewPr>
  <p:notesTextViewPr>
    <p:cViewPr>
      <p:scale>
        <a:sx n="1" d="1"/>
        <a:sy n="1" d="1"/>
      </p:scale>
      <p:origin x="0" y="0"/>
    </p:cViewPr>
  </p:notesTextViewPr>
  <p:notesViewPr>
    <p:cSldViewPr>
      <p:cViewPr varScale="1">
        <p:scale>
          <a:sx n="56" d="100"/>
          <a:sy n="56" d="100"/>
        </p:scale>
        <p:origin x="-2886" y="-84"/>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Tijdelijke aanduiding voor datum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4011B17B-D849-43CB-8612-5AA84A7ED9C6}" type="datetimeFigureOut">
              <a:rPr lang="en-US" smtClean="0"/>
              <a:pPr/>
              <a:t>9/12/2016</a:t>
            </a:fld>
            <a:endParaRPr lang="en-US" dirty="0"/>
          </a:p>
        </p:txBody>
      </p:sp>
      <p:sp>
        <p:nvSpPr>
          <p:cNvPr id="4" name="Tijdelijke aanduiding voor voettekst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dirty="0"/>
          </a:p>
        </p:txBody>
      </p:sp>
      <p:sp>
        <p:nvSpPr>
          <p:cNvPr id="5" name="Tijdelijke aanduiding voor dianumm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9447BC27-6F7C-48CA-9DFA-09341D0941C9}" type="slidenum">
              <a:rPr lang="en-US" smtClean="0"/>
              <a:pPr/>
              <a:t>‹nr.›</a:t>
            </a:fld>
            <a:endParaRPr lang="en-US" dirty="0"/>
          </a:p>
        </p:txBody>
      </p:sp>
    </p:spTree>
    <p:extLst>
      <p:ext uri="{BB962C8B-B14F-4D97-AF65-F5344CB8AC3E}">
        <p14:creationId xmlns:p14="http://schemas.microsoft.com/office/powerpoint/2010/main" xmlns="" val="36138348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dirty="0"/>
          </a:p>
        </p:txBody>
      </p:sp>
      <p:sp>
        <p:nvSpPr>
          <p:cNvPr id="3" name="Tijdelijke aanduiding voor datum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F4480D49-7563-4490-B054-279D3E306B71}" type="datetimeFigureOut">
              <a:rPr lang="en-US" smtClean="0"/>
              <a:pPr/>
              <a:t>9/12/2016</a:t>
            </a:fld>
            <a:endParaRPr lang="en-US" dirty="0"/>
          </a:p>
        </p:txBody>
      </p:sp>
      <p:sp>
        <p:nvSpPr>
          <p:cNvPr id="4" name="Tijdelijke aanduiding voor dia-afbeelding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Tijdelijke aanduiding voor notities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voettekst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dirty="0"/>
          </a:p>
        </p:txBody>
      </p:sp>
      <p:sp>
        <p:nvSpPr>
          <p:cNvPr id="7" name="Tijdelijke aanduiding voor dianumm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9916D068-560F-49E5-BB05-832DF8EF4000}" type="slidenum">
              <a:rPr lang="en-US" smtClean="0"/>
              <a:pPr/>
              <a:t>‹nr.›</a:t>
            </a:fld>
            <a:endParaRPr lang="en-US" dirty="0"/>
          </a:p>
        </p:txBody>
      </p:sp>
    </p:spTree>
    <p:extLst>
      <p:ext uri="{BB962C8B-B14F-4D97-AF65-F5344CB8AC3E}">
        <p14:creationId xmlns:p14="http://schemas.microsoft.com/office/powerpoint/2010/main" xmlns="" val="2168252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30" name="Date Placeholder 29"/>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nl-NL" smtClean="0"/>
              <a:t>Klik om de stijl te bewerken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nl-NL" smtClean="0"/>
              <a:t>Klik om de stijl te bewerken</a:t>
            </a:r>
            <a:endParaRPr kumimoji="0" lang="en-US"/>
          </a:p>
        </p:txBody>
      </p:sp>
      <p:sp>
        <p:nvSpPr>
          <p:cNvPr id="3" name="Content Placeholder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Date Placeholder 3"/>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Date Placeholder 3"/>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nl-NL" smtClean="0"/>
              <a:t>Klik om de stijl te bewerken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nl-NL" smtClean="0"/>
              <a:t>Klik om de stijl te bewerken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Date Placeholder 6"/>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Date Placeholder 2"/>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nl-NL" smtClean="0"/>
              <a:t>Klik om de stijl te bewerken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nl-NL" smtClean="0"/>
              <a:t>Klik om de modelstijlen te bewerken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Date Placeholder 4"/>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A87F73-FD9B-45A2-9939-B7E0BA74D9EB}" type="slidenum">
              <a:rPr lang="en-US" smtClean="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nl-NL" smtClean="0"/>
              <a:t>Klik om de stijl te bewerken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5" name="Date Placeholder 4"/>
          <p:cNvSpPr>
            <a:spLocks noGrp="1"/>
          </p:cNvSpPr>
          <p:nvPr>
            <p:ph type="dt" sz="half" idx="10"/>
          </p:nvPr>
        </p:nvSpPr>
        <p:spPr/>
        <p:txBody>
          <a:bodyPr/>
          <a:lstStyle/>
          <a:p>
            <a:fld id="{71D78FF7-F496-4B85-8C57-70E0017BBF6B}" type="datetimeFigureOut">
              <a:rPr lang="en-US" smtClean="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1A87F73-FD9B-45A2-9939-B7E0BA74D9EB}" type="slidenum">
              <a:rPr lang="en-US" smtClean="0"/>
              <a:pPr/>
              <a:t>‹nr.›</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nl-NL" dirty="0" smtClean="0"/>
              <a:t>Klik op het pictogram als u een afbeelding wilt toevoegen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nl-NL" smtClean="0"/>
              <a:t>Klik om de stijl te bewerken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1D78FF7-F496-4B85-8C57-70E0017BBF6B}" type="datetimeFigureOut">
              <a:rPr lang="en-US" smtClean="0"/>
              <a:pPr/>
              <a:t>9/12/2016</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A87F73-FD9B-45A2-9939-B7E0BA74D9EB}" type="slidenum">
              <a:rPr lang="en-US" smtClean="0"/>
              <a:pPr/>
              <a:t>‹nr.›</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1628800"/>
            <a:ext cx="7851648" cy="1944216"/>
          </a:xfrm>
        </p:spPr>
        <p:txBody>
          <a:bodyPr>
            <a:normAutofit fontScale="90000"/>
          </a:bodyPr>
          <a:lstStyle/>
          <a:p>
            <a:pPr algn="l"/>
            <a:r>
              <a:rPr lang="en-GB" sz="4000" dirty="0">
                <a:effectLst/>
                <a:latin typeface="Arial" panose="020B0604020202020204" pitchFamily="34" charset="0"/>
                <a:cs typeface="Arial" panose="020B0604020202020204" pitchFamily="34" charset="0"/>
              </a:rPr>
              <a:t>Access to Justice in Environmental Matters – </a:t>
            </a:r>
            <a:br>
              <a:rPr lang="en-GB" sz="4000" dirty="0">
                <a:effectLst/>
                <a:latin typeface="Arial" panose="020B0604020202020204" pitchFamily="34" charset="0"/>
                <a:cs typeface="Arial" panose="020B0604020202020204" pitchFamily="34" charset="0"/>
              </a:rPr>
            </a:br>
            <a:r>
              <a:rPr lang="en-GB" sz="4000" dirty="0">
                <a:effectLst/>
                <a:latin typeface="Arial" panose="020B0604020202020204" pitchFamily="34" charset="0"/>
                <a:cs typeface="Arial" panose="020B0604020202020204" pitchFamily="34" charset="0"/>
              </a:rPr>
              <a:t>Perspectives from the EU Forum of Judges for the Environment</a:t>
            </a:r>
            <a:br>
              <a:rPr lang="en-GB" sz="4000" dirty="0">
                <a:effectLst/>
                <a:latin typeface="Arial" panose="020B0604020202020204" pitchFamily="34" charset="0"/>
                <a:cs typeface="Arial" panose="020B0604020202020204" pitchFamily="34" charset="0"/>
              </a:rPr>
            </a:br>
            <a:endParaRPr lang="en-US" sz="4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normAutofit fontScale="85000" lnSpcReduction="20000"/>
          </a:bodyPr>
          <a:lstStyle/>
          <a:p>
            <a:endParaRPr lang="en-US" dirty="0" smtClean="0"/>
          </a:p>
          <a:p>
            <a:r>
              <a:rPr lang="en-US" dirty="0" smtClean="0"/>
              <a:t>Prof. Dr. L. Lavrysen</a:t>
            </a:r>
          </a:p>
          <a:p>
            <a:r>
              <a:rPr lang="en-US" dirty="0" smtClean="0"/>
              <a:t>Ghent University</a:t>
            </a:r>
          </a:p>
          <a:p>
            <a:r>
              <a:rPr lang="en-US" dirty="0" smtClean="0"/>
              <a:t>Justice Constitutional Court of Belgium</a:t>
            </a:r>
          </a:p>
          <a:p>
            <a:r>
              <a:rPr lang="en-US" dirty="0" smtClean="0"/>
              <a:t>President EU Forum of Judges for the Environment</a:t>
            </a:r>
            <a:endParaRPr lang="en-US" dirty="0"/>
          </a:p>
        </p:txBody>
      </p:sp>
    </p:spTree>
    <p:extLst>
      <p:ext uri="{BB962C8B-B14F-4D97-AF65-F5344CB8AC3E}">
        <p14:creationId xmlns:p14="http://schemas.microsoft.com/office/powerpoint/2010/main" xmlns="" val="257159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Civil Party in Criminal Proceedings</a:t>
            </a:r>
          </a:p>
        </p:txBody>
      </p:sp>
      <p:sp>
        <p:nvSpPr>
          <p:cNvPr id="3" name="Tijdelijke aanduiding voor inhoud 2"/>
          <p:cNvSpPr>
            <a:spLocks noGrp="1"/>
          </p:cNvSpPr>
          <p:nvPr>
            <p:ph idx="1"/>
          </p:nvPr>
        </p:nvSpPr>
        <p:spPr/>
        <p:txBody>
          <a:bodyPr>
            <a:normAutofit fontScale="85000" lnSpcReduction="20000"/>
          </a:bodyPr>
          <a:lstStyle/>
          <a:p>
            <a:r>
              <a:rPr lang="en-US" sz="2800" dirty="0"/>
              <a:t>According </a:t>
            </a:r>
            <a:r>
              <a:rPr lang="en-US" sz="2800" dirty="0" smtClean="0"/>
              <a:t>the </a:t>
            </a:r>
            <a:r>
              <a:rPr lang="en-US" sz="2800" dirty="0"/>
              <a:t>Criminal Procedure Code, </a:t>
            </a:r>
            <a:r>
              <a:rPr lang="en-US" sz="2800" b="1" dirty="0"/>
              <a:t>the legal action to repair damages belong to the victims</a:t>
            </a:r>
            <a:r>
              <a:rPr lang="en-US" sz="2800" dirty="0"/>
              <a:t>. They shall demonstrate a direct and personal interest. </a:t>
            </a:r>
            <a:r>
              <a:rPr lang="en-US" sz="2800" b="1" dirty="0"/>
              <a:t>When such an action is introduced by an environmental NGO and aims to challenge </a:t>
            </a:r>
            <a:r>
              <a:rPr lang="en-US" sz="2800" b="1" dirty="0" smtClean="0"/>
              <a:t>acts </a:t>
            </a:r>
            <a:r>
              <a:rPr lang="en-US" sz="2800" b="1" dirty="0"/>
              <a:t>and omissions that contravene </a:t>
            </a:r>
            <a:r>
              <a:rPr lang="en-US" sz="2800" b="1" dirty="0" smtClean="0"/>
              <a:t>environmental </a:t>
            </a:r>
            <a:r>
              <a:rPr lang="en-US" sz="2800" b="1" dirty="0"/>
              <a:t>law, such an environmental NGO has a sufficient interest to do so. </a:t>
            </a:r>
          </a:p>
          <a:p>
            <a:pPr marL="0" indent="0">
              <a:buNone/>
            </a:pPr>
            <a:endParaRPr lang="en-US" sz="2800" dirty="0"/>
          </a:p>
          <a:p>
            <a:r>
              <a:rPr lang="en-US" sz="2800" dirty="0"/>
              <a:t>The Supreme Court </a:t>
            </a:r>
            <a:r>
              <a:rPr lang="en-US" sz="2800" dirty="0" smtClean="0"/>
              <a:t>upholds judgment of Court </a:t>
            </a:r>
            <a:r>
              <a:rPr lang="en-US" sz="2800" dirty="0"/>
              <a:t>of Appeal of Brussels </a:t>
            </a:r>
            <a:endParaRPr lang="en-US" sz="2800" dirty="0" smtClean="0"/>
          </a:p>
          <a:p>
            <a:pPr lvl="1"/>
            <a:r>
              <a:rPr lang="en-US" dirty="0" smtClean="0"/>
              <a:t>Accepted </a:t>
            </a:r>
            <a:r>
              <a:rPr lang="en-US" dirty="0"/>
              <a:t>the action in reparation of an environmental NGO in a criminal case dealing with violations of the </a:t>
            </a:r>
            <a:r>
              <a:rPr lang="en-US" dirty="0" smtClean="0"/>
              <a:t>Code </a:t>
            </a:r>
            <a:r>
              <a:rPr lang="en-US" dirty="0"/>
              <a:t>on Town and Country Planning </a:t>
            </a:r>
            <a:r>
              <a:rPr lang="en-US" dirty="0" smtClean="0"/>
              <a:t>(the illegal </a:t>
            </a:r>
            <a:r>
              <a:rPr lang="en-US" dirty="0"/>
              <a:t>construction of horse stables and an outdoor </a:t>
            </a:r>
            <a:r>
              <a:rPr lang="en-US" dirty="0" smtClean="0"/>
              <a:t>arena in a protected landscape)</a:t>
            </a:r>
            <a:endParaRPr lang="en-US" dirty="0"/>
          </a:p>
        </p:txBody>
      </p:sp>
    </p:spTree>
    <p:extLst>
      <p:ext uri="{BB962C8B-B14F-4D97-AF65-F5344CB8AC3E}">
        <p14:creationId xmlns:p14="http://schemas.microsoft.com/office/powerpoint/2010/main" xmlns="" val="3912375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Civil Party in Criminal Proceedings</a:t>
            </a:r>
          </a:p>
        </p:txBody>
      </p:sp>
      <p:sp>
        <p:nvSpPr>
          <p:cNvPr id="3" name="Tijdelijke aanduiding voor inhoud 2"/>
          <p:cNvSpPr>
            <a:spLocks noGrp="1"/>
          </p:cNvSpPr>
          <p:nvPr>
            <p:ph idx="1"/>
          </p:nvPr>
        </p:nvSpPr>
        <p:spPr/>
        <p:txBody>
          <a:bodyPr/>
          <a:lstStyle/>
          <a:p>
            <a:r>
              <a:rPr lang="en-US" dirty="0" smtClean="0"/>
              <a:t>Victim can act as “civil party” in criminal proceedings</a:t>
            </a:r>
          </a:p>
          <a:p>
            <a:r>
              <a:rPr lang="en-US" dirty="0" smtClean="0"/>
              <a:t>Rights in </a:t>
            </a:r>
          </a:p>
          <a:p>
            <a:pPr lvl="1"/>
            <a:r>
              <a:rPr lang="en-US" dirty="0" smtClean="0"/>
              <a:t>Pre-trial procedure (criminal investigation)</a:t>
            </a:r>
          </a:p>
          <a:p>
            <a:pPr lvl="1"/>
            <a:r>
              <a:rPr lang="en-US" dirty="0" smtClean="0"/>
              <a:t>Trial procedure (before the criminal courts)</a:t>
            </a:r>
          </a:p>
          <a:p>
            <a:r>
              <a:rPr lang="en-US" dirty="0" smtClean="0"/>
              <a:t>Pre-trial procedure</a:t>
            </a:r>
          </a:p>
          <a:p>
            <a:pPr lvl="1"/>
            <a:r>
              <a:rPr lang="en-US" dirty="0" smtClean="0"/>
              <a:t>Introducing a complaint and register as plaintiff with investigating judge (a bond can be asked)</a:t>
            </a:r>
          </a:p>
          <a:p>
            <a:pPr lvl="1"/>
            <a:r>
              <a:rPr lang="en-US" dirty="0" smtClean="0"/>
              <a:t>Investigating judge has to start criminal investigation,</a:t>
            </a:r>
          </a:p>
          <a:p>
            <a:pPr lvl="1"/>
            <a:r>
              <a:rPr lang="en-US" dirty="0" smtClean="0"/>
              <a:t>He will lead the police officers doing the investigation</a:t>
            </a:r>
          </a:p>
        </p:txBody>
      </p:sp>
    </p:spTree>
    <p:extLst>
      <p:ext uri="{BB962C8B-B14F-4D97-AF65-F5344CB8AC3E}">
        <p14:creationId xmlns:p14="http://schemas.microsoft.com/office/powerpoint/2010/main" xmlns="" val="32102820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Civil Party in </a:t>
            </a:r>
            <a:r>
              <a:rPr lang="en-US" dirty="0" smtClean="0"/>
              <a:t>Pre-Trial </a:t>
            </a:r>
            <a:r>
              <a:rPr lang="en-US" dirty="0"/>
              <a:t>Proceedings</a:t>
            </a:r>
          </a:p>
        </p:txBody>
      </p:sp>
      <p:sp>
        <p:nvSpPr>
          <p:cNvPr id="3" name="Tijdelijke aanduiding voor inhoud 2"/>
          <p:cNvSpPr>
            <a:spLocks noGrp="1"/>
          </p:cNvSpPr>
          <p:nvPr>
            <p:ph idx="1"/>
          </p:nvPr>
        </p:nvSpPr>
        <p:spPr/>
        <p:txBody>
          <a:bodyPr>
            <a:normAutofit lnSpcReduction="10000"/>
          </a:bodyPr>
          <a:lstStyle/>
          <a:p>
            <a:pPr lvl="1"/>
            <a:r>
              <a:rPr lang="en-US" dirty="0" smtClean="0"/>
              <a:t>He can order investigating measures that infringe on rights and liberties of the suspects and are considered to be necessary for the investigation</a:t>
            </a:r>
          </a:p>
          <a:p>
            <a:pPr lvl="2"/>
            <a:r>
              <a:rPr lang="en-US" dirty="0" smtClean="0"/>
              <a:t>Search at domicile, telephone tap, observance of financial transactions, interrogations while arrested, confrontations, arresting, seizure of proof and objects used in crime…</a:t>
            </a:r>
          </a:p>
          <a:p>
            <a:pPr lvl="1"/>
            <a:r>
              <a:rPr lang="en-US" dirty="0" smtClean="0"/>
              <a:t>Supervision by the investigation tribunal (“</a:t>
            </a:r>
            <a:r>
              <a:rPr lang="en-US" i="1" dirty="0" smtClean="0"/>
              <a:t>chambre de conseil</a:t>
            </a:r>
            <a:r>
              <a:rPr lang="en-US" dirty="0" smtClean="0"/>
              <a:t>”) – trial judge</a:t>
            </a:r>
          </a:p>
          <a:p>
            <a:pPr lvl="2"/>
            <a:r>
              <a:rPr lang="en-US" dirty="0" smtClean="0"/>
              <a:t>Monthly hearing if persons have been arrested</a:t>
            </a:r>
          </a:p>
          <a:p>
            <a:pPr lvl="2"/>
            <a:r>
              <a:rPr lang="en-US" dirty="0" smtClean="0"/>
              <a:t>Will formulate at the end of the criminal investigation the charges referred to the trial judge on the basis of the investigation of the investigating judge and the demand of the public prosecutor</a:t>
            </a:r>
          </a:p>
          <a:p>
            <a:pPr lvl="1"/>
            <a:endParaRPr lang="en-US" dirty="0" smtClean="0"/>
          </a:p>
        </p:txBody>
      </p:sp>
    </p:spTree>
    <p:extLst>
      <p:ext uri="{BB962C8B-B14F-4D97-AF65-F5344CB8AC3E}">
        <p14:creationId xmlns:p14="http://schemas.microsoft.com/office/powerpoint/2010/main" xmlns="" val="40749495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Civil Party in </a:t>
            </a:r>
            <a:r>
              <a:rPr lang="en-US" dirty="0" smtClean="0"/>
              <a:t>Pre-Trial Proceedings</a:t>
            </a:r>
            <a:endParaRPr lang="en-US" dirty="0"/>
          </a:p>
        </p:txBody>
      </p:sp>
      <p:sp>
        <p:nvSpPr>
          <p:cNvPr id="3" name="Tijdelijke aanduiding voor inhoud 2"/>
          <p:cNvSpPr>
            <a:spLocks noGrp="1"/>
          </p:cNvSpPr>
          <p:nvPr>
            <p:ph idx="1"/>
          </p:nvPr>
        </p:nvSpPr>
        <p:spPr/>
        <p:txBody>
          <a:bodyPr>
            <a:normAutofit/>
          </a:bodyPr>
          <a:lstStyle/>
          <a:p>
            <a:r>
              <a:rPr lang="en-US" dirty="0" smtClean="0"/>
              <a:t>Civil Party</a:t>
            </a:r>
          </a:p>
          <a:p>
            <a:pPr lvl="1"/>
            <a:r>
              <a:rPr lang="en-US" dirty="0" smtClean="0"/>
              <a:t>Can trigger a criminal investigation</a:t>
            </a:r>
          </a:p>
          <a:p>
            <a:pPr lvl="1"/>
            <a:r>
              <a:rPr lang="en-US" dirty="0" smtClean="0"/>
              <a:t>Has access to the criminal files at various moments</a:t>
            </a:r>
          </a:p>
          <a:p>
            <a:pPr lvl="1"/>
            <a:r>
              <a:rPr lang="en-US" dirty="0" smtClean="0"/>
              <a:t>Can ask for additional investigation actions</a:t>
            </a:r>
          </a:p>
          <a:p>
            <a:pPr lvl="1"/>
            <a:r>
              <a:rPr lang="en-US" dirty="0" smtClean="0"/>
              <a:t>Is invited to the hearings of the investigation tribunal in the course of the investigation and at the end of it</a:t>
            </a:r>
          </a:p>
          <a:p>
            <a:pPr marL="393192" lvl="1" indent="0">
              <a:buNone/>
            </a:pPr>
            <a:endParaRPr lang="en-US" dirty="0"/>
          </a:p>
          <a:p>
            <a:pPr marL="393192" lvl="1" indent="0">
              <a:buNone/>
            </a:pPr>
            <a:r>
              <a:rPr lang="en-US" dirty="0" smtClean="0"/>
              <a:t>		WATCHDOG FUNCTION TO KEEP THE 		INVESTIGATION PROGRESSING</a:t>
            </a:r>
            <a:endParaRPr lang="en-US" dirty="0"/>
          </a:p>
        </p:txBody>
      </p:sp>
      <p:sp>
        <p:nvSpPr>
          <p:cNvPr id="4" name="PIJL-RECHTS 3"/>
          <p:cNvSpPr/>
          <p:nvPr/>
        </p:nvSpPr>
        <p:spPr>
          <a:xfrm>
            <a:off x="1043608" y="51571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a:p>
        </p:txBody>
      </p:sp>
    </p:spTree>
    <p:extLst>
      <p:ext uri="{BB962C8B-B14F-4D97-AF65-F5344CB8AC3E}">
        <p14:creationId xmlns:p14="http://schemas.microsoft.com/office/powerpoint/2010/main" xmlns="" val="4009043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Civil Party in the Trial Procedure</a:t>
            </a:r>
            <a:endParaRPr lang="en-US" dirty="0"/>
          </a:p>
        </p:txBody>
      </p:sp>
      <p:sp>
        <p:nvSpPr>
          <p:cNvPr id="3" name="Tijdelijke aanduiding voor inhoud 2"/>
          <p:cNvSpPr>
            <a:spLocks noGrp="1"/>
          </p:cNvSpPr>
          <p:nvPr>
            <p:ph idx="1"/>
          </p:nvPr>
        </p:nvSpPr>
        <p:spPr/>
        <p:txBody>
          <a:bodyPr/>
          <a:lstStyle/>
          <a:p>
            <a:r>
              <a:rPr lang="en-US" dirty="0" smtClean="0"/>
              <a:t>Can be represented  before the Criminal Court, alongside</a:t>
            </a:r>
          </a:p>
          <a:p>
            <a:endParaRPr lang="en-US" dirty="0" smtClean="0"/>
          </a:p>
          <a:p>
            <a:pPr lvl="1"/>
            <a:r>
              <a:rPr lang="en-US" dirty="0" smtClean="0"/>
              <a:t>Public Prosecutor</a:t>
            </a:r>
          </a:p>
          <a:p>
            <a:pPr lvl="1"/>
            <a:r>
              <a:rPr lang="en-US" dirty="0" smtClean="0"/>
              <a:t>Defense </a:t>
            </a:r>
          </a:p>
          <a:p>
            <a:pPr lvl="1"/>
            <a:r>
              <a:rPr lang="en-US" dirty="0" smtClean="0"/>
              <a:t>Accused</a:t>
            </a:r>
          </a:p>
          <a:p>
            <a:pPr lvl="1"/>
            <a:endParaRPr lang="en-US" dirty="0" smtClean="0"/>
          </a:p>
          <a:p>
            <a:r>
              <a:rPr lang="en-US" dirty="0" smtClean="0"/>
              <a:t>May claim damages and measures to restore the harm done by the criminal acts</a:t>
            </a:r>
          </a:p>
        </p:txBody>
      </p:sp>
    </p:spTree>
    <p:extLst>
      <p:ext uri="{BB962C8B-B14F-4D97-AF65-F5344CB8AC3E}">
        <p14:creationId xmlns:p14="http://schemas.microsoft.com/office/powerpoint/2010/main" xmlns="" val="1644841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sz="4800" dirty="0"/>
              <a:t>Constitutional Court, N° 7/2016, 21 January 2016</a:t>
            </a:r>
            <a:endParaRPr lang="en-US" dirty="0"/>
          </a:p>
        </p:txBody>
      </p:sp>
      <p:sp>
        <p:nvSpPr>
          <p:cNvPr id="3" name="Tijdelijke aanduiding voor inhoud 2"/>
          <p:cNvSpPr>
            <a:spLocks noGrp="1"/>
          </p:cNvSpPr>
          <p:nvPr>
            <p:ph idx="1"/>
          </p:nvPr>
        </p:nvSpPr>
        <p:spPr/>
        <p:txBody>
          <a:bodyPr>
            <a:normAutofit lnSpcReduction="10000"/>
          </a:bodyPr>
          <a:lstStyle/>
          <a:p>
            <a:r>
              <a:rPr lang="en-GB" i="1" dirty="0"/>
              <a:t>Article 1382 of the Civil Code does not infringe Articles 10 and 11 of the Constitution, whether or not read in conjunction with Articles 23 and 27 of the Constitution and Article 1 of the First Additional Protocol of the European Human Rights Convention in the interpretation that it does not preclude to grant to a legal entity pursuing a collective interest, such as the protection of the environment or specific components of it,  a compensation for moral damages to that collective interest, that goes beyond the symbolic sum of one euro</a:t>
            </a:r>
            <a:endParaRPr lang="en-US" dirty="0" smtClean="0"/>
          </a:p>
        </p:txBody>
      </p:sp>
    </p:spTree>
    <p:extLst>
      <p:ext uri="{BB962C8B-B14F-4D97-AF65-F5344CB8AC3E}">
        <p14:creationId xmlns:p14="http://schemas.microsoft.com/office/powerpoint/2010/main" xmlns="" val="2660781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a:t>
            </a:r>
            <a:endParaRPr lang="en-US" dirty="0"/>
          </a:p>
        </p:txBody>
      </p:sp>
      <p:sp>
        <p:nvSpPr>
          <p:cNvPr id="3" name="Tijdelijke aanduiding voor inhoud 2"/>
          <p:cNvSpPr>
            <a:spLocks noGrp="1"/>
          </p:cNvSpPr>
          <p:nvPr>
            <p:ph idx="1"/>
          </p:nvPr>
        </p:nvSpPr>
        <p:spPr/>
        <p:txBody>
          <a:bodyPr/>
          <a:lstStyle/>
          <a:p>
            <a:r>
              <a:rPr lang="en-US" dirty="0" smtClean="0"/>
              <a:t>Similar approach is possible in most countries</a:t>
            </a:r>
          </a:p>
          <a:p>
            <a:r>
              <a:rPr lang="en-US" dirty="0" smtClean="0"/>
              <a:t>Consistent interpretation is an EU law obligation  - CJEU, </a:t>
            </a:r>
            <a:r>
              <a:rPr lang="en-US" i="1" dirty="0" smtClean="0"/>
              <a:t>Slowak Brown Bear + Trianel</a:t>
            </a:r>
          </a:p>
          <a:p>
            <a:endParaRPr lang="en-US" i="1" dirty="0"/>
          </a:p>
          <a:p>
            <a:r>
              <a:rPr lang="en-US" dirty="0" smtClean="0"/>
              <a:t>Other issues – art. 9 (4) – more difficult to address -  judicial interpretation not sufficient</a:t>
            </a:r>
          </a:p>
          <a:p>
            <a:pPr lvl="1"/>
            <a:r>
              <a:rPr lang="en-US" dirty="0" smtClean="0"/>
              <a:t>Backlog</a:t>
            </a:r>
          </a:p>
          <a:p>
            <a:pPr lvl="1"/>
            <a:r>
              <a:rPr lang="en-US" dirty="0" smtClean="0"/>
              <a:t>Strict </a:t>
            </a:r>
            <a:r>
              <a:rPr lang="en-US" i="1" dirty="0" smtClean="0"/>
              <a:t>interim relief </a:t>
            </a:r>
            <a:r>
              <a:rPr lang="en-US" dirty="0" smtClean="0"/>
              <a:t>conditions</a:t>
            </a:r>
          </a:p>
          <a:p>
            <a:pPr lvl="1"/>
            <a:r>
              <a:rPr lang="en-US" dirty="0" smtClean="0"/>
              <a:t>Costs  (CJEU, Irish Costs + Edwards/UK Costs)</a:t>
            </a:r>
            <a:endParaRPr lang="en-US" dirty="0"/>
          </a:p>
        </p:txBody>
      </p:sp>
    </p:spTree>
    <p:extLst>
      <p:ext uri="{BB962C8B-B14F-4D97-AF65-F5344CB8AC3E}">
        <p14:creationId xmlns:p14="http://schemas.microsoft.com/office/powerpoint/2010/main" xmlns="" val="1550714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Aarhus </a:t>
            </a:r>
            <a:r>
              <a:rPr lang="nl-BE" dirty="0" err="1" smtClean="0"/>
              <a:t>Convention</a:t>
            </a:r>
            <a:endParaRPr lang="nl-BE" dirty="0"/>
          </a:p>
        </p:txBody>
      </p:sp>
      <p:sp>
        <p:nvSpPr>
          <p:cNvPr id="3" name="Tijdelijke aanduiding voor inhoud 2"/>
          <p:cNvSpPr>
            <a:spLocks noGrp="1"/>
          </p:cNvSpPr>
          <p:nvPr>
            <p:ph idx="1"/>
          </p:nvPr>
        </p:nvSpPr>
        <p:spPr>
          <a:xfrm>
            <a:off x="457200" y="2132856"/>
            <a:ext cx="8229600" cy="4191744"/>
          </a:xfrm>
        </p:spPr>
        <p:txBody>
          <a:bodyPr/>
          <a:lstStyle/>
          <a:p>
            <a:r>
              <a:rPr lang="en-US" dirty="0"/>
              <a:t>UNECE Convention on Access to Information, Public Participation in Decision-making and Access to Justice in Environmental </a:t>
            </a:r>
            <a:r>
              <a:rPr lang="en-US" dirty="0" smtClean="0"/>
              <a:t>Matters, 25th </a:t>
            </a:r>
            <a:r>
              <a:rPr lang="en-US" dirty="0"/>
              <a:t>June </a:t>
            </a:r>
            <a:r>
              <a:rPr lang="en-US" dirty="0" smtClean="0"/>
              <a:t>1998</a:t>
            </a:r>
          </a:p>
          <a:p>
            <a:endParaRPr lang="en-US" dirty="0" smtClean="0"/>
          </a:p>
          <a:p>
            <a:r>
              <a:rPr lang="en-US" dirty="0" smtClean="0"/>
              <a:t>47 Parties from Europe and Central Asia, including EU</a:t>
            </a:r>
          </a:p>
          <a:p>
            <a:endParaRPr lang="en-US" dirty="0" smtClean="0"/>
          </a:p>
          <a:p>
            <a:r>
              <a:rPr lang="en-US" dirty="0" smtClean="0"/>
              <a:t>Entry into force: 30 October 2011</a:t>
            </a:r>
          </a:p>
          <a:p>
            <a:pPr marL="0" indent="0">
              <a:buNone/>
            </a:pPr>
            <a:endParaRPr lang="en-US" dirty="0" smtClean="0"/>
          </a:p>
          <a:p>
            <a:r>
              <a:rPr lang="en-US" dirty="0" smtClean="0"/>
              <a:t>Rio Principle n° 10</a:t>
            </a:r>
          </a:p>
        </p:txBody>
      </p:sp>
    </p:spTree>
    <p:extLst>
      <p:ext uri="{BB962C8B-B14F-4D97-AF65-F5344CB8AC3E}">
        <p14:creationId xmlns:p14="http://schemas.microsoft.com/office/powerpoint/2010/main" xmlns="" val="30569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692696"/>
            <a:ext cx="8229600" cy="1143000"/>
          </a:xfrm>
        </p:spPr>
        <p:txBody>
          <a:bodyPr/>
          <a:lstStyle/>
          <a:p>
            <a:r>
              <a:rPr lang="en-US" dirty="0" smtClean="0"/>
              <a:t>Knowledge is needed</a:t>
            </a:r>
            <a:endParaRPr lang="en-US" dirty="0"/>
          </a:p>
        </p:txBody>
      </p:sp>
      <p:sp>
        <p:nvSpPr>
          <p:cNvPr id="3" name="Tijdelijke aanduiding voor inhoud 2"/>
          <p:cNvSpPr>
            <a:spLocks noGrp="1"/>
          </p:cNvSpPr>
          <p:nvPr>
            <p:ph idx="1"/>
          </p:nvPr>
        </p:nvSpPr>
        <p:spPr/>
        <p:txBody>
          <a:bodyPr>
            <a:normAutofit lnSpcReduction="10000"/>
          </a:bodyPr>
          <a:lstStyle/>
          <a:p>
            <a:r>
              <a:rPr lang="en-US" dirty="0" smtClean="0"/>
              <a:t>Aarhus Convention should be well known amongst judges, other judicial officers and legal stakeholders</a:t>
            </a:r>
          </a:p>
          <a:p>
            <a:r>
              <a:rPr lang="en-US" dirty="0" smtClean="0"/>
              <a:t>Cases must be brought to Court</a:t>
            </a:r>
          </a:p>
          <a:p>
            <a:r>
              <a:rPr lang="en-US" dirty="0" smtClean="0"/>
              <a:t>Aarhus Convention well known amongst larger ENGO’s</a:t>
            </a:r>
          </a:p>
          <a:p>
            <a:r>
              <a:rPr lang="en-US" dirty="0" smtClean="0"/>
              <a:t>Growing knowledge amongst specialized lawyers</a:t>
            </a:r>
          </a:p>
          <a:p>
            <a:r>
              <a:rPr lang="en-US" dirty="0" smtClean="0"/>
              <a:t>Argumentation</a:t>
            </a:r>
          </a:p>
          <a:p>
            <a:pPr lvl="1"/>
            <a:r>
              <a:rPr lang="en-US" dirty="0" smtClean="0"/>
              <a:t>Domestic Law</a:t>
            </a:r>
          </a:p>
          <a:p>
            <a:pPr lvl="1"/>
            <a:r>
              <a:rPr lang="en-US" dirty="0" smtClean="0"/>
              <a:t>EU law – CJEU</a:t>
            </a:r>
          </a:p>
          <a:p>
            <a:pPr lvl="1"/>
            <a:r>
              <a:rPr lang="en-US" dirty="0" smtClean="0"/>
              <a:t>International Law – Far from my bed show ?</a:t>
            </a:r>
          </a:p>
          <a:p>
            <a:endParaRPr lang="en-US" dirty="0"/>
          </a:p>
        </p:txBody>
      </p:sp>
    </p:spTree>
    <p:extLst>
      <p:ext uri="{BB962C8B-B14F-4D97-AF65-F5344CB8AC3E}">
        <p14:creationId xmlns:p14="http://schemas.microsoft.com/office/powerpoint/2010/main" xmlns="" val="61754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Importance of Aarhus Convention</a:t>
            </a:r>
            <a:endParaRPr lang="en-US" dirty="0"/>
          </a:p>
        </p:txBody>
      </p:sp>
      <p:sp>
        <p:nvSpPr>
          <p:cNvPr id="3" name="Tijdelijke aanduiding voor inhoud 2"/>
          <p:cNvSpPr>
            <a:spLocks noGrp="1"/>
          </p:cNvSpPr>
          <p:nvPr>
            <p:ph idx="1"/>
          </p:nvPr>
        </p:nvSpPr>
        <p:spPr/>
        <p:txBody>
          <a:bodyPr>
            <a:normAutofit lnSpcReduction="10000"/>
          </a:bodyPr>
          <a:lstStyle/>
          <a:p>
            <a:r>
              <a:rPr lang="en-US" dirty="0" smtClean="0"/>
              <a:t>In some respects larger protection than domestic and EU law</a:t>
            </a:r>
          </a:p>
          <a:p>
            <a:r>
              <a:rPr lang="en-US" dirty="0" smtClean="0"/>
              <a:t>Relative strong compliance mechanism</a:t>
            </a:r>
          </a:p>
          <a:p>
            <a:r>
              <a:rPr lang="en-US" dirty="0" smtClean="0"/>
              <a:t>Open to the public: 2 submissions by parties; </a:t>
            </a:r>
            <a:r>
              <a:rPr lang="en-US" dirty="0" smtClean="0"/>
              <a:t>142 </a:t>
            </a:r>
            <a:r>
              <a:rPr lang="en-US" dirty="0" smtClean="0"/>
              <a:t>communications of the public</a:t>
            </a:r>
          </a:p>
          <a:p>
            <a:r>
              <a:rPr lang="en-US" dirty="0" smtClean="0"/>
              <a:t>Aarhus Convention is part of the EU Acquis</a:t>
            </a:r>
          </a:p>
          <a:p>
            <a:r>
              <a:rPr lang="en-US" dirty="0" smtClean="0"/>
              <a:t>Growing case law of the CJEU </a:t>
            </a:r>
            <a:r>
              <a:rPr lang="en-US" dirty="0" smtClean="0"/>
              <a:t>(45 </a:t>
            </a:r>
            <a:r>
              <a:rPr lang="en-US" dirty="0" smtClean="0"/>
              <a:t>judgments)</a:t>
            </a:r>
          </a:p>
          <a:p>
            <a:pPr lvl="1"/>
            <a:r>
              <a:rPr lang="en-US" dirty="0" smtClean="0"/>
              <a:t>Preliminary rulings</a:t>
            </a:r>
          </a:p>
          <a:p>
            <a:pPr lvl="1"/>
            <a:r>
              <a:rPr lang="en-US" dirty="0" smtClean="0"/>
              <a:t>Infringement cases </a:t>
            </a:r>
          </a:p>
          <a:p>
            <a:r>
              <a:rPr lang="en-US" dirty="0" smtClean="0"/>
              <a:t>Training and information is crucial </a:t>
            </a:r>
          </a:p>
          <a:p>
            <a:endParaRPr lang="en-US" dirty="0"/>
          </a:p>
        </p:txBody>
      </p:sp>
    </p:spTree>
    <p:extLst>
      <p:ext uri="{BB962C8B-B14F-4D97-AF65-F5344CB8AC3E}">
        <p14:creationId xmlns:p14="http://schemas.microsoft.com/office/powerpoint/2010/main" xmlns="" val="146985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Application by national judges</a:t>
            </a:r>
            <a:endParaRPr lang="en-US" dirty="0"/>
          </a:p>
        </p:txBody>
      </p:sp>
      <p:sp>
        <p:nvSpPr>
          <p:cNvPr id="3" name="Tijdelijke aanduiding voor inhoud 2"/>
          <p:cNvSpPr>
            <a:spLocks noGrp="1"/>
          </p:cNvSpPr>
          <p:nvPr>
            <p:ph idx="1"/>
          </p:nvPr>
        </p:nvSpPr>
        <p:spPr/>
        <p:txBody>
          <a:bodyPr/>
          <a:lstStyle/>
          <a:p>
            <a:r>
              <a:rPr lang="en-US" dirty="0" smtClean="0"/>
              <a:t>Different ways in which judges can be confronted with the Convention</a:t>
            </a:r>
          </a:p>
          <a:p>
            <a:r>
              <a:rPr lang="en-US" dirty="0" smtClean="0"/>
              <a:t>Constitutional courts are of great importance</a:t>
            </a:r>
          </a:p>
          <a:p>
            <a:pPr lvl="1"/>
            <a:r>
              <a:rPr lang="en-US" dirty="0" smtClean="0"/>
              <a:t>Combining national constitutional provisions with relevant international treaties</a:t>
            </a:r>
          </a:p>
          <a:p>
            <a:pPr lvl="1"/>
            <a:r>
              <a:rPr lang="en-US" dirty="0" smtClean="0"/>
              <a:t>Check compliance of national law</a:t>
            </a:r>
          </a:p>
          <a:p>
            <a:pPr lvl="1"/>
            <a:r>
              <a:rPr lang="en-US" dirty="0" smtClean="0"/>
              <a:t>Belgian Constitutional Court referred to Aarhus Convention in </a:t>
            </a:r>
            <a:r>
              <a:rPr lang="en-US" dirty="0" smtClean="0"/>
              <a:t>423 </a:t>
            </a:r>
            <a:r>
              <a:rPr lang="en-US" dirty="0" smtClean="0"/>
              <a:t>cases</a:t>
            </a:r>
          </a:p>
          <a:p>
            <a:pPr lvl="2"/>
            <a:r>
              <a:rPr lang="en-US" dirty="0" smtClean="0"/>
              <a:t>Slovenia, Czech Republic, Latvia, Georgia,…</a:t>
            </a:r>
            <a:endParaRPr lang="en-US" dirty="0"/>
          </a:p>
        </p:txBody>
      </p:sp>
    </p:spTree>
    <p:extLst>
      <p:ext uri="{BB962C8B-B14F-4D97-AF65-F5344CB8AC3E}">
        <p14:creationId xmlns:p14="http://schemas.microsoft.com/office/powerpoint/2010/main" xmlns="" val="3249513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Application by national judges</a:t>
            </a:r>
            <a:endParaRPr lang="en-US" dirty="0"/>
          </a:p>
        </p:txBody>
      </p:sp>
      <p:sp>
        <p:nvSpPr>
          <p:cNvPr id="3" name="Tijdelijke aanduiding voor inhoud 2"/>
          <p:cNvSpPr>
            <a:spLocks noGrp="1"/>
          </p:cNvSpPr>
          <p:nvPr>
            <p:ph idx="1"/>
          </p:nvPr>
        </p:nvSpPr>
        <p:spPr/>
        <p:txBody>
          <a:bodyPr>
            <a:normAutofit fontScale="92500" lnSpcReduction="10000"/>
          </a:bodyPr>
          <a:lstStyle/>
          <a:p>
            <a:r>
              <a:rPr lang="en-US" dirty="0" smtClean="0"/>
              <a:t>CJEU, 18 October 2011, </a:t>
            </a:r>
            <a:r>
              <a:rPr lang="en-US" i="1" dirty="0" smtClean="0"/>
              <a:t>Boxus and Others</a:t>
            </a:r>
            <a:endParaRPr lang="en-US" dirty="0" smtClean="0"/>
          </a:p>
          <a:p>
            <a:pPr lvl="1"/>
            <a:r>
              <a:rPr lang="en-US" dirty="0" smtClean="0"/>
              <a:t>Art 9 (2) </a:t>
            </a:r>
          </a:p>
          <a:p>
            <a:pPr lvl="1"/>
            <a:r>
              <a:rPr lang="en-US" dirty="0" smtClean="0"/>
              <a:t>Adopting project by specific legislative act</a:t>
            </a:r>
          </a:p>
          <a:p>
            <a:pPr lvl="1"/>
            <a:r>
              <a:rPr lang="en-US" dirty="0" smtClean="0"/>
              <a:t>Must be possible to question if legislative act satisfies conditions art (2) 2  - access to court or independent and impartial body established by law</a:t>
            </a:r>
          </a:p>
          <a:p>
            <a:pPr lvl="1"/>
            <a:r>
              <a:rPr lang="en-US" dirty="0" smtClean="0"/>
              <a:t>Any national court has the task of carrying out review</a:t>
            </a:r>
          </a:p>
          <a:p>
            <a:pPr lvl="1"/>
            <a:r>
              <a:rPr lang="en-US" dirty="0" smtClean="0"/>
              <a:t>Dis-apply legislative act as the case may be</a:t>
            </a:r>
          </a:p>
          <a:p>
            <a:endParaRPr lang="en-US" dirty="0"/>
          </a:p>
          <a:p>
            <a:r>
              <a:rPr lang="en-US" dirty="0" smtClean="0"/>
              <a:t>Belgian Constitutional Court annulled an act of parliament – UK Supreme Court refused to follow that case law in het Hybrid Bill Case (2HS)</a:t>
            </a:r>
            <a:endParaRPr lang="en-US" dirty="0"/>
          </a:p>
        </p:txBody>
      </p:sp>
    </p:spTree>
    <p:extLst>
      <p:ext uri="{BB962C8B-B14F-4D97-AF65-F5344CB8AC3E}">
        <p14:creationId xmlns:p14="http://schemas.microsoft.com/office/powerpoint/2010/main" xmlns="" val="3950003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Application by national judges</a:t>
            </a:r>
            <a:endParaRPr lang="en-US" dirty="0"/>
          </a:p>
        </p:txBody>
      </p:sp>
      <p:sp>
        <p:nvSpPr>
          <p:cNvPr id="3" name="Tijdelijke aanduiding voor inhoud 2"/>
          <p:cNvSpPr>
            <a:spLocks noGrp="1"/>
          </p:cNvSpPr>
          <p:nvPr>
            <p:ph idx="1"/>
          </p:nvPr>
        </p:nvSpPr>
        <p:spPr/>
        <p:txBody>
          <a:bodyPr/>
          <a:lstStyle/>
          <a:p>
            <a:r>
              <a:rPr lang="en-US" dirty="0" smtClean="0"/>
              <a:t>Most of countries dual structure</a:t>
            </a:r>
          </a:p>
          <a:p>
            <a:pPr lvl="1"/>
            <a:r>
              <a:rPr lang="en-US" dirty="0" smtClean="0"/>
              <a:t>Ordinary courts: civil and criminal cases</a:t>
            </a:r>
          </a:p>
          <a:p>
            <a:pPr lvl="1"/>
            <a:r>
              <a:rPr lang="en-US" dirty="0" smtClean="0"/>
              <a:t>Administrative courts: judicial review of activity of administrative authorities</a:t>
            </a:r>
          </a:p>
          <a:p>
            <a:r>
              <a:rPr lang="en-US" dirty="0" smtClean="0"/>
              <a:t>Administrative courts most confronted with Aarhus cases</a:t>
            </a:r>
          </a:p>
          <a:p>
            <a:r>
              <a:rPr lang="en-US" dirty="0" smtClean="0"/>
              <a:t>Standing requirements – most of the time vague </a:t>
            </a:r>
            <a:r>
              <a:rPr lang="en-US" i="1" dirty="0" smtClean="0"/>
              <a:t>formula </a:t>
            </a:r>
            <a:r>
              <a:rPr lang="en-US" dirty="0" smtClean="0"/>
              <a:t>that can be interpreted in conformity with art. 9 of the Convention</a:t>
            </a:r>
            <a:endParaRPr lang="en-US" dirty="0"/>
          </a:p>
        </p:txBody>
      </p:sp>
    </p:spTree>
    <p:extLst>
      <p:ext uri="{BB962C8B-B14F-4D97-AF65-F5344CB8AC3E}">
        <p14:creationId xmlns:p14="http://schemas.microsoft.com/office/powerpoint/2010/main" xmlns="" val="1380992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Belgian Supreme </a:t>
            </a:r>
            <a:r>
              <a:rPr lang="en-US" dirty="0"/>
              <a:t>Court (Court of Cassation), 11 June </a:t>
            </a:r>
            <a:r>
              <a:rPr lang="en-US" dirty="0" smtClean="0"/>
              <a:t>2013</a:t>
            </a:r>
            <a:endParaRPr lang="en-US" dirty="0"/>
          </a:p>
        </p:txBody>
      </p:sp>
      <p:sp>
        <p:nvSpPr>
          <p:cNvPr id="3" name="Tijdelijke aanduiding voor inhoud 2"/>
          <p:cNvSpPr>
            <a:spLocks noGrp="1"/>
          </p:cNvSpPr>
          <p:nvPr>
            <p:ph idx="1"/>
          </p:nvPr>
        </p:nvSpPr>
        <p:spPr/>
        <p:txBody>
          <a:bodyPr>
            <a:normAutofit/>
          </a:bodyPr>
          <a:lstStyle/>
          <a:p>
            <a:pPr marL="0" indent="0">
              <a:buNone/>
            </a:pPr>
            <a:endParaRPr lang="nl-NL" i="1" dirty="0"/>
          </a:p>
          <a:p>
            <a:pPr marL="0" indent="0">
              <a:buNone/>
            </a:pPr>
            <a:r>
              <a:rPr lang="nl-NL" sz="2000" b="1" i="1" dirty="0" smtClean="0"/>
              <a:t>	</a:t>
            </a:r>
            <a:r>
              <a:rPr lang="nl-NL" sz="2000" b="1" dirty="0" smtClean="0"/>
              <a:t>Case of PP </a:t>
            </a:r>
            <a:r>
              <a:rPr lang="nl-NL" sz="2000" b="1" dirty="0"/>
              <a:t>and PSLV </a:t>
            </a:r>
            <a:endParaRPr lang="nl-NL" sz="2000" b="1" dirty="0" smtClean="0"/>
          </a:p>
          <a:p>
            <a:pPr marL="0" indent="0">
              <a:buNone/>
            </a:pPr>
            <a:r>
              <a:rPr lang="nl-NL" sz="2000" b="1" dirty="0"/>
              <a:t>	</a:t>
            </a:r>
            <a:r>
              <a:rPr lang="nl-NL" sz="2000" b="1" dirty="0" smtClean="0"/>
              <a:t>v</a:t>
            </a:r>
            <a:r>
              <a:rPr lang="nl-NL" sz="2000" b="1" dirty="0"/>
              <a:t>. Gewestelijk Stedenbouwkundig </a:t>
            </a:r>
            <a:r>
              <a:rPr lang="nl-NL" sz="2000" b="1" dirty="0" smtClean="0"/>
              <a:t>Inspecteur </a:t>
            </a:r>
            <a:r>
              <a:rPr lang="nl-NL" sz="2000" b="1" dirty="0"/>
              <a:t>and M </a:t>
            </a:r>
            <a:r>
              <a:rPr lang="nl-NL" sz="2000" b="1" dirty="0" smtClean="0"/>
              <a:t>vzw</a:t>
            </a:r>
          </a:p>
          <a:p>
            <a:pPr marL="0" indent="0">
              <a:buNone/>
            </a:pPr>
            <a:endParaRPr lang="nl-NL" sz="2000" b="1" dirty="0" smtClean="0"/>
          </a:p>
          <a:p>
            <a:r>
              <a:rPr lang="en-US" i="1" dirty="0" smtClean="0"/>
              <a:t>Radical change </a:t>
            </a:r>
            <a:r>
              <a:rPr lang="en-US" i="1" dirty="0"/>
              <a:t>c</a:t>
            </a:r>
            <a:r>
              <a:rPr lang="en-US" i="1" dirty="0" smtClean="0"/>
              <a:t>ase </a:t>
            </a:r>
            <a:r>
              <a:rPr lang="en-US" i="1" dirty="0"/>
              <a:t>l</a:t>
            </a:r>
            <a:r>
              <a:rPr lang="en-US" i="1" dirty="0" smtClean="0"/>
              <a:t>aw on Standing </a:t>
            </a:r>
          </a:p>
          <a:p>
            <a:r>
              <a:rPr lang="en-US" sz="2400" i="1" dirty="0" smtClean="0"/>
              <a:t>Based on relevant provisions of the Aarhus Convention</a:t>
            </a:r>
          </a:p>
          <a:p>
            <a:r>
              <a:rPr lang="en-US" sz="2400" i="1" dirty="0" smtClean="0"/>
              <a:t>Can ENGOs act as civil parties in criminal proceedings ?</a:t>
            </a:r>
          </a:p>
          <a:p>
            <a:r>
              <a:rPr lang="en-US" sz="2400" i="1" dirty="0" smtClean="0"/>
              <a:t>Past: only when their property rights and alike  were violated</a:t>
            </a:r>
            <a:endParaRPr lang="en-US" sz="2400" dirty="0"/>
          </a:p>
        </p:txBody>
      </p:sp>
    </p:spTree>
    <p:extLst>
      <p:ext uri="{BB962C8B-B14F-4D97-AF65-F5344CB8AC3E}">
        <p14:creationId xmlns:p14="http://schemas.microsoft.com/office/powerpoint/2010/main" xmlns="" val="25163369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Civil Party in Criminal Proceedings</a:t>
            </a:r>
          </a:p>
        </p:txBody>
      </p:sp>
      <p:sp>
        <p:nvSpPr>
          <p:cNvPr id="3" name="Tijdelijke aanduiding voor inhoud 2"/>
          <p:cNvSpPr>
            <a:spLocks noGrp="1"/>
          </p:cNvSpPr>
          <p:nvPr>
            <p:ph idx="1"/>
          </p:nvPr>
        </p:nvSpPr>
        <p:spPr/>
        <p:txBody>
          <a:bodyPr>
            <a:normAutofit fontScale="92500" lnSpcReduction="10000"/>
          </a:bodyPr>
          <a:lstStyle/>
          <a:p>
            <a:r>
              <a:rPr lang="en-US" dirty="0" smtClean="0"/>
              <a:t>It </a:t>
            </a:r>
            <a:r>
              <a:rPr lang="en-US" dirty="0"/>
              <a:t>follows from these provisions </a:t>
            </a:r>
            <a:r>
              <a:rPr lang="en-US" b="1" dirty="0"/>
              <a:t>that Belgium has engaged itself to secure access to justice for environmental NGOs when they like to challenge acts or omissions of private persons and public authorities which contravene domestic environmental law, provided they meet the criteria laid down in national law. Those criteria may not be construed or interpreted in such a way that they deny such organizations in such a case access to justice. Judges should interpret the criteria laid down in national law in conformity with the objectives of art. 9 (3) of the Aarhus Convention.</a:t>
            </a:r>
          </a:p>
          <a:p>
            <a:endParaRPr lang="en-US" dirty="0"/>
          </a:p>
        </p:txBody>
      </p:sp>
    </p:spTree>
    <p:extLst>
      <p:ext uri="{BB962C8B-B14F-4D97-AF65-F5344CB8AC3E}">
        <p14:creationId xmlns:p14="http://schemas.microsoft.com/office/powerpoint/2010/main" xmlns="" val="1490449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929</TotalTime>
  <Words>1026</Words>
  <Application>Microsoft Office PowerPoint</Application>
  <PresentationFormat>Diavoorstelling (4:3)</PresentationFormat>
  <Paragraphs>111</Paragraphs>
  <Slides>16</Slides>
  <Notes>0</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Stroom</vt:lpstr>
      <vt:lpstr>Access to Justice in Environmental Matters –  Perspectives from the EU Forum of Judges for the Environment </vt:lpstr>
      <vt:lpstr>Aarhus Convention</vt:lpstr>
      <vt:lpstr>Knowledge is needed</vt:lpstr>
      <vt:lpstr>Importance of Aarhus Convention</vt:lpstr>
      <vt:lpstr>Application by national judges</vt:lpstr>
      <vt:lpstr>Application by national judges</vt:lpstr>
      <vt:lpstr>Application by national judges</vt:lpstr>
      <vt:lpstr>Belgian Supreme Court (Court of Cassation), 11 June 2013</vt:lpstr>
      <vt:lpstr>Civil Party in Criminal Proceedings</vt:lpstr>
      <vt:lpstr>Civil Party in Criminal Proceedings</vt:lpstr>
      <vt:lpstr>Civil Party in Criminal Proceedings</vt:lpstr>
      <vt:lpstr>Civil Party in Pre-Trial Proceedings</vt:lpstr>
      <vt:lpstr>Civil Party in Pre-Trial Proceedings</vt:lpstr>
      <vt:lpstr>Civil Party in the Trial Procedure</vt:lpstr>
      <vt:lpstr>Constitutional Court, N° 7/2016, 21 January 2016</vt:lpstr>
      <vt:lpstr>Conclusion</vt:lpstr>
    </vt:vector>
  </TitlesOfParts>
  <Company>UGent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Interest Litigation for the protection of the Environment in Belgium</dc:title>
  <dc:creator>Luc Lavrysen</dc:creator>
  <cp:lastModifiedBy>Ella Hertogen</cp:lastModifiedBy>
  <cp:revision>57</cp:revision>
  <cp:lastPrinted>2014-09-15T11:35:25Z</cp:lastPrinted>
  <dcterms:created xsi:type="dcterms:W3CDTF">2014-09-13T10:42:43Z</dcterms:created>
  <dcterms:modified xsi:type="dcterms:W3CDTF">2016-09-12T18:25:06Z</dcterms:modified>
</cp:coreProperties>
</file>