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456" r:id="rId3"/>
    <p:sldId id="458" r:id="rId4"/>
    <p:sldId id="454" r:id="rId5"/>
    <p:sldId id="461" r:id="rId6"/>
    <p:sldId id="475" r:id="rId7"/>
    <p:sldId id="455" r:id="rId8"/>
    <p:sldId id="478" r:id="rId9"/>
    <p:sldId id="403" r:id="rId10"/>
    <p:sldId id="408" r:id="rId11"/>
    <p:sldId id="438" r:id="rId12"/>
    <p:sldId id="470" r:id="rId13"/>
    <p:sldId id="471" r:id="rId14"/>
    <p:sldId id="467" r:id="rId15"/>
    <p:sldId id="468" r:id="rId16"/>
    <p:sldId id="463" r:id="rId17"/>
    <p:sldId id="464" r:id="rId18"/>
    <p:sldId id="465" r:id="rId19"/>
    <p:sldId id="472" r:id="rId20"/>
    <p:sldId id="474" r:id="rId21"/>
    <p:sldId id="479" r:id="rId22"/>
    <p:sldId id="473" r:id="rId23"/>
    <p:sldId id="457" r:id="rId24"/>
    <p:sldId id="477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99"/>
    <a:srgbClr val="CC6600"/>
    <a:srgbClr val="CC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1" autoAdjust="0"/>
    <p:restoredTop sz="86430" autoAdjust="0"/>
  </p:normalViewPr>
  <p:slideViewPr>
    <p:cSldViewPr>
      <p:cViewPr varScale="1">
        <p:scale>
          <a:sx n="69" d="100"/>
          <a:sy n="69" d="100"/>
        </p:scale>
        <p:origin x="-167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8" y="208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A5FCE-B9BF-4353-BFC1-3B6FCDF946C2}" type="datetimeFigureOut">
              <a:rPr lang="it-IT" smtClean="0"/>
              <a:pPr/>
              <a:t>12/09/2016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D9A2F-898C-4BF9-A0D3-08A76F05D9D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7833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B9097-F0B5-49E8-8A30-5E29AC356CCA}" type="datetimeFigureOut">
              <a:rPr lang="it-IT" smtClean="0"/>
              <a:pPr/>
              <a:t>12/09/2016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F1D1E-6FF1-4138-9530-63AC0D63D4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84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F1D1E-6FF1-4138-9530-63AC0D63D49F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208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F1D1E-6FF1-4138-9530-63AC0D63D49F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F1D1E-6FF1-4138-9530-63AC0D63D49F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974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F1D1E-6FF1-4138-9530-63AC0D63D49F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F1D1E-6FF1-4138-9530-63AC0D63D49F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225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F1D1E-6FF1-4138-9530-63AC0D63D49F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F1D1E-6FF1-4138-9530-63AC0D63D49F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F1D1E-6FF1-4138-9530-63AC0D63D49F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974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F1D1E-6FF1-4138-9530-63AC0D63D49F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974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F1D1E-6FF1-4138-9530-63AC0D63D49F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F1D1E-6FF1-4138-9530-63AC0D63D49F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974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F1D1E-6FF1-4138-9530-63AC0D63D49F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F1D1E-6FF1-4138-9530-63AC0D63D49F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F1D1E-6FF1-4138-9530-63AC0D63D49F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>
            <a:normAutofit/>
          </a:bodyPr>
          <a:lstStyle>
            <a:lvl1pPr marL="0" marR="45720" indent="0" algn="r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dirty="0" smtClean="0"/>
              <a:t>Fare clic per modificare lo stile del sottotitolo dello schema</a:t>
            </a:r>
            <a:endParaRPr kumimoji="0" lang="en-US" dirty="0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Lugaresi 2016 - EELF Wroclaw</a:t>
            </a:r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5AF5-1DBA-4B8A-80B2-B37DC858A33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Lugaresi 2016 - EELF Wroclaw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5AF5-1DBA-4B8A-80B2-B37DC858A33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Lugaresi 2016 - EELF Wroclaw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5AF5-1DBA-4B8A-80B2-B37DC858A33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79296" cy="492664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767808"/>
          </a:xfrm>
        </p:spPr>
        <p:txBody>
          <a:bodyPr/>
          <a:lstStyle>
            <a:lvl1pPr>
              <a:defRPr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lang="it-IT" dirty="0" smtClean="0"/>
              <a:t>Secondo livello</a:t>
            </a:r>
          </a:p>
          <a:p>
            <a:pPr lvl="2" eaLnBrk="1" latinLnBrk="0" hangingPunct="1"/>
            <a:r>
              <a:rPr lang="it-IT" dirty="0" smtClean="0"/>
              <a:t>Terzo livello</a:t>
            </a:r>
          </a:p>
          <a:p>
            <a:pPr lvl="3" eaLnBrk="1" latinLnBrk="0" hangingPunct="1"/>
            <a:r>
              <a:rPr lang="it-IT" dirty="0" smtClean="0"/>
              <a:t>Quarto livello</a:t>
            </a:r>
          </a:p>
          <a:p>
            <a:pPr lvl="4" eaLnBrk="1" latinLnBrk="0" hangingPunct="1"/>
            <a:r>
              <a:rPr lang="it-IT" dirty="0" smtClean="0"/>
              <a:t>Quinto livello</a:t>
            </a:r>
            <a:endParaRPr kumimoji="0"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425280" cy="365125"/>
          </a:xfrm>
        </p:spPr>
        <p:txBody>
          <a:bodyPr/>
          <a:lstStyle>
            <a:lvl1pPr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Nicola Lugaresi 2016 - EELF Wroclaw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latin typeface="Arial" pitchFamily="34" charset="0"/>
                <a:cs typeface="Arial" pitchFamily="34" charset="0"/>
              </a:defRPr>
            </a:lvl1pPr>
          </a:lstStyle>
          <a:p>
            <a:fld id="{19845AF5-1DBA-4B8A-80B2-B37DC858A33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Lugaresi 2016 - EELF Wroclaw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5AF5-1DBA-4B8A-80B2-B37DC858A33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Lugaresi 2016 - EELF Wroclaw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5AF5-1DBA-4B8A-80B2-B37DC858A33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Lugaresi 2016 - EELF Wroclaw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5AF5-1DBA-4B8A-80B2-B37DC858A33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Lugaresi 2016 - EELF Wroclaw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5AF5-1DBA-4B8A-80B2-B37DC858A33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Lugaresi 2016 - EELF Wroclaw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5AF5-1DBA-4B8A-80B2-B37DC858A33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Lugaresi 2016 - EELF Wroclaw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5AF5-1DBA-4B8A-80B2-B37DC858A33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Lugaresi 2016 - EELF Wroclaw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845AF5-1DBA-4B8A-80B2-B37DC858A33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Nicola Lugaresi 2016 - EELF Wroclaw</a:t>
            </a: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845AF5-1DBA-4B8A-80B2-B37DC858A33F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929" y="620688"/>
            <a:ext cx="684076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noProof="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1800" noProof="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800" noProof="0" dirty="0" smtClean="0">
                <a:solidFill>
                  <a:schemeClr val="accent3">
                    <a:lumMod val="50000"/>
                  </a:schemeClr>
                </a:solidFill>
              </a:rPr>
              <a:t>EELF Conference 2016 (</a:t>
            </a:r>
            <a:r>
              <a:rPr lang="en-US" sz="1800" dirty="0" err="1" smtClean="0">
                <a:solidFill>
                  <a:schemeClr val="accent3">
                    <a:lumMod val="50000"/>
                  </a:schemeClr>
                </a:solidFill>
              </a:rPr>
              <a:t>Wrocław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14-16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October)</a:t>
            </a:r>
            <a:r>
              <a:rPr lang="en-US" sz="1800" noProof="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1800" noProof="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800" dirty="0">
                <a:solidFill>
                  <a:srgbClr val="800000"/>
                </a:solidFill>
              </a:rPr>
              <a:t>Procedural Environmental Rights: Principle </a:t>
            </a:r>
            <a:r>
              <a:rPr lang="en-US" sz="1800" dirty="0" smtClean="0">
                <a:solidFill>
                  <a:srgbClr val="800000"/>
                </a:solidFill>
              </a:rPr>
              <a:t>X in </a:t>
            </a:r>
            <a:r>
              <a:rPr lang="en-US" sz="1800" dirty="0">
                <a:solidFill>
                  <a:srgbClr val="800000"/>
                </a:solidFill>
              </a:rPr>
              <a:t>Theory and </a:t>
            </a:r>
            <a:r>
              <a:rPr lang="en-US" sz="1800" dirty="0" smtClean="0">
                <a:solidFill>
                  <a:srgbClr val="800000"/>
                </a:solidFill>
              </a:rPr>
              <a:t>Practice</a:t>
            </a:r>
            <a:endParaRPr lang="en-US" sz="2000" noProof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3997" y="1537643"/>
            <a:ext cx="8496944" cy="3888432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endParaRPr lang="en-US" b="1" noProof="0" dirty="0" smtClean="0">
              <a:solidFill>
                <a:srgbClr val="003399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b="1" noProof="0" dirty="0" smtClean="0">
                <a:solidFill>
                  <a:srgbClr val="003399"/>
                </a:solidFill>
              </a:rPr>
              <a:t>Nicola </a:t>
            </a:r>
            <a:r>
              <a:rPr lang="en-US" b="1" noProof="0" dirty="0" err="1" smtClean="0">
                <a:solidFill>
                  <a:srgbClr val="003399"/>
                </a:solidFill>
              </a:rPr>
              <a:t>Lugaresi</a:t>
            </a:r>
            <a:r>
              <a:rPr lang="en-US" b="1" noProof="0" dirty="0">
                <a:solidFill>
                  <a:srgbClr val="003399"/>
                </a:solidFill>
              </a:rPr>
              <a:t> </a:t>
            </a:r>
            <a:r>
              <a:rPr lang="en-US" sz="1800" b="1" noProof="0" dirty="0" smtClean="0">
                <a:solidFill>
                  <a:srgbClr val="003399"/>
                </a:solidFill>
              </a:rPr>
              <a:t>(Trento University Law School - Italy)</a:t>
            </a:r>
          </a:p>
          <a:p>
            <a:pPr algn="ctr">
              <a:lnSpc>
                <a:spcPct val="80000"/>
              </a:lnSpc>
            </a:pPr>
            <a:endParaRPr lang="en-US" sz="2000" b="1" noProof="0" dirty="0" smtClean="0">
              <a:solidFill>
                <a:srgbClr val="003399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Sustainable development </a:t>
            </a:r>
            <a:r>
              <a:rPr lang="en-US" sz="2800" b="1" dirty="0" smtClean="0">
                <a:solidFill>
                  <a:srgbClr val="C00000"/>
                </a:solidFill>
              </a:rPr>
              <a:t>in </a:t>
            </a:r>
            <a:r>
              <a:rPr lang="en-US" sz="2800" b="1" dirty="0">
                <a:solidFill>
                  <a:srgbClr val="C00000"/>
                </a:solidFill>
              </a:rPr>
              <a:t>the ILVA </a:t>
            </a:r>
            <a:r>
              <a:rPr lang="en-US" sz="2800" b="1" dirty="0" smtClean="0">
                <a:solidFill>
                  <a:srgbClr val="C00000"/>
                </a:solidFill>
              </a:rPr>
              <a:t>case:</a:t>
            </a:r>
          </a:p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can </a:t>
            </a:r>
            <a:r>
              <a:rPr lang="en-US" sz="2800" b="1" dirty="0">
                <a:solidFill>
                  <a:srgbClr val="C00000"/>
                </a:solidFill>
              </a:rPr>
              <a:t>it really help</a:t>
            </a:r>
            <a:r>
              <a:rPr lang="en-US" sz="2800" b="1" dirty="0" smtClean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2050" name="Picture 2" descr="C:\Users\Utente\Desktop\W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" y="3645024"/>
            <a:ext cx="856895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4704" y="620688"/>
            <a:ext cx="8579296" cy="492664"/>
          </a:xfrm>
        </p:spPr>
        <p:txBody>
          <a:bodyPr/>
          <a:lstStyle/>
          <a:p>
            <a:r>
              <a:rPr lang="en-US" noProof="0" dirty="0" smtClean="0">
                <a:solidFill>
                  <a:srgbClr val="C00000"/>
                </a:solidFill>
              </a:rPr>
              <a:t>INSTITUTIONS AND INTERESTS</a:t>
            </a:r>
            <a:endParaRPr lang="en-US" noProof="0" dirty="0">
              <a:solidFill>
                <a:srgbClr val="C000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i="1" dirty="0" smtClean="0">
                <a:solidFill>
                  <a:schemeClr val="tx1"/>
                </a:solidFill>
              </a:rPr>
              <a:t>Preliminary hearing criminal judge (court order 26 July 2012)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i="1" dirty="0" smtClean="0"/>
              <a:t>Right to life (and health) </a:t>
            </a:r>
            <a:r>
              <a:rPr lang="en-GB" i="1" dirty="0" smtClean="0">
                <a:solidFill>
                  <a:srgbClr val="800000"/>
                </a:solidFill>
              </a:rPr>
              <a:t>absolutely prevailing </a:t>
            </a:r>
            <a:r>
              <a:rPr lang="en-GB" i="1" dirty="0" smtClean="0"/>
              <a:t>on other rights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i="1" dirty="0" smtClean="0"/>
              <a:t>«Death vs jobs» assessments: a </a:t>
            </a:r>
            <a:r>
              <a:rPr lang="en-GB" i="1" dirty="0" smtClean="0">
                <a:solidFill>
                  <a:srgbClr val="800000"/>
                </a:solidFill>
              </a:rPr>
              <a:t>legal absurdity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i="1" dirty="0" smtClean="0"/>
              <a:t>Seizure aimed at </a:t>
            </a:r>
            <a:r>
              <a:rPr lang="en-GB" i="1" dirty="0" smtClean="0">
                <a:solidFill>
                  <a:srgbClr val="800000"/>
                </a:solidFill>
              </a:rPr>
              <a:t>stopping production</a:t>
            </a:r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r>
              <a:rPr lang="en-GB" i="1" dirty="0" smtClean="0">
                <a:solidFill>
                  <a:schemeClr val="tx1"/>
                </a:solidFill>
              </a:rPr>
              <a:t>Administrative judges (20+ years)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i="1" dirty="0" smtClean="0">
                <a:solidFill>
                  <a:srgbClr val="800000"/>
                </a:solidFill>
              </a:rPr>
              <a:t>Administrative provisions </a:t>
            </a:r>
            <a:r>
              <a:rPr lang="en-GB" i="1" dirty="0" smtClean="0"/>
              <a:t>inconsistent and flawed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i="1" dirty="0" smtClean="0"/>
              <a:t>Sustainable development: </a:t>
            </a:r>
            <a:r>
              <a:rPr lang="en-GB" i="1" dirty="0" smtClean="0">
                <a:solidFill>
                  <a:srgbClr val="800000"/>
                </a:solidFill>
              </a:rPr>
              <a:t>balance</a:t>
            </a:r>
            <a:r>
              <a:rPr lang="en-GB" i="1" dirty="0" smtClean="0"/>
              <a:t> among fundamental rights</a:t>
            </a:r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r>
              <a:rPr lang="en-GB" i="1" dirty="0" smtClean="0">
                <a:solidFill>
                  <a:schemeClr val="tx1"/>
                </a:solidFill>
              </a:rPr>
              <a:t>Law decree 207/2012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i="1" dirty="0" smtClean="0"/>
              <a:t>IPPC (new) permit allows </a:t>
            </a:r>
            <a:r>
              <a:rPr lang="en-GB" i="1" dirty="0" smtClean="0">
                <a:solidFill>
                  <a:srgbClr val="800000"/>
                </a:solidFill>
              </a:rPr>
              <a:t>production</a:t>
            </a:r>
            <a:r>
              <a:rPr lang="en-GB" i="1" dirty="0" smtClean="0"/>
              <a:t> (even under judicial seizure)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i="1" dirty="0" smtClean="0"/>
          </a:p>
          <a:p>
            <a:pPr marL="0" indent="0">
              <a:buNone/>
            </a:pPr>
            <a:r>
              <a:rPr lang="en-GB" i="1" dirty="0" smtClean="0">
                <a:solidFill>
                  <a:schemeClr val="tx1"/>
                </a:solidFill>
              </a:rPr>
              <a:t>Constitutional Court 85/2013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i="1" dirty="0" smtClean="0">
                <a:solidFill>
                  <a:srgbClr val="800000"/>
                </a:solidFill>
              </a:rPr>
              <a:t>Reasonable balance </a:t>
            </a:r>
            <a:r>
              <a:rPr lang="en-GB" i="1" dirty="0" smtClean="0"/>
              <a:t>among rights (health, environment, work)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i="1" dirty="0" smtClean="0"/>
              <a:t>Reasonable </a:t>
            </a:r>
            <a:r>
              <a:rPr lang="en-GB" i="1" dirty="0" smtClean="0">
                <a:solidFill>
                  <a:srgbClr val="800000"/>
                </a:solidFill>
              </a:rPr>
              <a:t>«provisional law»</a:t>
            </a:r>
          </a:p>
          <a:p>
            <a:pPr marL="0" indent="0">
              <a:buNone/>
            </a:pPr>
            <a:endParaRPr lang="it-IT" i="1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 smtClean="0"/>
              <a:t>Nicola </a:t>
            </a:r>
            <a:r>
              <a:rPr lang="en-US" sz="1000" dirty="0" err="1" smtClean="0"/>
              <a:t>Lugaresi</a:t>
            </a:r>
            <a:r>
              <a:rPr lang="en-US" sz="1000" dirty="0" smtClean="0"/>
              <a:t> 2016 - EELF Wroclaw</a:t>
            </a:r>
            <a:endParaRPr lang="it-IT" sz="1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5AF5-1DBA-4B8A-80B2-B37DC858A33F}" type="slidenum">
              <a:rPr lang="it-IT" smtClean="0"/>
              <a:pPr/>
              <a:t>10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995120" cy="492664"/>
          </a:xfrm>
        </p:spPr>
        <p:txBody>
          <a:bodyPr>
            <a:normAutofit/>
          </a:bodyPr>
          <a:lstStyle/>
          <a:p>
            <a:pPr algn="ctr"/>
            <a:endParaRPr lang="en-US" sz="2400" b="1" noProof="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4839816"/>
          </a:xfrm>
        </p:spPr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endParaRPr lang="it-IT" sz="28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it-IT" sz="3200" dirty="0" smtClean="0">
                <a:solidFill>
                  <a:srgbClr val="C00000"/>
                </a:solidFill>
              </a:rPr>
              <a:t>ILVA: SUSTAINABLE DEVELOPMENT</a:t>
            </a:r>
            <a:endParaRPr lang="it-IT" sz="2800" dirty="0" smtClean="0">
              <a:solidFill>
                <a:srgbClr val="C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 smtClean="0"/>
              <a:t>Nicola </a:t>
            </a:r>
            <a:r>
              <a:rPr lang="en-US" sz="1000" dirty="0" err="1" smtClean="0"/>
              <a:t>Lugaresi</a:t>
            </a:r>
            <a:r>
              <a:rPr lang="en-US" sz="1000" dirty="0" smtClean="0"/>
              <a:t> 2016 - EELF Wroclaw</a:t>
            </a:r>
            <a:endParaRPr lang="it-IT" sz="10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5AF5-1DBA-4B8A-80B2-B37DC858A33F}" type="slidenum">
              <a:rPr lang="it-IT" sz="1400" b="1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it-IT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>
                <a:solidFill>
                  <a:srgbClr val="C00000"/>
                </a:solidFill>
              </a:rPr>
              <a:t>SD IN (NATIONAL) THEORY AND PRACTICE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None/>
              <a:defRPr/>
            </a:pPr>
            <a:r>
              <a:rPr lang="en-US" dirty="0">
                <a:solidFill>
                  <a:srgbClr val="006600"/>
                </a:solidFill>
              </a:rPr>
              <a:t>Article 3-</a:t>
            </a:r>
            <a:r>
              <a:rPr lang="en-US" i="1" dirty="0">
                <a:solidFill>
                  <a:srgbClr val="006600"/>
                </a:solidFill>
              </a:rPr>
              <a:t>quater</a:t>
            </a:r>
            <a:r>
              <a:rPr lang="en-US" dirty="0">
                <a:solidFill>
                  <a:srgbClr val="006600"/>
                </a:solidFill>
              </a:rPr>
              <a:t>, </a:t>
            </a:r>
            <a:r>
              <a:rPr lang="en-US" dirty="0" err="1">
                <a:solidFill>
                  <a:srgbClr val="006600"/>
                </a:solidFill>
              </a:rPr>
              <a:t>d.lgs</a:t>
            </a:r>
            <a:r>
              <a:rPr lang="en-US" dirty="0">
                <a:solidFill>
                  <a:srgbClr val="006600"/>
                </a:solidFill>
              </a:rPr>
              <a:t>. 152/2006 </a:t>
            </a:r>
            <a:r>
              <a:rPr lang="en-US" dirty="0" smtClean="0">
                <a:solidFill>
                  <a:srgbClr val="006600"/>
                </a:solidFill>
              </a:rPr>
              <a:t>(“Environmental </a:t>
            </a:r>
            <a:r>
              <a:rPr lang="en-US" dirty="0">
                <a:solidFill>
                  <a:srgbClr val="006600"/>
                </a:solidFill>
              </a:rPr>
              <a:t>code”)</a:t>
            </a:r>
          </a:p>
          <a:p>
            <a:pPr marL="457200" indent="-457200" algn="just">
              <a:buFont typeface="Wingdings" pitchFamily="2" charset="2"/>
              <a:buNone/>
              <a:defRPr/>
            </a:pPr>
            <a:r>
              <a:rPr lang="it-IT" i="1" dirty="0"/>
              <a:t>§1. </a:t>
            </a:r>
            <a:r>
              <a:rPr lang="en-US" i="1" dirty="0"/>
              <a:t>Every </a:t>
            </a:r>
            <a:r>
              <a:rPr lang="en-US" i="1" dirty="0">
                <a:solidFill>
                  <a:srgbClr val="800000"/>
                </a:solidFill>
              </a:rPr>
              <a:t>legally relevant human activity </a:t>
            </a:r>
            <a:r>
              <a:rPr lang="en-US" i="1" dirty="0"/>
              <a:t>must comply with SD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n-US" i="1" dirty="0"/>
              <a:t>§2. </a:t>
            </a:r>
            <a:r>
              <a:rPr lang="en-US" i="1" dirty="0">
                <a:solidFill>
                  <a:srgbClr val="800000"/>
                </a:solidFill>
              </a:rPr>
              <a:t>Public administration </a:t>
            </a:r>
            <a:r>
              <a:rPr lang="en-US" i="1" dirty="0"/>
              <a:t>activity must aim at implementing SD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n-US" i="1" dirty="0"/>
              <a:t>§3. SD must point out a “</a:t>
            </a:r>
            <a:r>
              <a:rPr lang="en-US" i="1" dirty="0">
                <a:solidFill>
                  <a:srgbClr val="800000"/>
                </a:solidFill>
              </a:rPr>
              <a:t>resources balance</a:t>
            </a:r>
            <a:r>
              <a:rPr lang="en-US" i="1" dirty="0"/>
              <a:t>”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n-US" i="1" dirty="0"/>
              <a:t>§4. </a:t>
            </a:r>
            <a:r>
              <a:rPr lang="en-US" i="1" dirty="0">
                <a:solidFill>
                  <a:srgbClr val="800000"/>
                </a:solidFill>
              </a:rPr>
              <a:t>Controversies</a:t>
            </a:r>
            <a:r>
              <a:rPr lang="en-US" i="1" dirty="0"/>
              <a:t> involving environmental aspects must be solved ensuring SD</a:t>
            </a:r>
          </a:p>
          <a:p>
            <a:pPr algn="just">
              <a:buFont typeface="Wingdings" pitchFamily="2" charset="2"/>
              <a:buNone/>
              <a:defRPr/>
            </a:pPr>
            <a:endParaRPr lang="en-US" altLang="it-IT" dirty="0"/>
          </a:p>
          <a:p>
            <a:pPr algn="just">
              <a:buNone/>
              <a:defRPr/>
            </a:pPr>
            <a:r>
              <a:rPr lang="en-US" altLang="it-IT" dirty="0">
                <a:solidFill>
                  <a:srgbClr val="800000"/>
                </a:solidFill>
              </a:rPr>
              <a:t>National</a:t>
            </a:r>
            <a:r>
              <a:rPr lang="en-US" altLang="it-IT" dirty="0">
                <a:solidFill>
                  <a:srgbClr val="A50021"/>
                </a:solidFill>
              </a:rPr>
              <a:t> </a:t>
            </a:r>
            <a:r>
              <a:rPr lang="en-US" altLang="it-IT" dirty="0"/>
              <a:t>level: SD </a:t>
            </a:r>
            <a:r>
              <a:rPr lang="en-US" altLang="it-IT" dirty="0">
                <a:solidFill>
                  <a:srgbClr val="800000"/>
                </a:solidFill>
              </a:rPr>
              <a:t>misunderstood</a:t>
            </a:r>
            <a:r>
              <a:rPr lang="en-US" altLang="it-IT" dirty="0"/>
              <a:t> and/or </a:t>
            </a:r>
            <a:r>
              <a:rPr lang="en-US" altLang="it-IT" dirty="0">
                <a:solidFill>
                  <a:srgbClr val="800000"/>
                </a:solidFill>
              </a:rPr>
              <a:t>misused</a:t>
            </a:r>
            <a:r>
              <a:rPr lang="en-US" altLang="it-IT" dirty="0"/>
              <a:t> and/or “</a:t>
            </a:r>
            <a:r>
              <a:rPr lang="en-US" altLang="it-IT" dirty="0">
                <a:solidFill>
                  <a:srgbClr val="800000"/>
                </a:solidFill>
              </a:rPr>
              <a:t>mistranslated</a:t>
            </a:r>
            <a:r>
              <a:rPr lang="en-US" altLang="it-IT" dirty="0"/>
              <a:t>” and/or </a:t>
            </a:r>
            <a:r>
              <a:rPr lang="en-US" altLang="it-IT" dirty="0">
                <a:solidFill>
                  <a:srgbClr val="800000"/>
                </a:solidFill>
              </a:rPr>
              <a:t>useless</a:t>
            </a:r>
            <a:r>
              <a:rPr lang="en-US" altLang="it-IT" dirty="0">
                <a:solidFill>
                  <a:srgbClr val="A50021"/>
                </a:solidFill>
              </a:rPr>
              <a:t> </a:t>
            </a:r>
            <a:r>
              <a:rPr lang="en-US" altLang="it-IT" dirty="0"/>
              <a:t>(rhetoric and demagogy)</a:t>
            </a:r>
          </a:p>
          <a:p>
            <a:pPr algn="just">
              <a:buFont typeface="Wingdings" pitchFamily="2" charset="2"/>
              <a:buNone/>
              <a:defRPr/>
            </a:pPr>
            <a:endParaRPr lang="en-US" altLang="it-IT" dirty="0"/>
          </a:p>
          <a:p>
            <a:pPr algn="just">
              <a:buFont typeface="Wingdings" pitchFamily="2" charset="2"/>
              <a:buNone/>
              <a:defRPr/>
            </a:pPr>
            <a:r>
              <a:rPr lang="en-US" altLang="it-IT" dirty="0"/>
              <a:t>SD and </a:t>
            </a:r>
            <a:r>
              <a:rPr lang="en-US" altLang="it-IT" dirty="0">
                <a:solidFill>
                  <a:srgbClr val="800000"/>
                </a:solidFill>
              </a:rPr>
              <a:t>administrative </a:t>
            </a:r>
            <a:r>
              <a:rPr lang="en-US" altLang="it-IT" dirty="0" smtClean="0">
                <a:solidFill>
                  <a:srgbClr val="800000"/>
                </a:solidFill>
              </a:rPr>
              <a:t>discretion</a:t>
            </a:r>
            <a:endParaRPr lang="en-US" altLang="it-IT" dirty="0">
              <a:solidFill>
                <a:srgbClr val="800000"/>
              </a:solidFill>
            </a:endParaRP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 smtClean="0"/>
              <a:t>Nicola </a:t>
            </a:r>
            <a:r>
              <a:rPr lang="en-US" sz="1000" dirty="0" err="1" smtClean="0"/>
              <a:t>Lugaresi</a:t>
            </a:r>
            <a:r>
              <a:rPr lang="en-US" sz="1000" dirty="0" smtClean="0"/>
              <a:t> 2016 - EELF Wroclaw</a:t>
            </a:r>
            <a:endParaRPr lang="it-IT" sz="10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5AF5-1DBA-4B8A-80B2-B37DC858A33F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69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995120" cy="492664"/>
          </a:xfrm>
        </p:spPr>
        <p:txBody>
          <a:bodyPr>
            <a:normAutofit/>
          </a:bodyPr>
          <a:lstStyle/>
          <a:p>
            <a:pPr algn="ctr"/>
            <a:endParaRPr lang="en-US" sz="2400" b="1" noProof="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4839816"/>
          </a:xfrm>
        </p:spPr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endParaRPr lang="it-IT" sz="28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it-IT" sz="3200" dirty="0" smtClean="0">
                <a:solidFill>
                  <a:srgbClr val="C00000"/>
                </a:solidFill>
              </a:rPr>
              <a:t>ILVA: INFORMATION</a:t>
            </a:r>
            <a:endParaRPr lang="it-IT" sz="2800" dirty="0" smtClean="0">
              <a:solidFill>
                <a:srgbClr val="C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 smtClean="0"/>
              <a:t>Nicola </a:t>
            </a:r>
            <a:r>
              <a:rPr lang="en-US" sz="1000" dirty="0" err="1" smtClean="0"/>
              <a:t>Lugaresi</a:t>
            </a:r>
            <a:r>
              <a:rPr lang="en-US" sz="1000" dirty="0" smtClean="0"/>
              <a:t> 2016 - EELF Wroclaw</a:t>
            </a:r>
            <a:endParaRPr lang="it-IT" sz="10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5AF5-1DBA-4B8A-80B2-B37DC858A33F}" type="slidenum">
              <a:rPr lang="it-IT" sz="1400" b="1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it-IT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579296" cy="492664"/>
          </a:xfrm>
        </p:spPr>
        <p:txBody>
          <a:bodyPr>
            <a:normAutofit/>
          </a:bodyPr>
          <a:lstStyle/>
          <a:p>
            <a:pPr algn="ctr"/>
            <a:r>
              <a:rPr lang="en-US" sz="2400" b="1" noProof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ILVA: E-PRTR DATA (2014) </a:t>
            </a:r>
            <a:r>
              <a:rPr lang="it-IT" sz="1200" i="1" dirty="0">
                <a:solidFill>
                  <a:srgbClr val="002060"/>
                </a:solidFill>
              </a:rPr>
              <a:t>(</a:t>
            </a:r>
            <a:r>
              <a:rPr lang="it-IT" sz="1200" i="1" dirty="0" smtClean="0">
                <a:solidFill>
                  <a:srgbClr val="002060"/>
                </a:solidFill>
              </a:rPr>
              <a:t>source: E-PRTR website)</a:t>
            </a:r>
            <a:endParaRPr lang="en-US" sz="1200" b="1" noProof="0" dirty="0">
              <a:solidFill>
                <a:srgbClr val="C000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49118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 </a:t>
            </a:r>
            <a:r>
              <a:rPr lang="en-US" sz="1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Lugaresi</a:t>
            </a:r>
            <a:r>
              <a:rPr lang="en-US" sz="1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2016 - EELF Wroclaw</a:t>
            </a:r>
            <a:endParaRPr lang="it-IT" sz="1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5AF5-1DBA-4B8A-80B2-B37DC858A33F}" type="slidenum">
              <a:rPr lang="it-IT" smtClean="0"/>
              <a:pPr/>
              <a:t>14</a:t>
            </a:fld>
            <a:endParaRPr lang="it-IT" dirty="0"/>
          </a:p>
        </p:txBody>
      </p:sp>
      <p:pic>
        <p:nvPicPr>
          <p:cNvPr id="1026" name="Picture 2" descr="C:\Users\Utente\Desktop\EPRT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2899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2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848872" cy="466376"/>
          </a:xfrm>
        </p:spPr>
        <p:txBody>
          <a:bodyPr/>
          <a:lstStyle/>
          <a:p>
            <a:r>
              <a:rPr lang="it-IT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AIR POLLUTION COSTS  </a:t>
            </a:r>
            <a:r>
              <a:rPr lang="it-IT" sz="1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(source: </a:t>
            </a:r>
            <a:r>
              <a:rPr lang="it-IT" sz="1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EEA website)</a:t>
            </a:r>
            <a:endParaRPr lang="it-IT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07504" y="1700808"/>
            <a:ext cx="3312368" cy="4776936"/>
          </a:xfrm>
        </p:spPr>
        <p:txBody>
          <a:bodyPr>
            <a:normAutofit/>
          </a:bodyPr>
          <a:lstStyle/>
          <a:p>
            <a:pPr algn="ctr"/>
            <a:r>
              <a:rPr lang="it-IT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List of </a:t>
            </a:r>
            <a:r>
              <a:rPr lang="it-IT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individual</a:t>
            </a:r>
            <a:r>
              <a:rPr lang="it-IT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facilities</a:t>
            </a:r>
            <a:r>
              <a:rPr lang="it-IT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(2009)</a:t>
            </a:r>
            <a:endParaRPr lang="it-IT" sz="18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endParaRPr lang="it-IT" sz="18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t-IT" sz="18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t-IT" sz="18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1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ILVA</a:t>
            </a:r>
          </a:p>
          <a:p>
            <a:pPr algn="ctr"/>
            <a:r>
              <a:rPr lang="it-IT" sz="1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it-IT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it-IT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it-IT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Italy</a:t>
            </a:r>
            <a:endParaRPr lang="it-IT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1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52</a:t>
            </a:r>
            <a:r>
              <a:rPr lang="it-IT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it-IT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Europe</a:t>
            </a:r>
            <a:endParaRPr lang="it-IT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it-IT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it-IT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egnaposto contenuto 5" descr="EEA map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700808"/>
            <a:ext cx="5544616" cy="4824536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Nicola 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Lugaresi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2016 - EELF Wroclaw</a:t>
            </a:r>
            <a:endParaRPr lang="it-I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5AF5-1DBA-4B8A-80B2-B37DC858A33F}" type="slidenum">
              <a:rPr lang="it-IT" smtClean="0"/>
              <a:pPr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73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6768752" cy="492664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ILVA </a:t>
            </a:r>
            <a:r>
              <a:rPr lang="it-IT" sz="1200" dirty="0" smtClean="0">
                <a:solidFill>
                  <a:srgbClr val="002060"/>
                </a:solidFill>
              </a:rPr>
              <a:t>(www.ilvataranto.com/videoFoto.aspx)</a:t>
            </a:r>
            <a:endParaRPr lang="it-IT" sz="1200" dirty="0">
              <a:solidFill>
                <a:srgbClr val="002060"/>
              </a:solidFill>
            </a:endParaRPr>
          </a:p>
        </p:txBody>
      </p:sp>
      <p:pic>
        <p:nvPicPr>
          <p:cNvPr id="6" name="Segnaposto contenuto 5" descr="VeduteStabilimento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1196752"/>
            <a:ext cx="8712968" cy="5256584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 sz="1000" dirty="0">
                <a:solidFill>
                  <a:schemeClr val="accent3">
                    <a:lumMod val="50000"/>
                  </a:schemeClr>
                </a:solidFill>
              </a:rPr>
              <a:t>Nicola </a:t>
            </a:r>
            <a:r>
              <a:rPr lang="it-IT" altLang="it-IT" sz="1000" dirty="0" err="1">
                <a:solidFill>
                  <a:schemeClr val="accent3">
                    <a:lumMod val="50000"/>
                  </a:schemeClr>
                </a:solidFill>
              </a:rPr>
              <a:t>Lugaresi</a:t>
            </a:r>
            <a:r>
              <a:rPr lang="it-IT" altLang="it-IT" sz="1000" dirty="0">
                <a:solidFill>
                  <a:schemeClr val="accent3">
                    <a:lumMod val="50000"/>
                  </a:schemeClr>
                </a:solidFill>
              </a:rPr>
              <a:t> 2016 - EELF Wroclaw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5AF5-1DBA-4B8A-80B2-B37DC858A33F}" type="slidenum">
              <a:rPr lang="it-IT" smtClean="0"/>
              <a:pPr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21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04856" cy="492664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ILVA </a:t>
            </a:r>
            <a:r>
              <a:rPr lang="it-IT" sz="1200" dirty="0" smtClean="0">
                <a:solidFill>
                  <a:srgbClr val="002060"/>
                </a:solidFill>
              </a:rPr>
              <a:t>(www.inchiostroverde.it/news/</a:t>
            </a:r>
            <a:r>
              <a:rPr lang="it-IT" sz="1200" dirty="0" err="1" smtClean="0">
                <a:solidFill>
                  <a:srgbClr val="002060"/>
                </a:solidFill>
              </a:rPr>
              <a:t>attualita</a:t>
            </a:r>
            <a:r>
              <a:rPr lang="it-IT" sz="1200" dirty="0" smtClean="0">
                <a:solidFill>
                  <a:srgbClr val="002060"/>
                </a:solidFill>
              </a:rPr>
              <a:t>/giornalisti-ilva.html)</a:t>
            </a:r>
            <a:endParaRPr lang="it-IT" sz="1200" dirty="0">
              <a:solidFill>
                <a:srgbClr val="002060"/>
              </a:solidFill>
            </a:endParaRPr>
          </a:p>
        </p:txBody>
      </p:sp>
      <p:pic>
        <p:nvPicPr>
          <p:cNvPr id="8" name="Segnaposto contenuto 7" descr="Foto ILVA nub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8640959" cy="5328592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 sz="1000" dirty="0">
                <a:solidFill>
                  <a:schemeClr val="accent3">
                    <a:lumMod val="50000"/>
                  </a:schemeClr>
                </a:solidFill>
              </a:rPr>
              <a:t>Nicola </a:t>
            </a:r>
            <a:r>
              <a:rPr lang="it-IT" altLang="it-IT" sz="1000" dirty="0" err="1">
                <a:solidFill>
                  <a:schemeClr val="accent3">
                    <a:lumMod val="50000"/>
                  </a:schemeClr>
                </a:solidFill>
              </a:rPr>
              <a:t>Lugaresi</a:t>
            </a:r>
            <a:r>
              <a:rPr lang="it-IT" altLang="it-IT" sz="1000" dirty="0">
                <a:solidFill>
                  <a:schemeClr val="accent3">
                    <a:lumMod val="50000"/>
                  </a:schemeClr>
                </a:solidFill>
              </a:rPr>
              <a:t> 2016 - EELF Wroclaw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5AF5-1DBA-4B8A-80B2-B37DC858A33F}" type="slidenum">
              <a:rPr lang="it-IT" smtClean="0"/>
              <a:pPr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69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04664"/>
            <a:ext cx="7704856" cy="492664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ILVA </a:t>
            </a:r>
            <a:r>
              <a:rPr lang="it-IT" sz="1200" dirty="0" smtClean="0">
                <a:solidFill>
                  <a:srgbClr val="002060"/>
                </a:solidFill>
              </a:rPr>
              <a:t>(www.ecoreport.tv)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 sz="1000" dirty="0">
                <a:solidFill>
                  <a:schemeClr val="accent3">
                    <a:lumMod val="50000"/>
                  </a:schemeClr>
                </a:solidFill>
              </a:rPr>
              <a:t>Nicola </a:t>
            </a:r>
            <a:r>
              <a:rPr lang="it-IT" altLang="it-IT" sz="1000" dirty="0" err="1">
                <a:solidFill>
                  <a:schemeClr val="accent3">
                    <a:lumMod val="50000"/>
                  </a:schemeClr>
                </a:solidFill>
              </a:rPr>
              <a:t>Lugaresi</a:t>
            </a:r>
            <a:r>
              <a:rPr lang="it-IT" altLang="it-IT" sz="1000" dirty="0">
                <a:solidFill>
                  <a:schemeClr val="accent3">
                    <a:lumMod val="50000"/>
                  </a:schemeClr>
                </a:solidFill>
              </a:rPr>
              <a:t> 2016 - EELF Wroclaw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5AF5-1DBA-4B8A-80B2-B37DC858A33F}" type="slidenum">
              <a:rPr lang="it-IT" smtClean="0"/>
              <a:pPr/>
              <a:t>18</a:t>
            </a:fld>
            <a:endParaRPr lang="it-IT" dirty="0"/>
          </a:p>
        </p:txBody>
      </p:sp>
      <p:pic>
        <p:nvPicPr>
          <p:cNvPr id="2050" name="Picture 2" descr="C:\Users\Utente\Google Drive\B PROGETTI CORRENTI\CASO ILVA\FOTO\90dded886525b548e8f353d70907c87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289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6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995120" cy="492664"/>
          </a:xfrm>
        </p:spPr>
        <p:txBody>
          <a:bodyPr>
            <a:normAutofit/>
          </a:bodyPr>
          <a:lstStyle/>
          <a:p>
            <a:pPr algn="ctr"/>
            <a:endParaRPr lang="en-US" sz="2400" b="1" noProof="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4839816"/>
          </a:xfrm>
        </p:spPr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endParaRPr lang="it-IT" sz="28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it-IT" sz="3200" dirty="0" smtClean="0">
                <a:solidFill>
                  <a:srgbClr val="C00000"/>
                </a:solidFill>
              </a:rPr>
              <a:t>ILVA: PARTICIPATION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 smtClean="0"/>
              <a:t>Nicola </a:t>
            </a:r>
            <a:r>
              <a:rPr lang="en-US" sz="1000" dirty="0" err="1" smtClean="0"/>
              <a:t>Lugaresi</a:t>
            </a:r>
            <a:r>
              <a:rPr lang="en-US" sz="1000" dirty="0" smtClean="0"/>
              <a:t> 2016 - EELF Wroclaw</a:t>
            </a:r>
            <a:endParaRPr lang="it-IT" sz="10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5AF5-1DBA-4B8A-80B2-B37DC858A33F}" type="slidenum">
              <a:rPr lang="it-IT" sz="1400" b="1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it-IT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91680" y="692696"/>
            <a:ext cx="5626968" cy="432048"/>
          </a:xfrm>
        </p:spPr>
        <p:txBody>
          <a:bodyPr>
            <a:normAutofit/>
          </a:bodyPr>
          <a:lstStyle/>
          <a:p>
            <a:pPr algn="ctr"/>
            <a:r>
              <a:rPr lang="en-US" sz="2400" b="1" noProof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OUTLINE</a:t>
            </a:r>
            <a:endParaRPr lang="en-US" sz="2400" b="1" noProof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89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ILVA CASE</a:t>
            </a:r>
          </a:p>
          <a:p>
            <a:pPr marL="0" indent="0">
              <a:buNone/>
            </a:pPr>
            <a:r>
              <a:rPr lang="en-US" dirty="0" smtClean="0"/>
              <a:t>- a history of </a:t>
            </a:r>
            <a:r>
              <a:rPr lang="en-US" dirty="0" smtClean="0">
                <a:solidFill>
                  <a:srgbClr val="800000"/>
                </a:solidFill>
              </a:rPr>
              <a:t>failures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- a history of </a:t>
            </a:r>
            <a:r>
              <a:rPr lang="en-US" b="1" dirty="0" smtClean="0">
                <a:solidFill>
                  <a:srgbClr val="800000"/>
                </a:solidFill>
              </a:rPr>
              <a:t>conflicts</a:t>
            </a:r>
            <a:endParaRPr lang="en-US" dirty="0">
              <a:solidFill>
                <a:srgbClr val="800000"/>
              </a:solidFill>
            </a:endParaRPr>
          </a:p>
          <a:p>
            <a:pPr>
              <a:buFontTx/>
              <a:buChar char="-"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ENVIRONMENTAL LAW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>
                <a:solidFill>
                  <a:srgbClr val="800000"/>
                </a:solidFill>
              </a:rPr>
              <a:t>IPPC </a:t>
            </a:r>
            <a:r>
              <a:rPr lang="en-US" dirty="0"/>
              <a:t>permits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smtClean="0">
                <a:solidFill>
                  <a:srgbClr val="800000"/>
                </a:solidFill>
              </a:rPr>
              <a:t>environmental management </a:t>
            </a:r>
            <a:r>
              <a:rPr lang="en-US" dirty="0" smtClean="0"/>
              <a:t>systems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smtClean="0">
                <a:solidFill>
                  <a:srgbClr val="800000"/>
                </a:solidFill>
              </a:rPr>
              <a:t> clean-ups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800000"/>
                </a:solidFill>
              </a:rPr>
              <a:t>environmental restoration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SUSTAINABLE DEVELOPMENT AND PRINCIPLE X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smtClean="0"/>
              <a:t>sustainable development at a </a:t>
            </a:r>
            <a:r>
              <a:rPr lang="en-US" dirty="0" smtClean="0">
                <a:solidFill>
                  <a:srgbClr val="800000"/>
                </a:solidFill>
              </a:rPr>
              <a:t>national</a:t>
            </a:r>
            <a:r>
              <a:rPr lang="en-US" dirty="0" smtClean="0"/>
              <a:t> level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smtClean="0">
                <a:solidFill>
                  <a:srgbClr val="800000"/>
                </a:solidFill>
              </a:rPr>
              <a:t>“ineffective” </a:t>
            </a:r>
            <a:r>
              <a:rPr lang="en-US" dirty="0" smtClean="0"/>
              <a:t>information and participation</a:t>
            </a:r>
            <a:endParaRPr lang="en-US" dirty="0"/>
          </a:p>
          <a:p>
            <a:pPr algn="ctr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75856" y="6381328"/>
            <a:ext cx="2520280" cy="365125"/>
          </a:xfrm>
        </p:spPr>
        <p:txBody>
          <a:bodyPr/>
          <a:lstStyle/>
          <a:p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Nicola </a:t>
            </a:r>
            <a:r>
              <a:rPr lang="en-US" sz="1000" dirty="0" err="1" smtClean="0">
                <a:solidFill>
                  <a:schemeClr val="accent3">
                    <a:lumMod val="50000"/>
                  </a:schemeClr>
                </a:solidFill>
              </a:rPr>
              <a:t>Lugaresi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 2016 - EELF Wroclaw</a:t>
            </a:r>
            <a:endParaRPr lang="it-IT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5AF5-1DBA-4B8A-80B2-B37DC858A33F}" type="slidenum">
              <a:rPr lang="it-IT" sz="1400" b="1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it-IT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0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PARTICIPATION</a:t>
            </a:r>
            <a:endParaRPr lang="it-IT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2132856"/>
            <a:ext cx="8928992" cy="4191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800000"/>
                </a:solidFill>
              </a:rPr>
              <a:t>IPPC</a:t>
            </a:r>
            <a:r>
              <a:rPr lang="en-US" dirty="0" smtClean="0"/>
              <a:t> (</a:t>
            </a:r>
            <a:r>
              <a:rPr lang="en-US" sz="2000" b="1" dirty="0" smtClean="0">
                <a:solidFill>
                  <a:srgbClr val="002060"/>
                </a:solidFill>
              </a:rPr>
              <a:t>and </a:t>
            </a:r>
            <a:r>
              <a:rPr lang="en-US" sz="2000" b="1" dirty="0" smtClean="0">
                <a:solidFill>
                  <a:srgbClr val="800000"/>
                </a:solidFill>
              </a:rPr>
              <a:t>ISO14001</a:t>
            </a:r>
            <a:r>
              <a:rPr lang="en-US" sz="2000" b="1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«</a:t>
            </a:r>
            <a:r>
              <a:rPr lang="en-US" dirty="0" smtClean="0">
                <a:solidFill>
                  <a:srgbClr val="800000"/>
                </a:solidFill>
              </a:rPr>
              <a:t>L</a:t>
            </a:r>
            <a:r>
              <a:rPr lang="en-US" sz="2000" b="1" dirty="0" smtClean="0">
                <a:solidFill>
                  <a:srgbClr val="800000"/>
                </a:solidFill>
              </a:rPr>
              <a:t>aw provisions</a:t>
            </a:r>
            <a:r>
              <a:rPr lang="en-US" sz="2000" b="1" dirty="0" smtClean="0">
                <a:solidFill>
                  <a:srgbClr val="002060"/>
                </a:solidFill>
              </a:rPr>
              <a:t>»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800000"/>
                </a:solidFill>
              </a:rPr>
              <a:t>Selling procedure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The Taranto </a:t>
            </a:r>
            <a:r>
              <a:rPr lang="en-US" sz="2000" b="1" dirty="0" smtClean="0">
                <a:solidFill>
                  <a:srgbClr val="800000"/>
                </a:solidFill>
              </a:rPr>
              <a:t>referendum </a:t>
            </a:r>
            <a:r>
              <a:rPr lang="en-US" sz="2000" b="1" dirty="0" smtClean="0"/>
              <a:t>(2013)</a:t>
            </a:r>
          </a:p>
          <a:p>
            <a:pPr marL="0" indent="0">
              <a:buNone/>
            </a:pPr>
            <a:endParaRPr lang="it-IT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Nicola 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Lugaresi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2016 - EELF Wroclaw</a:t>
            </a:r>
            <a:endParaRPr lang="it-I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5AF5-1DBA-4B8A-80B2-B37DC858A33F}" type="slidenum">
              <a:rPr lang="it-IT" smtClean="0"/>
              <a:pPr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160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77280" y="404664"/>
            <a:ext cx="7859216" cy="504056"/>
          </a:xfrm>
        </p:spPr>
        <p:txBody>
          <a:bodyPr>
            <a:normAutofit/>
          </a:bodyPr>
          <a:lstStyle/>
          <a:p>
            <a:r>
              <a:rPr lang="it-IT" sz="2400" b="1" cap="all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Dihydrogen</a:t>
            </a:r>
            <a:r>
              <a:rPr lang="it-IT" sz="2400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cap="all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monoxide</a:t>
            </a:r>
            <a:r>
              <a:rPr lang="it-IT" sz="2400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cap="al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endParaRPr lang="it-IT" sz="2400" b="1" cap="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23820" y="1124744"/>
            <a:ext cx="4040188" cy="432048"/>
          </a:xfrm>
        </p:spPr>
        <p:txBody>
          <a:bodyPr/>
          <a:lstStyle/>
          <a:p>
            <a:r>
              <a:rPr lang="it-IT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 PETITION</a:t>
            </a:r>
            <a:endParaRPr lang="it-IT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egnaposto testo 8"/>
          <p:cNvSpPr>
            <a:spLocks noGrp="1"/>
          </p:cNvSpPr>
          <p:nvPr>
            <p:ph type="body" sz="half" idx="3"/>
          </p:nvPr>
        </p:nvSpPr>
        <p:spPr>
          <a:xfrm>
            <a:off x="4499992" y="1052737"/>
            <a:ext cx="4041775" cy="432048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CANCUN 2010</a:t>
            </a:r>
            <a:endParaRPr lang="it-IT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2"/>
          </p:nvPr>
        </p:nvSpPr>
        <p:spPr>
          <a:xfrm>
            <a:off x="0" y="1844824"/>
            <a:ext cx="3491880" cy="4680520"/>
          </a:xfrm>
        </p:spPr>
        <p:txBody>
          <a:bodyPr>
            <a:normAutofit fontScale="92500" lnSpcReduction="20000"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 due to </a:t>
            </a:r>
            <a:r>
              <a:rPr lang="en-US" sz="2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accidental </a:t>
            </a:r>
            <a:r>
              <a:rPr lang="en-US" sz="2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inhalation</a:t>
            </a: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</a:t>
            </a:r>
            <a:r>
              <a:rPr lang="en-US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tissue damage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prolonged exposure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ajor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of </a:t>
            </a:r>
            <a:r>
              <a:rPr lang="en-US" sz="2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rain</a:t>
            </a:r>
          </a:p>
          <a:p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Gaseous DHMO can cause severe </a:t>
            </a:r>
            <a:r>
              <a:rPr lang="en-US" sz="2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burns</a:t>
            </a:r>
          </a:p>
          <a:p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Contributes to </a:t>
            </a:r>
            <a:r>
              <a:rPr lang="en-US" sz="2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 erosion</a:t>
            </a:r>
          </a:p>
          <a:p>
            <a:r>
              <a:rPr lang="en-US" sz="2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Corrosion </a:t>
            </a:r>
            <a:r>
              <a:rPr lang="en-US" sz="2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oxidation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many metals</a:t>
            </a:r>
          </a:p>
          <a:p>
            <a:r>
              <a:rPr lang="en-US" sz="2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</a:t>
            </a:r>
            <a:r>
              <a:rPr lang="en-US" sz="2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failures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decreased effectiveness of </a:t>
            </a:r>
            <a:r>
              <a:rPr lang="en-US" sz="2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automobile </a:t>
            </a:r>
            <a:r>
              <a:rPr lang="en-US" sz="2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brakes</a:t>
            </a:r>
          </a:p>
          <a:p>
            <a:endParaRPr lang="it-IT" dirty="0"/>
          </a:p>
        </p:txBody>
      </p:sp>
      <p:sp>
        <p:nvSpPr>
          <p:cNvPr id="10" name="Segnaposto contenuto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Lugaresi 2016 - EELF Wroclaw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5AF5-1DBA-4B8A-80B2-B37DC858A33F}" type="slidenum">
              <a:rPr lang="it-IT" smtClean="0"/>
              <a:pPr/>
              <a:t>21</a:t>
            </a:fld>
            <a:endParaRPr lang="it-IT" dirty="0"/>
          </a:p>
        </p:txBody>
      </p:sp>
      <p:pic>
        <p:nvPicPr>
          <p:cNvPr id="1026" name="Picture 2" descr="C:\Users\Utente\Desktop\Canc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44824"/>
            <a:ext cx="5400600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3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995120" cy="492664"/>
          </a:xfrm>
        </p:spPr>
        <p:txBody>
          <a:bodyPr>
            <a:normAutofit/>
          </a:bodyPr>
          <a:lstStyle/>
          <a:p>
            <a:pPr algn="ctr"/>
            <a:endParaRPr lang="en-US" sz="2400" b="1" noProof="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4839816"/>
          </a:xfrm>
        </p:spPr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endParaRPr lang="it-IT" sz="28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it-IT" sz="3200" dirty="0" smtClean="0">
                <a:solidFill>
                  <a:srgbClr val="C00000"/>
                </a:solidFill>
              </a:rPr>
              <a:t>CONCLUSIONS</a:t>
            </a:r>
            <a:endParaRPr lang="it-IT" sz="2800" dirty="0" smtClean="0">
              <a:solidFill>
                <a:srgbClr val="C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 smtClean="0"/>
              <a:t>Nicola </a:t>
            </a:r>
            <a:r>
              <a:rPr lang="en-US" sz="1000" dirty="0" err="1" smtClean="0"/>
              <a:t>Lugaresi</a:t>
            </a:r>
            <a:r>
              <a:rPr lang="en-US" sz="1000" dirty="0" smtClean="0"/>
              <a:t> 2016 - EELF Wroclaw</a:t>
            </a:r>
            <a:endParaRPr lang="it-IT" sz="10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5AF5-1DBA-4B8A-80B2-B37DC858A33F}" type="slidenum">
              <a:rPr lang="it-IT" sz="1400" b="1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it-IT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CONCLUSIONS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916832"/>
            <a:ext cx="8928992" cy="4479776"/>
          </a:xfrm>
        </p:spPr>
        <p:txBody>
          <a:bodyPr>
            <a:normAutofit/>
          </a:bodyPr>
          <a:lstStyle/>
          <a:p>
            <a:r>
              <a:rPr lang="it-IT" dirty="0" smtClean="0"/>
              <a:t>ILVA: a </a:t>
            </a:r>
            <a:r>
              <a:rPr lang="it-IT" dirty="0" err="1" smtClean="0"/>
              <a:t>political</a:t>
            </a:r>
            <a:r>
              <a:rPr lang="it-IT" dirty="0" smtClean="0"/>
              <a:t>, </a:t>
            </a:r>
            <a:r>
              <a:rPr lang="it-IT" dirty="0" err="1" smtClean="0"/>
              <a:t>economic</a:t>
            </a:r>
            <a:r>
              <a:rPr lang="it-IT" dirty="0" smtClean="0"/>
              <a:t>, social, </a:t>
            </a:r>
            <a:r>
              <a:rPr lang="it-IT" dirty="0" err="1" smtClean="0"/>
              <a:t>environmental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800000"/>
                </a:solidFill>
              </a:rPr>
              <a:t>nightmare</a:t>
            </a:r>
            <a:endParaRPr lang="it-IT" dirty="0" smtClean="0">
              <a:solidFill>
                <a:srgbClr val="800000"/>
              </a:solidFill>
            </a:endParaRPr>
          </a:p>
          <a:p>
            <a:endParaRPr lang="it-IT" dirty="0" smtClean="0"/>
          </a:p>
          <a:p>
            <a:r>
              <a:rPr lang="it-IT" dirty="0" err="1" smtClean="0"/>
              <a:t>Going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800000"/>
                </a:solidFill>
              </a:rPr>
              <a:t>beyond</a:t>
            </a:r>
            <a:r>
              <a:rPr lang="it-IT" dirty="0" smtClean="0">
                <a:solidFill>
                  <a:srgbClr val="800000"/>
                </a:solidFill>
              </a:rPr>
              <a:t> SD</a:t>
            </a:r>
            <a:r>
              <a:rPr lang="it-IT" dirty="0" smtClean="0"/>
              <a:t>: </a:t>
            </a:r>
            <a:r>
              <a:rPr lang="it-IT" dirty="0" err="1" smtClean="0"/>
              <a:t>traditional</a:t>
            </a:r>
            <a:r>
              <a:rPr lang="it-IT" dirty="0" smtClean="0"/>
              <a:t> </a:t>
            </a:r>
            <a:r>
              <a:rPr lang="it-IT" dirty="0" err="1" smtClean="0"/>
              <a:t>political</a:t>
            </a:r>
            <a:r>
              <a:rPr lang="it-IT" dirty="0" smtClean="0"/>
              <a:t> and </a:t>
            </a:r>
            <a:r>
              <a:rPr lang="it-IT" dirty="0" err="1" smtClean="0"/>
              <a:t>administrative</a:t>
            </a:r>
            <a:r>
              <a:rPr lang="it-IT" dirty="0" smtClean="0"/>
              <a:t> </a:t>
            </a:r>
            <a:r>
              <a:rPr lang="it-IT" dirty="0" err="1" smtClean="0"/>
              <a:t>choices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>
                <a:solidFill>
                  <a:srgbClr val="800000"/>
                </a:solidFill>
              </a:rPr>
              <a:t>Information</a:t>
            </a:r>
            <a:r>
              <a:rPr lang="it-IT" dirty="0" smtClean="0"/>
              <a:t> (</a:t>
            </a:r>
            <a:r>
              <a:rPr lang="it-IT" dirty="0" err="1" smtClean="0"/>
              <a:t>Principle</a:t>
            </a:r>
            <a:r>
              <a:rPr lang="it-IT" dirty="0" smtClean="0"/>
              <a:t> X): </a:t>
            </a:r>
            <a:r>
              <a:rPr lang="it-IT" dirty="0" err="1" smtClean="0"/>
              <a:t>coeherent</a:t>
            </a:r>
            <a:r>
              <a:rPr lang="it-IT" dirty="0" smtClean="0"/>
              <a:t> and </a:t>
            </a:r>
            <a:r>
              <a:rPr lang="it-IT" dirty="0" err="1" smtClean="0"/>
              <a:t>organized</a:t>
            </a:r>
            <a:r>
              <a:rPr lang="it-IT" dirty="0" smtClean="0"/>
              <a:t> data and </a:t>
            </a:r>
            <a:r>
              <a:rPr lang="it-IT" dirty="0" smtClean="0">
                <a:solidFill>
                  <a:srgbClr val="800000"/>
                </a:solidFill>
              </a:rPr>
              <a:t>public </a:t>
            </a:r>
            <a:r>
              <a:rPr lang="it-IT" dirty="0" err="1" smtClean="0">
                <a:solidFill>
                  <a:srgbClr val="800000"/>
                </a:solidFill>
              </a:rPr>
              <a:t>education</a:t>
            </a:r>
            <a:r>
              <a:rPr lang="it-IT" dirty="0" smtClean="0"/>
              <a:t> (</a:t>
            </a:r>
            <a:r>
              <a:rPr lang="it-IT" dirty="0" err="1" smtClean="0"/>
              <a:t>how</a:t>
            </a:r>
            <a:r>
              <a:rPr lang="it-IT" dirty="0" smtClean="0"/>
              <a:t> to </a:t>
            </a:r>
            <a:r>
              <a:rPr lang="it-IT" dirty="0" err="1" smtClean="0"/>
              <a:t>interpret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r>
              <a:rPr lang="it-IT" dirty="0" err="1" smtClean="0">
                <a:solidFill>
                  <a:srgbClr val="800000"/>
                </a:solidFill>
              </a:rPr>
              <a:t>Participation</a:t>
            </a:r>
            <a:r>
              <a:rPr lang="it-IT" dirty="0" smtClean="0">
                <a:solidFill>
                  <a:srgbClr val="800000"/>
                </a:solidFill>
              </a:rPr>
              <a:t> </a:t>
            </a:r>
            <a:r>
              <a:rPr lang="it-IT" dirty="0" smtClean="0"/>
              <a:t>(</a:t>
            </a:r>
            <a:r>
              <a:rPr lang="it-IT" dirty="0" err="1"/>
              <a:t>Principle</a:t>
            </a:r>
            <a:r>
              <a:rPr lang="it-IT" dirty="0"/>
              <a:t> X)</a:t>
            </a:r>
            <a:r>
              <a:rPr lang="it-IT" dirty="0" smtClean="0"/>
              <a:t>: </a:t>
            </a:r>
            <a:r>
              <a:rPr lang="it-IT" dirty="0" err="1" smtClean="0"/>
              <a:t>effective</a:t>
            </a:r>
            <a:r>
              <a:rPr lang="it-IT" dirty="0" smtClean="0"/>
              <a:t> </a:t>
            </a:r>
            <a:r>
              <a:rPr lang="it-IT" dirty="0" err="1" smtClean="0"/>
              <a:t>tools</a:t>
            </a:r>
            <a:r>
              <a:rPr lang="it-IT" dirty="0" smtClean="0"/>
              <a:t> and </a:t>
            </a:r>
            <a:r>
              <a:rPr lang="it-IT" dirty="0" err="1" smtClean="0">
                <a:solidFill>
                  <a:srgbClr val="800000"/>
                </a:solidFill>
              </a:rPr>
              <a:t>critical</a:t>
            </a:r>
            <a:r>
              <a:rPr lang="it-IT" dirty="0" smtClean="0">
                <a:solidFill>
                  <a:srgbClr val="800000"/>
                </a:solidFill>
              </a:rPr>
              <a:t> </a:t>
            </a:r>
            <a:r>
              <a:rPr lang="it-IT" dirty="0" err="1" smtClean="0">
                <a:solidFill>
                  <a:srgbClr val="800000"/>
                </a:solidFill>
              </a:rPr>
              <a:t>thinking</a:t>
            </a:r>
            <a:r>
              <a:rPr lang="it-IT" dirty="0" smtClean="0">
                <a:solidFill>
                  <a:srgbClr val="800000"/>
                </a:solidFill>
              </a:rPr>
              <a:t> </a:t>
            </a:r>
            <a:r>
              <a:rPr lang="it-IT" dirty="0" smtClean="0"/>
              <a:t>(</a:t>
            </a:r>
            <a:r>
              <a:rPr lang="it-IT" dirty="0" err="1" smtClean="0"/>
              <a:t>how</a:t>
            </a:r>
            <a:r>
              <a:rPr lang="it-IT" dirty="0" smtClean="0"/>
              <a:t> to </a:t>
            </a:r>
            <a:r>
              <a:rPr lang="it-IT" dirty="0" err="1" smtClean="0"/>
              <a:t>contribute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pPr marL="0" indent="0" algn="ctr">
              <a:buNone/>
            </a:pPr>
            <a:endParaRPr lang="it-IT" sz="4000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 smtClean="0"/>
              <a:t>Nicola </a:t>
            </a:r>
            <a:r>
              <a:rPr lang="en-US" sz="1000" dirty="0" err="1" smtClean="0"/>
              <a:t>Lugaresi</a:t>
            </a:r>
            <a:r>
              <a:rPr lang="en-US" sz="1000" dirty="0" smtClean="0"/>
              <a:t> 2016 - EELF Wroclaw</a:t>
            </a:r>
            <a:endParaRPr lang="it-IT" sz="10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5AF5-1DBA-4B8A-80B2-B37DC858A33F}" type="slidenum">
              <a:rPr lang="it-IT" smtClean="0"/>
              <a:pPr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009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25467" y="188640"/>
            <a:ext cx="8579296" cy="576064"/>
          </a:xfrm>
        </p:spPr>
        <p:txBody>
          <a:bodyPr>
            <a:normAutofit/>
          </a:bodyPr>
          <a:lstStyle/>
          <a:p>
            <a:pPr algn="ctr"/>
            <a:r>
              <a:rPr lang="it-IT" sz="2800" dirty="0" err="1" smtClean="0"/>
              <a:t>Skończyłem</a:t>
            </a:r>
            <a:r>
              <a:rPr lang="it-IT" sz="2800" dirty="0" smtClean="0"/>
              <a:t> </a:t>
            </a:r>
            <a:r>
              <a:rPr lang="it-IT" sz="1400" dirty="0" smtClean="0">
                <a:solidFill>
                  <a:srgbClr val="002060"/>
                </a:solidFill>
              </a:rPr>
              <a:t>(source: Google </a:t>
            </a:r>
            <a:r>
              <a:rPr lang="it-IT" sz="1400" dirty="0" err="1" smtClean="0">
                <a:solidFill>
                  <a:srgbClr val="002060"/>
                </a:solidFill>
              </a:rPr>
              <a:t>translator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Lugaresi 2016 - EELF Wroclaw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5AF5-1DBA-4B8A-80B2-B37DC858A33F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3075" name="Picture 3" descr="C:\Users\Utente\Desktop\W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92899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53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it-IT" sz="36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it-IT" sz="36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it-IT" sz="3200" dirty="0" smtClean="0">
                <a:solidFill>
                  <a:srgbClr val="C00000"/>
                </a:solidFill>
              </a:rPr>
              <a:t>ILVA: AN OVERVIEW</a:t>
            </a:r>
            <a:endParaRPr lang="it-IT" sz="3200" dirty="0">
              <a:solidFill>
                <a:srgbClr val="C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 smtClean="0"/>
              <a:t>Nicola </a:t>
            </a:r>
            <a:r>
              <a:rPr lang="en-US" sz="1000" dirty="0" err="1" smtClean="0"/>
              <a:t>Lugaresi</a:t>
            </a:r>
            <a:r>
              <a:rPr lang="en-US" sz="1000" dirty="0" smtClean="0"/>
              <a:t> 2016 - EELF Wroclaw</a:t>
            </a:r>
            <a:endParaRPr lang="it-IT" sz="10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5AF5-1DBA-4B8A-80B2-B37DC858A33F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307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noProof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SOCIAL AND ECONOMIC DATA </a:t>
            </a:r>
            <a:r>
              <a:rPr lang="it-IT" sz="1200" i="1" dirty="0" smtClean="0">
                <a:solidFill>
                  <a:srgbClr val="002060"/>
                </a:solidFill>
              </a:rPr>
              <a:t>(</a:t>
            </a:r>
            <a:r>
              <a:rPr lang="it-IT" sz="1200" i="1" dirty="0" err="1" smtClean="0">
                <a:solidFill>
                  <a:srgbClr val="002060"/>
                </a:solidFill>
              </a:rPr>
              <a:t>sources</a:t>
            </a:r>
            <a:r>
              <a:rPr lang="it-IT" sz="1200" i="1" dirty="0">
                <a:solidFill>
                  <a:srgbClr val="002060"/>
                </a:solidFill>
              </a:rPr>
              <a:t>: </a:t>
            </a:r>
            <a:r>
              <a:rPr lang="it-IT" sz="1200" i="1" dirty="0" smtClean="0">
                <a:solidFill>
                  <a:srgbClr val="002060"/>
                </a:solidFill>
              </a:rPr>
              <a:t>www.gruppoilva.com</a:t>
            </a:r>
            <a:r>
              <a:rPr lang="it-IT" sz="1200" i="1" dirty="0">
                <a:solidFill>
                  <a:srgbClr val="002060"/>
                </a:solidFill>
              </a:rPr>
              <a:t>/)</a:t>
            </a:r>
            <a:endParaRPr lang="en-US" sz="1200" b="1" noProof="0" dirty="0">
              <a:solidFill>
                <a:srgbClr val="C000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DIMENSIONS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Largest steel plant in Europe</a:t>
            </a: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15 km</a:t>
            </a:r>
            <a:r>
              <a:rPr lang="en-US" baseline="30000" dirty="0"/>
              <a:t>2 </a:t>
            </a:r>
            <a:r>
              <a:rPr lang="en-US" dirty="0"/>
              <a:t>area; 200 km railways; 50 km roads; 190 km conveyor belts; 6 </a:t>
            </a:r>
            <a:r>
              <a:rPr lang="en-US" dirty="0" smtClean="0"/>
              <a:t>docks </a:t>
            </a:r>
            <a:r>
              <a:rPr lang="it-IT" sz="1200" i="1" dirty="0"/>
              <a:t>(source: ILVA website 2009</a:t>
            </a:r>
            <a:r>
              <a:rPr lang="it-IT" sz="1200" i="1" dirty="0" smtClean="0"/>
              <a:t>)</a:t>
            </a:r>
            <a:r>
              <a:rPr lang="en-US" dirty="0"/>
              <a:t> 76% shipping movements Taranto </a:t>
            </a:r>
            <a:r>
              <a:rPr lang="en-US" dirty="0" smtClean="0"/>
              <a:t>harbor</a:t>
            </a:r>
            <a:endParaRPr lang="en-US" sz="1200" dirty="0"/>
          </a:p>
          <a:p>
            <a:pPr marL="0" indent="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ECONOMY</a:t>
            </a:r>
            <a:endParaRPr lang="en-US" b="1" dirty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1° steel plant in Italy, 2° in Europe (production)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4,7 million tons steel production (2015; it was 8,3 in 2012)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10 </a:t>
            </a:r>
            <a:r>
              <a:rPr lang="en-US" dirty="0"/>
              <a:t>billions gross revenue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75% GDP Taranto</a:t>
            </a:r>
          </a:p>
          <a:p>
            <a:pPr lvl="0">
              <a:buClr>
                <a:srgbClr val="21B2C8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20</a:t>
            </a:r>
            <a:r>
              <a:rPr lang="en-US" dirty="0"/>
              <a:t>% regional export </a:t>
            </a:r>
            <a:r>
              <a:rPr lang="it-IT" sz="1200" i="1" dirty="0"/>
              <a:t>(source: ILVA website 2009)</a:t>
            </a:r>
            <a:endParaRPr lang="en-US" sz="1200" dirty="0"/>
          </a:p>
          <a:p>
            <a:pPr lvl="0">
              <a:buClr>
                <a:srgbClr val="21B2C8"/>
              </a:buCl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lvl="0" indent="0">
              <a:buClr>
                <a:srgbClr val="21B2C8"/>
              </a:buClr>
              <a:buNone/>
            </a:pPr>
            <a:r>
              <a:rPr lang="en-US" dirty="0" smtClean="0">
                <a:solidFill>
                  <a:srgbClr val="800000"/>
                </a:solidFill>
              </a:rPr>
              <a:t>EMPLOYMENT</a:t>
            </a:r>
          </a:p>
          <a:p>
            <a:pPr lvl="0">
              <a:buClr>
                <a:srgbClr val="21B2C8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11.967 </a:t>
            </a:r>
            <a:r>
              <a:rPr lang="en-US" dirty="0"/>
              <a:t>workers</a:t>
            </a:r>
            <a:r>
              <a:rPr lang="it-IT" i="1" dirty="0"/>
              <a:t> </a:t>
            </a:r>
            <a:r>
              <a:rPr lang="it-IT" sz="1200" i="1" dirty="0"/>
              <a:t>(source: ILVA website 2009)</a:t>
            </a:r>
            <a:r>
              <a:rPr lang="en-US" sz="1200" dirty="0"/>
              <a:t> </a:t>
            </a:r>
            <a:endParaRPr lang="en-US" dirty="0"/>
          </a:p>
          <a:p>
            <a:pPr>
              <a:buClr>
                <a:srgbClr val="21B2C8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8.000 </a:t>
            </a:r>
            <a:r>
              <a:rPr lang="en-US" dirty="0"/>
              <a:t>employed in subsidiary </a:t>
            </a:r>
            <a:r>
              <a:rPr lang="en-US" dirty="0" smtClean="0"/>
              <a:t>activities </a:t>
            </a:r>
            <a:r>
              <a:rPr lang="it-IT" sz="1200" i="1" dirty="0" smtClean="0"/>
              <a:t>(</a:t>
            </a:r>
            <a:r>
              <a:rPr lang="it-IT" sz="1200" i="1" dirty="0"/>
              <a:t>source: ILVA website </a:t>
            </a:r>
            <a:r>
              <a:rPr lang="it-IT" sz="1200" i="1" dirty="0" smtClean="0"/>
              <a:t>2016)</a:t>
            </a:r>
            <a:r>
              <a:rPr lang="en-US" sz="1200" dirty="0" smtClean="0"/>
              <a:t> </a:t>
            </a:r>
            <a:endParaRPr lang="en-US" sz="1200" dirty="0"/>
          </a:p>
          <a:p>
            <a:pPr lvl="0">
              <a:buClr>
                <a:srgbClr val="21B2C8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it-IT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it-IT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b="1" noProof="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 </a:t>
            </a:r>
            <a:r>
              <a:rPr lang="en-US" sz="1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Lugaresi</a:t>
            </a:r>
            <a:r>
              <a:rPr lang="en-US" sz="1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2016 - EELF Wroclaw</a:t>
            </a:r>
            <a:endParaRPr lang="it-IT" sz="1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5AF5-1DBA-4B8A-80B2-B37DC858A33F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838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noProof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HEALTH AND ENVIRONMENT DATA</a:t>
            </a:r>
            <a:endParaRPr lang="en-US" sz="1200" b="1" noProof="0" dirty="0">
              <a:solidFill>
                <a:srgbClr val="C000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POLLUTION </a:t>
            </a:r>
            <a:r>
              <a:rPr lang="it-IT" sz="1400" i="1" dirty="0" smtClean="0">
                <a:ea typeface="+mj-ea"/>
              </a:rPr>
              <a:t>(source: </a:t>
            </a:r>
            <a:r>
              <a:rPr lang="it-IT" sz="1400" i="1" dirty="0">
                <a:ea typeface="+mj-ea"/>
              </a:rPr>
              <a:t>E-PRTR 2014)</a:t>
            </a:r>
            <a:endParaRPr lang="en-US" dirty="0" smtClean="0">
              <a:solidFill>
                <a:srgbClr val="800000"/>
              </a:solidFill>
            </a:endParaRPr>
          </a:p>
          <a:p>
            <a:r>
              <a:rPr lang="en-US" sz="1600" dirty="0" smtClean="0"/>
              <a:t>PCDD </a:t>
            </a:r>
            <a:r>
              <a:rPr lang="en-US" sz="1600" dirty="0"/>
              <a:t>+ PCDF (dioxins + furans) (as </a:t>
            </a:r>
            <a:r>
              <a:rPr lang="en-US" sz="1600" dirty="0" err="1"/>
              <a:t>Teq</a:t>
            </a:r>
            <a:r>
              <a:rPr lang="en-US" sz="1600" dirty="0"/>
              <a:t>) 	</a:t>
            </a:r>
            <a:r>
              <a:rPr lang="en-US" sz="1600" dirty="0" smtClean="0"/>
              <a:t>1,300 g</a:t>
            </a:r>
            <a:r>
              <a:rPr lang="en-US" sz="1600" dirty="0"/>
              <a:t>	</a:t>
            </a:r>
          </a:p>
          <a:p>
            <a:r>
              <a:rPr lang="en-US" sz="1600" dirty="0" smtClean="0"/>
              <a:t>Particulate matter (PM10) 	                    217 </a:t>
            </a:r>
            <a:r>
              <a:rPr lang="en-US" sz="1600" dirty="0"/>
              <a:t>t 	</a:t>
            </a:r>
          </a:p>
          <a:p>
            <a:r>
              <a:rPr lang="en-US" sz="1600" dirty="0" smtClean="0"/>
              <a:t>Nitrogen </a:t>
            </a:r>
            <a:r>
              <a:rPr lang="en-US" sz="1600" dirty="0"/>
              <a:t>oxides (NOx/NO2) 	</a:t>
            </a:r>
            <a:r>
              <a:rPr lang="en-US" sz="1600" dirty="0" smtClean="0"/>
              <a:t>                 5.700 </a:t>
            </a:r>
            <a:r>
              <a:rPr lang="en-US" sz="1600" dirty="0"/>
              <a:t>t </a:t>
            </a:r>
            <a:endParaRPr lang="en-US" sz="1600" dirty="0" smtClean="0"/>
          </a:p>
          <a:p>
            <a:r>
              <a:rPr lang="en-US" sz="1600" dirty="0" smtClean="0"/>
              <a:t>Sulphur </a:t>
            </a:r>
            <a:r>
              <a:rPr lang="en-US" sz="1600" dirty="0"/>
              <a:t>oxides (</a:t>
            </a:r>
            <a:r>
              <a:rPr lang="en-US" sz="1600" dirty="0" err="1"/>
              <a:t>SOx</a:t>
            </a:r>
            <a:r>
              <a:rPr lang="en-US" sz="1600" dirty="0"/>
              <a:t>/SO2) 	</a:t>
            </a:r>
            <a:r>
              <a:rPr lang="en-US" sz="1600" dirty="0" smtClean="0"/>
              <a:t>                 4.420 </a:t>
            </a:r>
            <a:r>
              <a:rPr lang="en-US" sz="1600" dirty="0"/>
              <a:t>t </a:t>
            </a:r>
            <a:endParaRPr lang="en-US" sz="1600" dirty="0" smtClean="0"/>
          </a:p>
          <a:p>
            <a:r>
              <a:rPr lang="en-US" sz="1600" dirty="0" smtClean="0"/>
              <a:t>Carbon </a:t>
            </a:r>
            <a:r>
              <a:rPr lang="en-US" sz="1600" dirty="0"/>
              <a:t>dioxide (CO2) 	</a:t>
            </a:r>
            <a:r>
              <a:rPr lang="en-US" sz="1600" dirty="0" smtClean="0"/>
              <a:t>                          7.420.000 </a:t>
            </a:r>
            <a:r>
              <a:rPr lang="en-US" sz="1600" dirty="0"/>
              <a:t>t </a:t>
            </a:r>
            <a:endParaRPr lang="en-US" sz="1600" dirty="0" smtClean="0"/>
          </a:p>
          <a:p>
            <a:r>
              <a:rPr lang="en-US" sz="1600" dirty="0" smtClean="0"/>
              <a:t>Benzene </a:t>
            </a:r>
            <a:r>
              <a:rPr lang="en-US" sz="1600" dirty="0"/>
              <a:t>	</a:t>
            </a:r>
            <a:r>
              <a:rPr lang="en-US" sz="1600" dirty="0" smtClean="0"/>
              <a:t>                                                   3,78 </a:t>
            </a:r>
            <a:r>
              <a:rPr lang="en-US" sz="1600" dirty="0"/>
              <a:t>t </a:t>
            </a:r>
            <a:endParaRPr lang="en-US" sz="1600" dirty="0" smtClean="0"/>
          </a:p>
          <a:p>
            <a:r>
              <a:rPr lang="en-US" sz="1600" dirty="0" smtClean="0"/>
              <a:t>Arsenic </a:t>
            </a:r>
            <a:r>
              <a:rPr lang="en-US" sz="1600" dirty="0"/>
              <a:t>and compounds (as As) 	</a:t>
            </a:r>
            <a:r>
              <a:rPr lang="en-US" sz="1600" dirty="0" smtClean="0"/>
              <a:t>                 38,2 kg</a:t>
            </a:r>
          </a:p>
          <a:p>
            <a:r>
              <a:rPr lang="en-US" sz="1600" dirty="0" smtClean="0"/>
              <a:t>Nickel </a:t>
            </a:r>
            <a:r>
              <a:rPr lang="en-US" sz="1600" dirty="0"/>
              <a:t>and compounds (as Ni) 	</a:t>
            </a:r>
            <a:r>
              <a:rPr lang="en-US" sz="1600" dirty="0" smtClean="0"/>
              <a:t>                  659 </a:t>
            </a:r>
            <a:r>
              <a:rPr lang="en-US" sz="1600" dirty="0"/>
              <a:t>kg </a:t>
            </a:r>
            <a:endParaRPr lang="en-US" sz="1600" dirty="0" smtClean="0"/>
          </a:p>
          <a:p>
            <a:r>
              <a:rPr lang="en-US" sz="1600" dirty="0" smtClean="0"/>
              <a:t>Lead </a:t>
            </a:r>
            <a:r>
              <a:rPr lang="en-US" sz="1600" dirty="0"/>
              <a:t>and compounds (as </a:t>
            </a:r>
            <a:r>
              <a:rPr lang="en-US" sz="1600" dirty="0" err="1"/>
              <a:t>Pb</a:t>
            </a:r>
            <a:r>
              <a:rPr lang="en-US" sz="1600" dirty="0"/>
              <a:t>) 	</a:t>
            </a:r>
            <a:r>
              <a:rPr lang="en-US" sz="1600" dirty="0" smtClean="0"/>
              <a:t>                 63,4 kg</a:t>
            </a:r>
          </a:p>
          <a:p>
            <a:endParaRPr lang="en-US" dirty="0"/>
          </a:p>
          <a:p>
            <a:pPr marL="0" lvl="0" indent="0">
              <a:buClr>
                <a:srgbClr val="21B2C8"/>
              </a:buClr>
              <a:buNone/>
            </a:pPr>
            <a:r>
              <a:rPr lang="en-US" dirty="0" smtClean="0">
                <a:solidFill>
                  <a:srgbClr val="800000"/>
                </a:solidFill>
              </a:rPr>
              <a:t>HEALTH </a:t>
            </a:r>
            <a:r>
              <a:rPr lang="it-IT" sz="1400" i="1" dirty="0" smtClean="0"/>
              <a:t>(</a:t>
            </a:r>
            <a:r>
              <a:rPr lang="it-IT" sz="1400" i="1" dirty="0"/>
              <a:t>source: </a:t>
            </a:r>
            <a:r>
              <a:rPr lang="it-IT" sz="1400" i="1" dirty="0" smtClean="0"/>
              <a:t>Istituto Superiore </a:t>
            </a:r>
            <a:r>
              <a:rPr lang="it-IT" sz="1400" i="1" dirty="0"/>
              <a:t>di </a:t>
            </a:r>
            <a:r>
              <a:rPr lang="it-IT" sz="1400" i="1" dirty="0" smtClean="0"/>
              <a:t>Sanità, studio «Sentieri» 2003-2008)</a:t>
            </a:r>
            <a:endParaRPr lang="en-US" dirty="0" smtClean="0">
              <a:solidFill>
                <a:srgbClr val="8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dirty="0">
                <a:solidFill>
                  <a:srgbClr val="800000"/>
                </a:solidFill>
              </a:rPr>
              <a:t>+30% </a:t>
            </a:r>
            <a:r>
              <a:rPr lang="it-IT" dirty="0" err="1" smtClean="0">
                <a:solidFill>
                  <a:srgbClr val="800000"/>
                </a:solidFill>
              </a:rPr>
              <a:t>cancer</a:t>
            </a:r>
            <a:r>
              <a:rPr lang="it-IT" dirty="0" smtClean="0">
                <a:solidFill>
                  <a:srgbClr val="800000"/>
                </a:solidFill>
              </a:rPr>
              <a:t> </a:t>
            </a:r>
            <a:r>
              <a:rPr lang="it-IT" dirty="0" err="1" smtClean="0"/>
              <a:t>mortality</a:t>
            </a:r>
            <a:r>
              <a:rPr lang="it-IT" dirty="0" smtClean="0"/>
              <a:t> (Taranto vs </a:t>
            </a:r>
            <a:r>
              <a:rPr lang="it-IT" dirty="0" err="1" smtClean="0"/>
              <a:t>national</a:t>
            </a:r>
            <a:r>
              <a:rPr lang="it-IT" dirty="0" smtClean="0"/>
              <a:t> </a:t>
            </a:r>
            <a:r>
              <a:rPr lang="it-IT" dirty="0" err="1" smtClean="0"/>
              <a:t>average</a:t>
            </a:r>
            <a:r>
              <a:rPr lang="it-IT" dirty="0" smtClean="0"/>
              <a:t>)</a:t>
            </a:r>
            <a:endParaRPr lang="it-IT" dirty="0"/>
          </a:p>
          <a:p>
            <a:pPr>
              <a:buFont typeface="Wingdings" pitchFamily="2" charset="2"/>
              <a:buChar char="Ø"/>
            </a:pPr>
            <a:r>
              <a:rPr lang="it-IT" dirty="0">
                <a:solidFill>
                  <a:srgbClr val="800000"/>
                </a:solidFill>
              </a:rPr>
              <a:t>+10% </a:t>
            </a:r>
            <a:r>
              <a:rPr lang="it-IT" dirty="0" err="1" smtClean="0">
                <a:solidFill>
                  <a:srgbClr val="800000"/>
                </a:solidFill>
              </a:rPr>
              <a:t>breathing</a:t>
            </a:r>
            <a:r>
              <a:rPr lang="it-IT" dirty="0" smtClean="0">
                <a:solidFill>
                  <a:srgbClr val="800000"/>
                </a:solidFill>
              </a:rPr>
              <a:t> </a:t>
            </a:r>
            <a:r>
              <a:rPr lang="it-IT" dirty="0" err="1" smtClean="0">
                <a:solidFill>
                  <a:srgbClr val="800000"/>
                </a:solidFill>
              </a:rPr>
              <a:t>system</a:t>
            </a:r>
            <a:r>
              <a:rPr lang="it-IT" dirty="0" smtClean="0">
                <a:solidFill>
                  <a:srgbClr val="800000"/>
                </a:solidFill>
              </a:rPr>
              <a:t> </a:t>
            </a:r>
            <a:r>
              <a:rPr lang="it-IT" dirty="0" err="1" smtClean="0"/>
              <a:t>related</a:t>
            </a:r>
            <a:r>
              <a:rPr lang="it-IT" dirty="0" smtClean="0"/>
              <a:t> </a:t>
            </a:r>
            <a:r>
              <a:rPr lang="it-IT" dirty="0" err="1" smtClean="0"/>
              <a:t>illnesses</a:t>
            </a:r>
            <a:r>
              <a:rPr lang="it-IT" dirty="0" smtClean="0"/>
              <a:t> </a:t>
            </a:r>
            <a:r>
              <a:rPr lang="it-IT" dirty="0" err="1" smtClean="0"/>
              <a:t>mortality</a:t>
            </a:r>
            <a:r>
              <a:rPr lang="it-IT" dirty="0" smtClean="0"/>
              <a:t> </a:t>
            </a:r>
            <a:r>
              <a:rPr lang="it-IT" dirty="0"/>
              <a:t>(Taranto vs </a:t>
            </a:r>
            <a:r>
              <a:rPr lang="it-IT" dirty="0" err="1"/>
              <a:t>national</a:t>
            </a:r>
            <a:r>
              <a:rPr lang="it-IT" dirty="0"/>
              <a:t> </a:t>
            </a:r>
            <a:r>
              <a:rPr lang="it-IT" dirty="0" err="1"/>
              <a:t>average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 </a:t>
            </a:r>
            <a:r>
              <a:rPr lang="en-US" sz="1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Lugaresi</a:t>
            </a:r>
            <a:r>
              <a:rPr lang="en-US" sz="1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2016 - EELF Wroclaw</a:t>
            </a:r>
            <a:endParaRPr lang="it-IT" sz="1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5AF5-1DBA-4B8A-80B2-B37DC858A33F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02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ILVA CASE AS WE KNOW IT: HOW IT STARTED</a:t>
            </a:r>
            <a:endParaRPr lang="it-IT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egnaposto contenuto 6" descr="Pecorin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484784"/>
            <a:ext cx="3744416" cy="4968552"/>
          </a:xfrm>
        </p:spPr>
      </p:pic>
      <p:pic>
        <p:nvPicPr>
          <p:cNvPr id="10" name="Segnaposto contenuto 9" descr="Analisi pecorino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851920" y="1268760"/>
            <a:ext cx="5040560" cy="5256584"/>
          </a:xfr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Nicola 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Lugaresi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2016 - EELF Wroclaw</a:t>
            </a:r>
            <a:endParaRPr lang="it-IT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5AF5-1DBA-4B8A-80B2-B37DC858A33F}" type="slidenum">
              <a:rPr lang="it-IT" sz="1400" b="1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it-IT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90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420656"/>
          </a:xfrm>
        </p:spPr>
        <p:txBody>
          <a:bodyPr>
            <a:normAutofit/>
          </a:bodyPr>
          <a:lstStyle/>
          <a:p>
            <a:pPr algn="ctr"/>
            <a:r>
              <a:rPr lang="en-US" sz="2400" b="1" noProof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ILVA: HISTORY AND RECORDS</a:t>
            </a:r>
            <a:endParaRPr lang="en-US" sz="2400" b="1" noProof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4896544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noProof="0" dirty="0" smtClean="0">
                <a:latin typeface="Arial" pitchFamily="34" charset="0"/>
                <a:cs typeface="Arial" pitchFamily="34" charset="0"/>
              </a:rPr>
              <a:t>THE COMPANY AND THE PLANT</a:t>
            </a:r>
          </a:p>
          <a:p>
            <a:pPr>
              <a:buFont typeface="Wingdings" pitchFamily="2" charset="2"/>
              <a:buChar char="Ø"/>
            </a:pPr>
            <a:r>
              <a:rPr lang="en-US" sz="1600" b="1" noProof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1905: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ILVA (company) </a:t>
            </a:r>
            <a:r>
              <a:rPr lang="en-US" sz="1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founded</a:t>
            </a:r>
            <a:endParaRPr lang="en-US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1934: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ILVA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becomes public (IRI)</a:t>
            </a:r>
          </a:p>
          <a:p>
            <a:pPr>
              <a:buFont typeface="Wingdings" pitchFamily="2" charset="2"/>
              <a:buChar char="Ø"/>
            </a:pPr>
            <a:r>
              <a:rPr lang="en-US" sz="1600" b="1" u="sng" dirty="0" smtClean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1965: </a:t>
            </a:r>
            <a:r>
              <a:rPr lang="en-US" sz="1600" b="1" u="sng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Taranto plant </a:t>
            </a:r>
            <a:r>
              <a:rPr lang="en-US" sz="1600" b="1" u="sng" dirty="0" smtClean="0">
                <a:solidFill>
                  <a:srgbClr val="80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inaugurated</a:t>
            </a:r>
            <a:endParaRPr lang="en-US" sz="1600" b="1" u="sng" dirty="0">
              <a:solidFill>
                <a:srgbClr val="800000"/>
              </a:solidFill>
              <a:uFill>
                <a:solidFill>
                  <a:srgbClr val="FF0000"/>
                </a:solidFill>
              </a:u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b="1" u="sng" noProof="0" dirty="0" smtClean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1995: </a:t>
            </a:r>
            <a:r>
              <a:rPr lang="en-US" sz="1600" b="1" u="sng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Taranto plant </a:t>
            </a:r>
            <a:r>
              <a:rPr lang="en-US" sz="1600" b="1" u="sng" dirty="0" smtClean="0">
                <a:solidFill>
                  <a:srgbClr val="80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privatized</a:t>
            </a:r>
          </a:p>
          <a:p>
            <a:pPr>
              <a:buFont typeface="Wingdings" pitchFamily="2" charset="2"/>
              <a:buChar char="Ø"/>
            </a:pPr>
            <a:endParaRPr lang="en-US" sz="1600" b="1" noProof="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BEFORE THE STORM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2004: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ISO14000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certified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2008: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private </a:t>
            </a:r>
            <a:r>
              <a:rPr lang="en-US" sz="16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laboratory tests 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1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pecorino</a:t>
            </a:r>
            <a:endParaRPr lang="en-US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b="1" u="sng" dirty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2011:</a:t>
            </a:r>
            <a:r>
              <a:rPr lang="en-US" sz="1600" b="1" u="sng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 IPPC </a:t>
            </a:r>
            <a:r>
              <a:rPr lang="en-US" sz="1600" b="1" u="sng" dirty="0">
                <a:solidFill>
                  <a:srgbClr val="80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permit issued</a:t>
            </a:r>
          </a:p>
          <a:p>
            <a:pPr marL="0" indent="0">
              <a:buNone/>
            </a:pPr>
            <a:endParaRPr lang="en-US" sz="1600" b="1" noProof="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THE INSTITUTIONAL CONFLICTS</a:t>
            </a:r>
            <a:endParaRPr lang="en-US" sz="1600" b="1" noProof="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b="1" u="sng" dirty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2012:</a:t>
            </a:r>
            <a:r>
              <a:rPr lang="en-US" sz="1600" b="1" u="sng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 judicial </a:t>
            </a:r>
            <a:r>
              <a:rPr lang="en-US" sz="1600" b="1" u="sng" dirty="0">
                <a:solidFill>
                  <a:srgbClr val="80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seizure</a:t>
            </a:r>
          </a:p>
          <a:p>
            <a:pPr>
              <a:buFont typeface="Wingdings" pitchFamily="2" charset="2"/>
              <a:buChar char="Ø"/>
            </a:pPr>
            <a:r>
              <a:rPr lang="en-US" sz="1600" b="1" u="sng" dirty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2012:</a:t>
            </a:r>
            <a:r>
              <a:rPr lang="en-US" sz="1600" b="1" u="sng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 IPPC </a:t>
            </a:r>
            <a:r>
              <a:rPr lang="en-US" sz="1600" b="1" u="sng" dirty="0">
                <a:solidFill>
                  <a:srgbClr val="80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permit reconsideration</a:t>
            </a:r>
          </a:p>
          <a:p>
            <a:pPr>
              <a:buFont typeface="Wingdings" pitchFamily="2" charset="2"/>
              <a:buChar char="Ø"/>
            </a:pPr>
            <a:r>
              <a:rPr lang="en-US" sz="1600" b="1" u="sng" dirty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2012:</a:t>
            </a:r>
            <a:r>
              <a:rPr lang="en-US" sz="1600" b="1" u="sng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 (first) </a:t>
            </a:r>
            <a:r>
              <a:rPr lang="en-US" sz="1600" b="1" u="sng" dirty="0">
                <a:solidFill>
                  <a:srgbClr val="80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“save-ILVA” decree</a:t>
            </a:r>
          </a:p>
          <a:p>
            <a:pPr>
              <a:buFont typeface="Wingdings" pitchFamily="2" charset="2"/>
              <a:buChar char="Ø"/>
            </a:pPr>
            <a:r>
              <a:rPr lang="en-US" sz="1600" b="1" u="sng" dirty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2013:</a:t>
            </a:r>
            <a:r>
              <a:rPr lang="en-US" sz="1600" b="1" u="sng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u="sng" dirty="0">
                <a:solidFill>
                  <a:srgbClr val="80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Constitutional Court </a:t>
            </a:r>
            <a:r>
              <a:rPr lang="en-US" sz="1600" b="1" u="sng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on (1</a:t>
            </a:r>
            <a:r>
              <a:rPr lang="en-US" sz="1600" b="1" u="sng" baseline="300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st</a:t>
            </a:r>
            <a:r>
              <a:rPr lang="en-US" sz="1600" b="1" u="sng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) “saving-</a:t>
            </a:r>
            <a:r>
              <a:rPr lang="en-US" sz="1600" b="1" u="sng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Ilva</a:t>
            </a:r>
            <a:r>
              <a:rPr lang="en-US" sz="1600" b="1" u="sng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” decree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2012-2016: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ten </a:t>
            </a:r>
            <a:r>
              <a:rPr lang="en-US" sz="16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“save-ILVA” decrees</a:t>
            </a:r>
          </a:p>
          <a:p>
            <a:pPr>
              <a:buFont typeface="Wingdings" pitchFamily="2" charset="2"/>
              <a:buChar char="Ø"/>
            </a:pPr>
            <a:endParaRPr lang="en-US" sz="1600" b="1" noProof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5183560" y="1628800"/>
            <a:ext cx="3780928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EUROPE</a:t>
            </a:r>
            <a:endParaRPr lang="en-US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2013: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EU </a:t>
            </a:r>
            <a:r>
              <a:rPr lang="en-US" sz="1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infringement procedure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(environmental)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2016: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EU </a:t>
            </a:r>
            <a:r>
              <a:rPr lang="en-US" sz="1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infringement procedure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(State aid)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2016: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case opened before </a:t>
            </a:r>
            <a:r>
              <a:rPr lang="en-US" sz="1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ECHR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EXIT STRATEGY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u="sng" dirty="0" smtClean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2013</a:t>
            </a:r>
            <a:r>
              <a:rPr lang="en-US" sz="1600" b="1" u="sng" dirty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:</a:t>
            </a:r>
            <a:r>
              <a:rPr lang="en-US" sz="1600" b="1" u="sng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 ILVA under </a:t>
            </a:r>
            <a:r>
              <a:rPr lang="en-US" sz="1600" b="1" u="sng" dirty="0">
                <a:solidFill>
                  <a:srgbClr val="80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“special commissioner”</a:t>
            </a:r>
            <a:endParaRPr lang="en-US" sz="1600" b="1" u="sng" dirty="0">
              <a:solidFill>
                <a:srgbClr val="002060"/>
              </a:solidFill>
              <a:uFill>
                <a:solidFill>
                  <a:srgbClr val="FF0000"/>
                </a:solidFill>
              </a:u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u="sng" dirty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2015:</a:t>
            </a:r>
            <a:r>
              <a:rPr lang="en-US" sz="1600" b="1" u="sng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 ILVA under </a:t>
            </a:r>
            <a:r>
              <a:rPr lang="en-US" sz="1600" b="1" u="sng" dirty="0">
                <a:solidFill>
                  <a:srgbClr val="80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“special administration”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u="sng" dirty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2016:</a:t>
            </a:r>
            <a:r>
              <a:rPr lang="en-US" sz="1600" b="1" u="sng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 ILVA put up </a:t>
            </a:r>
            <a:r>
              <a:rPr lang="en-US" sz="1600" b="1" u="sng" dirty="0">
                <a:solidFill>
                  <a:srgbClr val="80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for sale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2017</a:t>
            </a:r>
            <a:r>
              <a:rPr lang="en-US" sz="16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ILVA </a:t>
            </a:r>
            <a:r>
              <a:rPr lang="en-US" sz="16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sold?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67000" y="6381328"/>
            <a:ext cx="3352800" cy="340147"/>
          </a:xfrm>
        </p:spPr>
        <p:txBody>
          <a:bodyPr/>
          <a:lstStyle/>
          <a:p>
            <a:r>
              <a:rPr lang="en-US" sz="1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 </a:t>
            </a:r>
            <a:r>
              <a:rPr lang="en-US" sz="1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Lugaresi</a:t>
            </a:r>
            <a:r>
              <a:rPr lang="en-US" sz="1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2016 - EELF Wroclaw</a:t>
            </a:r>
            <a:endParaRPr lang="it-IT" sz="1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5AF5-1DBA-4B8A-80B2-B37DC858A33F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964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784976" cy="4206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SEEN FROM ABROAD</a:t>
            </a:r>
            <a:r>
              <a:rPr lang="en-US" sz="2700" b="1" noProof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700" b="1" i="1" noProof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“SLOW DECLINE” </a:t>
            </a:r>
            <a:r>
              <a:rPr lang="en-US" sz="1300" b="1" i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(source: Reuters 2012)</a:t>
            </a:r>
            <a:endParaRPr lang="en-US" sz="1300" b="1" i="1" noProof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4283968" y="1484784"/>
            <a:ext cx="4680520" cy="496855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 years of uncontrolled </a:t>
            </a:r>
            <a:r>
              <a:rPr lang="en-US" sz="20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environmental abuse 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 ILVA is a stark example of the suffocating mix of </a:t>
            </a:r>
            <a:r>
              <a:rPr lang="en-US" sz="20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short-term political expediency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poor oversight and </a:t>
            </a:r>
            <a:r>
              <a:rPr lang="en-US" sz="20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endemic corruption 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has given Italy the </a:t>
            </a:r>
            <a:r>
              <a:rPr lang="en-US" sz="20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most sluggish economy 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any </a:t>
            </a:r>
            <a:r>
              <a:rPr lang="en-US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eurozone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country …</a:t>
            </a:r>
          </a:p>
          <a:p>
            <a:pPr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 the case points to </a:t>
            </a:r>
            <a:r>
              <a:rPr lang="en-US" sz="20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weakness of the institutions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supposed to regulate industry …</a:t>
            </a:r>
          </a:p>
          <a:p>
            <a:pPr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 many questions remain …, and in particular </a:t>
            </a:r>
            <a:r>
              <a:rPr lang="en-US" sz="20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the plant was granted an </a:t>
            </a:r>
            <a:r>
              <a:rPr lang="en-US" sz="20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environmental clearance in 2011 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07568" y="6465062"/>
            <a:ext cx="3352800" cy="268139"/>
          </a:xfrm>
        </p:spPr>
        <p:txBody>
          <a:bodyPr/>
          <a:lstStyle/>
          <a:p>
            <a:r>
              <a:rPr lang="en-US" sz="1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 </a:t>
            </a:r>
            <a:r>
              <a:rPr lang="en-US" sz="1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Lugaresi</a:t>
            </a:r>
            <a:r>
              <a:rPr lang="en-US" sz="1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2016 - EELF Wroclaw</a:t>
            </a:r>
            <a:endParaRPr lang="it-IT" sz="1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5AF5-1DBA-4B8A-80B2-B37DC858A33F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it-IT"/>
          </a:p>
        </p:txBody>
      </p:sp>
      <p:pic>
        <p:nvPicPr>
          <p:cNvPr id="1026" name="Picture 2" descr="C:\Users\Utente\Desktop\ILVA reut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10445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41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995120" cy="492664"/>
          </a:xfrm>
        </p:spPr>
        <p:txBody>
          <a:bodyPr>
            <a:normAutofit/>
          </a:bodyPr>
          <a:lstStyle/>
          <a:p>
            <a:pPr algn="ctr"/>
            <a:endParaRPr lang="en-US" sz="2400" b="1" noProof="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4839816"/>
          </a:xfrm>
        </p:spPr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3200" dirty="0" smtClean="0">
                <a:solidFill>
                  <a:srgbClr val="C00000"/>
                </a:solidFill>
              </a:rPr>
              <a:t>ILVA: CONFLICTS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Nicola </a:t>
            </a:r>
            <a:r>
              <a:rPr lang="en-US" sz="1000" dirty="0" err="1" smtClean="0">
                <a:solidFill>
                  <a:schemeClr val="accent3">
                    <a:lumMod val="50000"/>
                  </a:schemeClr>
                </a:solidFill>
              </a:rPr>
              <a:t>Lugaresi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 2016 - EELF Wroclaw</a:t>
            </a:r>
            <a:endParaRPr lang="it-IT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5AF5-1DBA-4B8A-80B2-B37DC858A33F}" type="slidenum">
              <a:rPr lang="it-IT" sz="1400" b="1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it-IT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Nicola 1">
      <a:dk1>
        <a:sysClr val="windowText" lastClr="000000"/>
      </a:dk1>
      <a:lt1>
        <a:srgbClr val="F2F2F2"/>
      </a:lt1>
      <a:dk2>
        <a:srgbClr val="04617B"/>
      </a:dk2>
      <a:lt2>
        <a:srgbClr val="DBF5F9"/>
      </a:lt2>
      <a:accent1>
        <a:srgbClr val="FFFFFF"/>
      </a:accent1>
      <a:accent2>
        <a:srgbClr val="C00000"/>
      </a:accent2>
      <a:accent3>
        <a:srgbClr val="21B2C8"/>
      </a:accent3>
      <a:accent4>
        <a:srgbClr val="10CF9B"/>
      </a:accent4>
      <a:accent5>
        <a:srgbClr val="7CCA62"/>
      </a:accent5>
      <a:accent6>
        <a:srgbClr val="A5C249"/>
      </a:accent6>
      <a:hlink>
        <a:srgbClr val="7030A0"/>
      </a:hlink>
      <a:folHlink>
        <a:srgbClr val="02485C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9755</TotalTime>
  <Words>1008</Words>
  <Application>Microsoft Office PowerPoint</Application>
  <PresentationFormat>Presentazione su schermo (4:3)</PresentationFormat>
  <Paragraphs>246</Paragraphs>
  <Slides>24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Equinozio</vt:lpstr>
      <vt:lpstr>   EELF Conference 2016 (Wrocław 14-16 October) Procedural Environmental Rights: Principle X in Theory and Practice</vt:lpstr>
      <vt:lpstr>OUTLINE</vt:lpstr>
      <vt:lpstr>Presentazione standard di PowerPoint</vt:lpstr>
      <vt:lpstr>SOCIAL AND ECONOMIC DATA (sources: www.gruppoilva.com/)</vt:lpstr>
      <vt:lpstr>HEALTH AND ENVIRONMENT DATA</vt:lpstr>
      <vt:lpstr>ILVA CASE AS WE KNOW IT: HOW IT STARTED</vt:lpstr>
      <vt:lpstr>ILVA: HISTORY AND RECORDS</vt:lpstr>
      <vt:lpstr>SEEN FROM ABROAD: THE “SLOW DECLINE” (source: Reuters 2012)</vt:lpstr>
      <vt:lpstr>Presentazione standard di PowerPoint</vt:lpstr>
      <vt:lpstr>INSTITUTIONS AND INTERESTS</vt:lpstr>
      <vt:lpstr>Presentazione standard di PowerPoint</vt:lpstr>
      <vt:lpstr>SD IN (NATIONAL) THEORY AND PRACTICE</vt:lpstr>
      <vt:lpstr>Presentazione standard di PowerPoint</vt:lpstr>
      <vt:lpstr>ILVA: E-PRTR DATA (2014) (source: E-PRTR website)</vt:lpstr>
      <vt:lpstr>INDUSTRIAL AIR POLLUTION COSTS  (source: EEA website)</vt:lpstr>
      <vt:lpstr>ILVA (www.ilvataranto.com/videoFoto.aspx)</vt:lpstr>
      <vt:lpstr>ILVA (www.inchiostroverde.it/news/attualita/giornalisti-ilva.html)</vt:lpstr>
      <vt:lpstr>ILVA (www.ecoreport.tv)</vt:lpstr>
      <vt:lpstr>Presentazione standard di PowerPoint</vt:lpstr>
      <vt:lpstr>PARTICIPATION</vt:lpstr>
      <vt:lpstr>Dihydrogen monoxide case</vt:lpstr>
      <vt:lpstr>Presentazione standard di PowerPoint</vt:lpstr>
      <vt:lpstr>CONCLUSIONS</vt:lpstr>
      <vt:lpstr>Skończyłem (source: Google translator)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Nicola</dc:creator>
  <cp:lastModifiedBy>Utente</cp:lastModifiedBy>
  <cp:revision>616</cp:revision>
  <dcterms:created xsi:type="dcterms:W3CDTF">2013-01-21T09:52:02Z</dcterms:created>
  <dcterms:modified xsi:type="dcterms:W3CDTF">2016-09-12T15:00:26Z</dcterms:modified>
</cp:coreProperties>
</file>