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3" r:id="rId1"/>
  </p:sldMasterIdLst>
  <p:sldIdLst>
    <p:sldId id="256" r:id="rId2"/>
    <p:sldId id="257" r:id="rId3"/>
    <p:sldId id="258" r:id="rId4"/>
    <p:sldId id="259" r:id="rId5"/>
    <p:sldId id="263" r:id="rId6"/>
    <p:sldId id="260" r:id="rId7"/>
    <p:sldId id="261" r:id="rId8"/>
    <p:sldId id="269" r:id="rId9"/>
    <p:sldId id="270" r:id="rId10"/>
    <p:sldId id="271" r:id="rId11"/>
    <p:sldId id="272" r:id="rId12"/>
    <p:sldId id="273" r:id="rId13"/>
    <p:sldId id="274" r:id="rId14"/>
    <p:sldId id="275" r:id="rId15"/>
    <p:sldId id="276" r:id="rId16"/>
    <p:sldId id="277" r:id="rId17"/>
    <p:sldId id="278" r:id="rId18"/>
    <p:sldId id="266" r:id="rId19"/>
    <p:sldId id="279" r:id="rId20"/>
    <p:sldId id="280" r:id="rId21"/>
    <p:sldId id="281" r:id="rId22"/>
    <p:sldId id="282" r:id="rId23"/>
    <p:sldId id="283" r:id="rId24"/>
    <p:sldId id="284" r:id="rId25"/>
    <p:sldId id="285" r:id="rId26"/>
    <p:sldId id="286" r:id="rId27"/>
    <p:sldId id="288" r:id="rId28"/>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6-09-11T23:16:40.862"/>
    </inkml:context>
    <inkml:brush xml:id="br0">
      <inkml:brushProperty name="width" value="0.2" units="cm"/>
      <inkml:brushProperty name="height" value="0.4" units="cm"/>
      <inkml:brushProperty name="color" value="#00FF00"/>
      <inkml:brushProperty name="tip" value="rectangle"/>
      <inkml:brushProperty name="rasterOp" value="maskPen"/>
      <inkml:brushProperty name="ignorePressure" value="1"/>
    </inkml:brush>
  </inkml:definitions>
  <inkml:trace contextRef="#ctx0" brushRef="#br0">0 0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it-IT"/>
              <a:t>Fare clic per modificare lo stile del titolo</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2095539-5CC4-4282-A0B3-DBF404AD1066}" type="datetimeFigureOut">
              <a:rPr lang="it-IT" smtClean="0"/>
              <a:t>12/09/2016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E1C84DB-83B1-4A17-AC43-7EC430090239}" type="slidenum">
              <a:rPr lang="it-IT" smtClean="0"/>
              <a:t>‹N›</a:t>
            </a:fld>
            <a:endParaRPr lang="it-IT"/>
          </a:p>
        </p:txBody>
      </p:sp>
    </p:spTree>
    <p:extLst>
      <p:ext uri="{BB962C8B-B14F-4D97-AF65-F5344CB8AC3E}">
        <p14:creationId xmlns:p14="http://schemas.microsoft.com/office/powerpoint/2010/main" val="2886304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32095539-5CC4-4282-A0B3-DBF404AD1066}" type="datetimeFigureOut">
              <a:rPr lang="it-IT" smtClean="0"/>
              <a:t>12/09/2016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E1C84DB-83B1-4A17-AC43-7EC430090239}" type="slidenum">
              <a:rPr lang="it-IT" smtClean="0"/>
              <a:t>‹N›</a:t>
            </a:fld>
            <a:endParaRPr lang="it-IT"/>
          </a:p>
        </p:txBody>
      </p:sp>
    </p:spTree>
    <p:extLst>
      <p:ext uri="{BB962C8B-B14F-4D97-AF65-F5344CB8AC3E}">
        <p14:creationId xmlns:p14="http://schemas.microsoft.com/office/powerpoint/2010/main" val="526438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32095539-5CC4-4282-A0B3-DBF404AD1066}" type="datetimeFigureOut">
              <a:rPr lang="it-IT" smtClean="0"/>
              <a:t>12/09/2016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E1C84DB-83B1-4A17-AC43-7EC430090239}" type="slidenum">
              <a:rPr lang="it-IT" smtClean="0"/>
              <a:t>‹N›</a:t>
            </a:fld>
            <a:endParaRPr lang="it-IT"/>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938303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32095539-5CC4-4282-A0B3-DBF404AD1066}" type="datetimeFigureOut">
              <a:rPr lang="it-IT" smtClean="0"/>
              <a:t>12/09/2016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E1C84DB-83B1-4A17-AC43-7EC430090239}" type="slidenum">
              <a:rPr lang="it-IT" smtClean="0"/>
              <a:t>‹N›</a:t>
            </a:fld>
            <a:endParaRPr lang="it-IT"/>
          </a:p>
        </p:txBody>
      </p:sp>
    </p:spTree>
    <p:extLst>
      <p:ext uri="{BB962C8B-B14F-4D97-AF65-F5344CB8AC3E}">
        <p14:creationId xmlns:p14="http://schemas.microsoft.com/office/powerpoint/2010/main" val="41945346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32095539-5CC4-4282-A0B3-DBF404AD1066}" type="datetimeFigureOut">
              <a:rPr lang="it-IT" smtClean="0"/>
              <a:t>12/09/2016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E1C84DB-83B1-4A17-AC43-7EC430090239}" type="slidenum">
              <a:rPr lang="it-IT" smtClean="0"/>
              <a:t>‹N›</a:t>
            </a:fld>
            <a:endParaRPr lang="it-IT"/>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183010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it-IT"/>
              <a:t>Fare clic per modificare lo stile del titolo</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32095539-5CC4-4282-A0B3-DBF404AD1066}" type="datetimeFigureOut">
              <a:rPr lang="it-IT" smtClean="0"/>
              <a:t>12/09/2016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E1C84DB-83B1-4A17-AC43-7EC430090239}" type="slidenum">
              <a:rPr lang="it-IT" smtClean="0"/>
              <a:t>‹N›</a:t>
            </a:fld>
            <a:endParaRPr lang="it-IT"/>
          </a:p>
        </p:txBody>
      </p:sp>
    </p:spTree>
    <p:extLst>
      <p:ext uri="{BB962C8B-B14F-4D97-AF65-F5344CB8AC3E}">
        <p14:creationId xmlns:p14="http://schemas.microsoft.com/office/powerpoint/2010/main" val="35841454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2095539-5CC4-4282-A0B3-DBF404AD1066}" type="datetimeFigureOut">
              <a:rPr lang="it-IT" smtClean="0"/>
              <a:t>12/09/2016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E1C84DB-83B1-4A17-AC43-7EC430090239}" type="slidenum">
              <a:rPr lang="it-IT" smtClean="0"/>
              <a:t>‹N›</a:t>
            </a:fld>
            <a:endParaRPr lang="it-IT"/>
          </a:p>
        </p:txBody>
      </p:sp>
    </p:spTree>
    <p:extLst>
      <p:ext uri="{BB962C8B-B14F-4D97-AF65-F5344CB8AC3E}">
        <p14:creationId xmlns:p14="http://schemas.microsoft.com/office/powerpoint/2010/main" val="8700439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2095539-5CC4-4282-A0B3-DBF404AD1066}" type="datetimeFigureOut">
              <a:rPr lang="it-IT" smtClean="0"/>
              <a:t>12/09/2016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E1C84DB-83B1-4A17-AC43-7EC430090239}" type="slidenum">
              <a:rPr lang="it-IT" smtClean="0"/>
              <a:t>‹N›</a:t>
            </a:fld>
            <a:endParaRPr lang="it-IT"/>
          </a:p>
        </p:txBody>
      </p:sp>
    </p:spTree>
    <p:extLst>
      <p:ext uri="{BB962C8B-B14F-4D97-AF65-F5344CB8AC3E}">
        <p14:creationId xmlns:p14="http://schemas.microsoft.com/office/powerpoint/2010/main" val="2898545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it-IT"/>
              <a:t>Fare clic per modificare lo stile del titolo</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2095539-5CC4-4282-A0B3-DBF404AD1066}" type="datetimeFigureOut">
              <a:rPr lang="it-IT" smtClean="0"/>
              <a:t>12/09/2016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E1C84DB-83B1-4A17-AC43-7EC430090239}" type="slidenum">
              <a:rPr lang="it-IT" smtClean="0"/>
              <a:t>‹N›</a:t>
            </a:fld>
            <a:endParaRPr lang="it-IT"/>
          </a:p>
        </p:txBody>
      </p:sp>
    </p:spTree>
    <p:extLst>
      <p:ext uri="{BB962C8B-B14F-4D97-AF65-F5344CB8AC3E}">
        <p14:creationId xmlns:p14="http://schemas.microsoft.com/office/powerpoint/2010/main" val="30477287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32095539-5CC4-4282-A0B3-DBF404AD1066}" type="datetimeFigureOut">
              <a:rPr lang="it-IT" smtClean="0"/>
              <a:t>12/09/2016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8E1C84DB-83B1-4A17-AC43-7EC430090239}" type="slidenum">
              <a:rPr lang="it-IT" smtClean="0"/>
              <a:t>‹N›</a:t>
            </a:fld>
            <a:endParaRPr lang="it-IT"/>
          </a:p>
        </p:txBody>
      </p:sp>
    </p:spTree>
    <p:extLst>
      <p:ext uri="{BB962C8B-B14F-4D97-AF65-F5344CB8AC3E}">
        <p14:creationId xmlns:p14="http://schemas.microsoft.com/office/powerpoint/2010/main" val="3884810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2095539-5CC4-4282-A0B3-DBF404AD1066}" type="datetimeFigureOut">
              <a:rPr lang="it-IT" smtClean="0"/>
              <a:t>12/09/2016</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8E1C84DB-83B1-4A17-AC43-7EC430090239}" type="slidenum">
              <a:rPr lang="it-IT" smtClean="0"/>
              <a:t>‹N›</a:t>
            </a:fld>
            <a:endParaRPr lang="it-IT"/>
          </a:p>
        </p:txBody>
      </p:sp>
    </p:spTree>
    <p:extLst>
      <p:ext uri="{BB962C8B-B14F-4D97-AF65-F5344CB8AC3E}">
        <p14:creationId xmlns:p14="http://schemas.microsoft.com/office/powerpoint/2010/main" val="4094708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32095539-5CC4-4282-A0B3-DBF404AD1066}" type="datetimeFigureOut">
              <a:rPr lang="it-IT" smtClean="0"/>
              <a:t>12/09/2016</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8E1C84DB-83B1-4A17-AC43-7EC430090239}" type="slidenum">
              <a:rPr lang="it-IT" smtClean="0"/>
              <a:t>‹N›</a:t>
            </a:fld>
            <a:endParaRPr lang="it-IT"/>
          </a:p>
        </p:txBody>
      </p:sp>
    </p:spTree>
    <p:extLst>
      <p:ext uri="{BB962C8B-B14F-4D97-AF65-F5344CB8AC3E}">
        <p14:creationId xmlns:p14="http://schemas.microsoft.com/office/powerpoint/2010/main" val="1758519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32095539-5CC4-4282-A0B3-DBF404AD1066}" type="datetimeFigureOut">
              <a:rPr lang="it-IT" smtClean="0"/>
              <a:t>12/09/2016</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8E1C84DB-83B1-4A17-AC43-7EC430090239}" type="slidenum">
              <a:rPr lang="it-IT" smtClean="0"/>
              <a:t>‹N›</a:t>
            </a:fld>
            <a:endParaRPr lang="it-IT"/>
          </a:p>
        </p:txBody>
      </p:sp>
    </p:spTree>
    <p:extLst>
      <p:ext uri="{BB962C8B-B14F-4D97-AF65-F5344CB8AC3E}">
        <p14:creationId xmlns:p14="http://schemas.microsoft.com/office/powerpoint/2010/main" val="103029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095539-5CC4-4282-A0B3-DBF404AD1066}" type="datetimeFigureOut">
              <a:rPr lang="it-IT" smtClean="0"/>
              <a:t>12/09/2016</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8E1C84DB-83B1-4A17-AC43-7EC430090239}" type="slidenum">
              <a:rPr lang="it-IT" smtClean="0"/>
              <a:t>‹N›</a:t>
            </a:fld>
            <a:endParaRPr lang="it-IT"/>
          </a:p>
        </p:txBody>
      </p:sp>
    </p:spTree>
    <p:extLst>
      <p:ext uri="{BB962C8B-B14F-4D97-AF65-F5344CB8AC3E}">
        <p14:creationId xmlns:p14="http://schemas.microsoft.com/office/powerpoint/2010/main" val="904015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it-IT"/>
              <a:t>Fare clic per modificare lo stile del titolo</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32095539-5CC4-4282-A0B3-DBF404AD1066}" type="datetimeFigureOut">
              <a:rPr lang="it-IT" smtClean="0"/>
              <a:t>12/09/2016</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8E1C84DB-83B1-4A17-AC43-7EC430090239}" type="slidenum">
              <a:rPr lang="it-IT" smtClean="0"/>
              <a:t>‹N›</a:t>
            </a:fld>
            <a:endParaRPr lang="it-IT"/>
          </a:p>
        </p:txBody>
      </p:sp>
    </p:spTree>
    <p:extLst>
      <p:ext uri="{BB962C8B-B14F-4D97-AF65-F5344CB8AC3E}">
        <p14:creationId xmlns:p14="http://schemas.microsoft.com/office/powerpoint/2010/main" val="2340112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32095539-5CC4-4282-A0B3-DBF404AD1066}" type="datetimeFigureOut">
              <a:rPr lang="it-IT" smtClean="0"/>
              <a:t>12/09/2016</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8E1C84DB-83B1-4A17-AC43-7EC430090239}" type="slidenum">
              <a:rPr lang="it-IT" smtClean="0"/>
              <a:t>‹N›</a:t>
            </a:fld>
            <a:endParaRPr lang="it-IT"/>
          </a:p>
        </p:txBody>
      </p:sp>
    </p:spTree>
    <p:extLst>
      <p:ext uri="{BB962C8B-B14F-4D97-AF65-F5344CB8AC3E}">
        <p14:creationId xmlns:p14="http://schemas.microsoft.com/office/powerpoint/2010/main" val="19559612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2095539-5CC4-4282-A0B3-DBF404AD1066}" type="datetimeFigureOut">
              <a:rPr lang="it-IT" smtClean="0"/>
              <a:t>12/09/2016</a:t>
            </a:fld>
            <a:endParaRPr lang="it-IT"/>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E1C84DB-83B1-4A17-AC43-7EC430090239}" type="slidenum">
              <a:rPr lang="it-IT" smtClean="0"/>
              <a:t>‹N›</a:t>
            </a:fld>
            <a:endParaRPr lang="it-IT"/>
          </a:p>
        </p:txBody>
      </p:sp>
    </p:spTree>
    <p:extLst>
      <p:ext uri="{BB962C8B-B14F-4D97-AF65-F5344CB8AC3E}">
        <p14:creationId xmlns:p14="http://schemas.microsoft.com/office/powerpoint/2010/main" val="3288487081"/>
      </p:ext>
    </p:extLst>
  </p:cSld>
  <p:clrMap bg1="dk1" tx1="lt1" bg2="dk2" tx2="lt2" accent1="accent1" accent2="accent2" accent3="accent3" accent4="accent4" accent5="accent5" accent6="accent6" hlink="hlink" folHlink="folHlink"/>
  <p:sldLayoutIdLst>
    <p:sldLayoutId id="2147483784" r:id="rId1"/>
    <p:sldLayoutId id="2147483785" r:id="rId2"/>
    <p:sldLayoutId id="2147483786" r:id="rId3"/>
    <p:sldLayoutId id="2147483787" r:id="rId4"/>
    <p:sldLayoutId id="2147483788" r:id="rId5"/>
    <p:sldLayoutId id="2147483789" r:id="rId6"/>
    <p:sldLayoutId id="2147483790" r:id="rId7"/>
    <p:sldLayoutId id="2147483791" r:id="rId8"/>
    <p:sldLayoutId id="2147483792" r:id="rId9"/>
    <p:sldLayoutId id="2147483793" r:id="rId10"/>
    <p:sldLayoutId id="2147483794" r:id="rId11"/>
    <p:sldLayoutId id="2147483795" r:id="rId12"/>
    <p:sldLayoutId id="2147483796" r:id="rId13"/>
    <p:sldLayoutId id="2147483797" r:id="rId14"/>
    <p:sldLayoutId id="2147483798" r:id="rId15"/>
    <p:sldLayoutId id="214748379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ustomXml" Target="../ink/ink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112978" y="-168675"/>
            <a:ext cx="8555114" cy="3586578"/>
          </a:xfrm>
          <a:ln>
            <a:noFill/>
          </a:ln>
        </p:spPr>
        <p:txBody>
          <a:bodyPr>
            <a:normAutofit/>
          </a:bodyPr>
          <a:lstStyle/>
          <a:p>
            <a:r>
              <a:rPr lang="it-IT" sz="4000" dirty="0">
                <a:solidFill>
                  <a:srgbClr val="00B050"/>
                </a:solidFill>
              </a:rPr>
              <a:t>Access to </a:t>
            </a:r>
            <a:r>
              <a:rPr lang="it-IT" sz="4000" dirty="0" err="1">
                <a:solidFill>
                  <a:srgbClr val="00B050"/>
                </a:solidFill>
              </a:rPr>
              <a:t>Environmental</a:t>
            </a:r>
            <a:r>
              <a:rPr lang="it-IT" sz="4000" dirty="0">
                <a:solidFill>
                  <a:srgbClr val="00B050"/>
                </a:solidFill>
              </a:rPr>
              <a:t> Information in the EU and in </a:t>
            </a:r>
            <a:r>
              <a:rPr lang="it-IT" sz="4000" dirty="0" err="1">
                <a:solidFill>
                  <a:srgbClr val="00B050"/>
                </a:solidFill>
              </a:rPr>
              <a:t>Italy</a:t>
            </a:r>
            <a:r>
              <a:rPr lang="it-IT" sz="4000" dirty="0">
                <a:solidFill>
                  <a:srgbClr val="00B050"/>
                </a:solidFill>
              </a:rPr>
              <a:t>: </a:t>
            </a:r>
            <a:r>
              <a:rPr lang="it-IT" sz="4000" dirty="0" err="1">
                <a:solidFill>
                  <a:srgbClr val="00B050"/>
                </a:solidFill>
              </a:rPr>
              <a:t>towards</a:t>
            </a:r>
            <a:r>
              <a:rPr lang="it-IT" sz="4000" dirty="0">
                <a:solidFill>
                  <a:srgbClr val="00B050"/>
                </a:solidFill>
              </a:rPr>
              <a:t> a </a:t>
            </a:r>
            <a:r>
              <a:rPr lang="it-IT" sz="4000" dirty="0" err="1">
                <a:solidFill>
                  <a:srgbClr val="00B050"/>
                </a:solidFill>
              </a:rPr>
              <a:t>good</a:t>
            </a:r>
            <a:r>
              <a:rPr lang="it-IT" sz="4000" dirty="0">
                <a:solidFill>
                  <a:srgbClr val="00B050"/>
                </a:solidFill>
              </a:rPr>
              <a:t> </a:t>
            </a:r>
            <a:r>
              <a:rPr lang="it-IT" sz="4000" dirty="0" err="1">
                <a:solidFill>
                  <a:srgbClr val="00B050"/>
                </a:solidFill>
              </a:rPr>
              <a:t>administration</a:t>
            </a:r>
            <a:endParaRPr lang="it-IT" sz="4000" dirty="0">
              <a:solidFill>
                <a:srgbClr val="00B050"/>
              </a:solidFill>
            </a:endParaRPr>
          </a:p>
        </p:txBody>
      </p:sp>
      <p:sp>
        <p:nvSpPr>
          <p:cNvPr id="3" name="Sottotitolo 2"/>
          <p:cNvSpPr>
            <a:spLocks noGrp="1"/>
          </p:cNvSpPr>
          <p:nvPr>
            <p:ph type="subTitle" idx="1"/>
          </p:nvPr>
        </p:nvSpPr>
        <p:spPr/>
        <p:txBody>
          <a:bodyPr>
            <a:normAutofit fontScale="62500" lnSpcReduction="20000"/>
          </a:bodyPr>
          <a:lstStyle/>
          <a:p>
            <a:r>
              <a:rPr lang="it-IT" dirty="0"/>
              <a:t>Giovanna </a:t>
            </a:r>
            <a:r>
              <a:rPr lang="it-IT" dirty="0" err="1"/>
              <a:t>Mastrodonato</a:t>
            </a:r>
            <a:endParaRPr lang="it-IT" dirty="0"/>
          </a:p>
          <a:p>
            <a:r>
              <a:rPr lang="it-IT" dirty="0" err="1"/>
              <a:t>Department</a:t>
            </a:r>
            <a:r>
              <a:rPr lang="it-IT" dirty="0"/>
              <a:t> of </a:t>
            </a:r>
            <a:r>
              <a:rPr lang="it-IT" dirty="0" err="1"/>
              <a:t>Economics</a:t>
            </a:r>
            <a:r>
              <a:rPr lang="it-IT" dirty="0"/>
              <a:t>, Management and Business Law</a:t>
            </a:r>
          </a:p>
          <a:p>
            <a:r>
              <a:rPr lang="it-IT" dirty="0" err="1"/>
              <a:t>University</a:t>
            </a:r>
            <a:r>
              <a:rPr lang="it-IT" dirty="0"/>
              <a:t> of Bari</a:t>
            </a:r>
          </a:p>
          <a:p>
            <a:r>
              <a:rPr lang="it-IT" dirty="0"/>
              <a:t>ambiente01@yahoo.it</a:t>
            </a:r>
          </a:p>
        </p:txBody>
      </p:sp>
      <mc:AlternateContent xmlns:mc="http://schemas.openxmlformats.org/markup-compatibility/2006">
        <mc:Choice xmlns:p14="http://schemas.microsoft.com/office/powerpoint/2010/main" Requires="p14">
          <p:contentPart p14:bwMode="auto" r:id="rId2">
            <p14:nvContentPartPr>
              <p14:cNvPr id="4" name="Input penna 3"/>
              <p14:cNvContentPartPr/>
              <p14:nvPr/>
            </p14:nvContentPartPr>
            <p14:xfrm>
              <a:off x="3577103" y="1482162"/>
              <a:ext cx="360" cy="360"/>
            </p14:xfrm>
          </p:contentPart>
        </mc:Choice>
        <mc:Fallback>
          <p:pic>
            <p:nvPicPr>
              <p:cNvPr id="4" name="Input penna 3"/>
              <p:cNvPicPr/>
              <p:nvPr/>
            </p:nvPicPr>
            <p:blipFill/>
            <p:spPr/>
          </p:pic>
        </mc:Fallback>
      </mc:AlternateContent>
    </p:spTree>
    <p:extLst>
      <p:ext uri="{BB962C8B-B14F-4D97-AF65-F5344CB8AC3E}">
        <p14:creationId xmlns:p14="http://schemas.microsoft.com/office/powerpoint/2010/main" val="167288229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sz="3200" dirty="0"/>
              <a:t>2.	The Aarhus Convention and the European framework on access to environmental information</a:t>
            </a:r>
            <a:br>
              <a:rPr lang="en-US" sz="3200" dirty="0"/>
            </a:br>
            <a:endParaRPr lang="it-IT" sz="3200" dirty="0"/>
          </a:p>
        </p:txBody>
      </p:sp>
      <p:sp>
        <p:nvSpPr>
          <p:cNvPr id="3" name="Segnaposto contenuto 2"/>
          <p:cNvSpPr>
            <a:spLocks noGrp="1"/>
          </p:cNvSpPr>
          <p:nvPr>
            <p:ph idx="1"/>
          </p:nvPr>
        </p:nvSpPr>
        <p:spPr/>
        <p:txBody>
          <a:bodyPr/>
          <a:lstStyle/>
          <a:p>
            <a:endParaRPr lang="en-US" dirty="0"/>
          </a:p>
          <a:p>
            <a:r>
              <a:rPr lang="en-US" sz="3200" dirty="0"/>
              <a:t>The Aarhus Convention on Access to Information, Public Participation in Decision-making and Access to Justice in Environmental Matters was signed on 25 June 1998 and ratified in Italy with Law n. 108 of 2001.</a:t>
            </a:r>
          </a:p>
          <a:p>
            <a:endParaRPr lang="it-IT" dirty="0"/>
          </a:p>
        </p:txBody>
      </p:sp>
    </p:spTree>
    <p:extLst>
      <p:ext uri="{BB962C8B-B14F-4D97-AF65-F5344CB8AC3E}">
        <p14:creationId xmlns:p14="http://schemas.microsoft.com/office/powerpoint/2010/main" val="34805398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en-US" sz="3200" dirty="0"/>
              <a:t>The right of access to information provided by the Convention must be guaranteed both on the passive side, and on the active side. </a:t>
            </a:r>
            <a:endParaRPr lang="it-IT" sz="3200" dirty="0"/>
          </a:p>
        </p:txBody>
      </p:sp>
    </p:spTree>
    <p:extLst>
      <p:ext uri="{BB962C8B-B14F-4D97-AF65-F5344CB8AC3E}">
        <p14:creationId xmlns:p14="http://schemas.microsoft.com/office/powerpoint/2010/main" val="1059354389"/>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flipV="1">
            <a:off x="568171" y="408373"/>
            <a:ext cx="10901779" cy="124287"/>
          </a:xfrm>
        </p:spPr>
        <p:txBody>
          <a:bodyPr>
            <a:normAutofit fontScale="90000"/>
          </a:bodyPr>
          <a:lstStyle/>
          <a:p>
            <a:endParaRPr lang="it-IT" dirty="0"/>
          </a:p>
        </p:txBody>
      </p:sp>
      <p:sp>
        <p:nvSpPr>
          <p:cNvPr id="3" name="Segnaposto contenuto 2"/>
          <p:cNvSpPr>
            <a:spLocks noGrp="1"/>
          </p:cNvSpPr>
          <p:nvPr>
            <p:ph idx="1"/>
          </p:nvPr>
        </p:nvSpPr>
        <p:spPr>
          <a:xfrm>
            <a:off x="452763" y="275208"/>
            <a:ext cx="10554232" cy="5687627"/>
          </a:xfrm>
        </p:spPr>
        <p:txBody>
          <a:bodyPr>
            <a:noAutofit/>
          </a:bodyPr>
          <a:lstStyle/>
          <a:p>
            <a:r>
              <a:rPr lang="en-US" sz="3200" dirty="0"/>
              <a:t>The article 15 TFEU furthermore states that “In order to promote good governance and ensure the participation of civil society, the Union’s institution, bodies, offices and agencies shall conduct their work as openly as possible”. According to some writers (</a:t>
            </a:r>
            <a:r>
              <a:rPr lang="en-US" sz="3200" dirty="0" err="1"/>
              <a:t>Piris</a:t>
            </a:r>
            <a:r>
              <a:rPr lang="en-US" sz="3200" dirty="0"/>
              <a:t>) the principle of transparency in European law would be presented as a "pentagonal" structure. It can be present: 1) as public access to European administration documents, 2) ability to know the institutional system, 3) legislative transparency, 4) a duty to state reasons and, finally, 5) as an opening aimed at the dissemination of information.</a:t>
            </a:r>
            <a:endParaRPr lang="it-IT" sz="3200" dirty="0"/>
          </a:p>
        </p:txBody>
      </p:sp>
    </p:spTree>
    <p:extLst>
      <p:ext uri="{BB962C8B-B14F-4D97-AF65-F5344CB8AC3E}">
        <p14:creationId xmlns:p14="http://schemas.microsoft.com/office/powerpoint/2010/main" val="1983956370"/>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flipV="1">
            <a:off x="612559" y="195309"/>
            <a:ext cx="8661443" cy="414291"/>
          </a:xfrm>
        </p:spPr>
        <p:txBody>
          <a:bodyPr>
            <a:normAutofit fontScale="90000"/>
          </a:bodyPr>
          <a:lstStyle/>
          <a:p>
            <a:endParaRPr lang="it-IT" dirty="0"/>
          </a:p>
        </p:txBody>
      </p:sp>
      <p:sp>
        <p:nvSpPr>
          <p:cNvPr id="3" name="Segnaposto contenuto 2"/>
          <p:cNvSpPr>
            <a:spLocks noGrp="1"/>
          </p:cNvSpPr>
          <p:nvPr>
            <p:ph idx="1"/>
          </p:nvPr>
        </p:nvSpPr>
        <p:spPr>
          <a:xfrm>
            <a:off x="1143000" y="609601"/>
            <a:ext cx="9872871" cy="5486400"/>
          </a:xfrm>
        </p:spPr>
        <p:txBody>
          <a:bodyPr>
            <a:noAutofit/>
          </a:bodyPr>
          <a:lstStyle/>
          <a:p>
            <a:r>
              <a:rPr lang="en-US" sz="3200" dirty="0"/>
              <a:t>The objectives of the directive 2003/4 are very extensive (according to article 1) “to guarantee the right of access to environmental information held by or for public authorities and to set out the basic terms and conditions of, and practical arrangements for, its exercise; and to ensure that, as a matter of course, environmental information is progressively made available and disseminated to the public in order to achieve the widest possible systematic availability and dissemination to the public of environmental information. </a:t>
            </a:r>
            <a:endParaRPr lang="it-IT" sz="3200" dirty="0"/>
          </a:p>
        </p:txBody>
      </p:sp>
    </p:spTree>
    <p:extLst>
      <p:ext uri="{BB962C8B-B14F-4D97-AF65-F5344CB8AC3E}">
        <p14:creationId xmlns:p14="http://schemas.microsoft.com/office/powerpoint/2010/main" val="364520318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en-US" sz="3200" dirty="0"/>
              <a:t>The legal notion of Environmental information is very extensive too: it “shall mean any information in written, visual, aural, electronic or any other material form”</a:t>
            </a:r>
            <a:endParaRPr lang="it-IT" sz="3200" dirty="0"/>
          </a:p>
        </p:txBody>
      </p:sp>
    </p:spTree>
    <p:extLst>
      <p:ext uri="{BB962C8B-B14F-4D97-AF65-F5344CB8AC3E}">
        <p14:creationId xmlns:p14="http://schemas.microsoft.com/office/powerpoint/2010/main" val="3129046865"/>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en-US" sz="3200" dirty="0"/>
              <a:t>The ability to know every decision taken by the authorities and to view each document in their possession is now a fundamental principle of European law, according to Art. 15 TFEU and Articles 41 and 42 of the EU Charter of 7th December 2000.</a:t>
            </a:r>
            <a:endParaRPr lang="it-IT" sz="3200" dirty="0"/>
          </a:p>
        </p:txBody>
      </p:sp>
    </p:spTree>
    <p:extLst>
      <p:ext uri="{BB962C8B-B14F-4D97-AF65-F5344CB8AC3E}">
        <p14:creationId xmlns:p14="http://schemas.microsoft.com/office/powerpoint/2010/main" val="289366902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a:xfrm>
            <a:off x="1080856" y="672483"/>
            <a:ext cx="9872871" cy="4038600"/>
          </a:xfrm>
        </p:spPr>
        <p:txBody>
          <a:bodyPr>
            <a:noAutofit/>
          </a:bodyPr>
          <a:lstStyle/>
          <a:p>
            <a:r>
              <a:rPr lang="en-US" sz="3200" dirty="0"/>
              <a:t>The provisions of art. 41 are comparable to that of the Law n. 241 of 1990, the Italian Administrative Proceeding Law, based on the existence of a functional connection between documentation and the applicant's position.</a:t>
            </a:r>
          </a:p>
          <a:p>
            <a:r>
              <a:rPr lang="en-US" sz="3200" dirty="0"/>
              <a:t>As for the differences between Italian case law and that of the EU Court of Justice, it may be noted that the EU Court upheld a restrictive approach to the causes of exclusion from the right of access (see Mecklenburg judgment, 1998), while the Italian case law assumed an attitude ranging between closure and disclosure.</a:t>
            </a:r>
            <a:endParaRPr lang="it-IT" sz="3200" dirty="0"/>
          </a:p>
        </p:txBody>
      </p:sp>
    </p:spTree>
    <p:extLst>
      <p:ext uri="{BB962C8B-B14F-4D97-AF65-F5344CB8AC3E}">
        <p14:creationId xmlns:p14="http://schemas.microsoft.com/office/powerpoint/2010/main" val="159843253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dirty="0"/>
              <a:t>3.	The implementation of European Law by Legislative Decree n. 195 of 2005</a:t>
            </a:r>
            <a:br>
              <a:rPr lang="en-US" dirty="0"/>
            </a:br>
            <a:br>
              <a:rPr lang="en-US" dirty="0"/>
            </a:br>
            <a:endParaRPr lang="it-IT" dirty="0"/>
          </a:p>
        </p:txBody>
      </p:sp>
      <p:sp>
        <p:nvSpPr>
          <p:cNvPr id="3" name="Segnaposto contenuto 2"/>
          <p:cNvSpPr>
            <a:spLocks noGrp="1"/>
          </p:cNvSpPr>
          <p:nvPr>
            <p:ph idx="1"/>
          </p:nvPr>
        </p:nvSpPr>
        <p:spPr/>
        <p:txBody>
          <a:bodyPr>
            <a:normAutofit lnSpcReduction="10000"/>
          </a:bodyPr>
          <a:lstStyle/>
          <a:p>
            <a:r>
              <a:rPr lang="en-US" sz="3200" dirty="0"/>
              <a:t>Directive 28th January 2003, n. 4 adopted the recommendations of the Convention, also implemented by the Italian Law in Legislative Decree n. 195 of 2005.</a:t>
            </a:r>
          </a:p>
          <a:p>
            <a:r>
              <a:rPr lang="en-US" sz="3200" dirty="0"/>
              <a:t>The Italian decree it seems to faithfully implement the European Law, derogating from the general rules of access provided for by the Law n. 241 of 1990.</a:t>
            </a:r>
          </a:p>
          <a:p>
            <a:endParaRPr lang="it-IT" dirty="0"/>
          </a:p>
        </p:txBody>
      </p:sp>
    </p:spTree>
    <p:extLst>
      <p:ext uri="{BB962C8B-B14F-4D97-AF65-F5344CB8AC3E}">
        <p14:creationId xmlns:p14="http://schemas.microsoft.com/office/powerpoint/2010/main" val="2216772121"/>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71895" y="292961"/>
            <a:ext cx="9944322" cy="446843"/>
          </a:xfrm>
        </p:spPr>
        <p:txBody>
          <a:bodyPr>
            <a:normAutofit fontScale="90000"/>
          </a:bodyPr>
          <a:lstStyle/>
          <a:p>
            <a:r>
              <a:rPr lang="it-IT" dirty="0"/>
              <a:t>General and special </a:t>
            </a:r>
            <a:r>
              <a:rPr lang="it-IT" dirty="0" err="1"/>
              <a:t>rules</a:t>
            </a:r>
            <a:r>
              <a:rPr lang="it-IT" dirty="0"/>
              <a:t> on </a:t>
            </a:r>
            <a:r>
              <a:rPr lang="it-IT" dirty="0" err="1"/>
              <a:t>access</a:t>
            </a:r>
            <a:endParaRPr lang="it-IT" dirty="0"/>
          </a:p>
        </p:txBody>
      </p:sp>
      <p:sp>
        <p:nvSpPr>
          <p:cNvPr id="3" name="Segnaposto contenuto 2"/>
          <p:cNvSpPr>
            <a:spLocks noGrp="1"/>
          </p:cNvSpPr>
          <p:nvPr>
            <p:ph sz="half" idx="1"/>
          </p:nvPr>
        </p:nvSpPr>
        <p:spPr>
          <a:xfrm>
            <a:off x="985421" y="1056443"/>
            <a:ext cx="4912459" cy="5024316"/>
          </a:xfrm>
        </p:spPr>
        <p:txBody>
          <a:bodyPr>
            <a:normAutofit fontScale="92500" lnSpcReduction="20000"/>
          </a:bodyPr>
          <a:lstStyle/>
          <a:p>
            <a:r>
              <a:rPr lang="en-US" sz="2000" dirty="0"/>
              <a:t>Legislative Decree 195/2005 provides a </a:t>
            </a:r>
            <a:r>
              <a:rPr lang="en-US" sz="2000" b="1" dirty="0"/>
              <a:t>very broad right of access to environmental information</a:t>
            </a:r>
            <a:r>
              <a:rPr lang="en-US" sz="2000" dirty="0"/>
              <a:t>, according to directive 2003/4/CE,  both from the point of view of legitimacy to the request, recognized in any person, and in terms of the content of the accessible information.</a:t>
            </a:r>
          </a:p>
          <a:p>
            <a:r>
              <a:rPr lang="en-US" sz="2000" dirty="0"/>
              <a:t>is no longer limited to the mere administrative document, but is </a:t>
            </a:r>
            <a:r>
              <a:rPr lang="en-US" sz="2000" b="1" dirty="0"/>
              <a:t>extended to any information </a:t>
            </a:r>
            <a:r>
              <a:rPr lang="en-US" sz="2000" dirty="0"/>
              <a:t>relating to the environment, therefore even informal data </a:t>
            </a:r>
          </a:p>
          <a:p>
            <a:r>
              <a:rPr lang="en-US" sz="2000" dirty="0"/>
              <a:t>environmental access seems to constitute a true popular action, intended to allow a sort of widespread control over the quality of the environment</a:t>
            </a:r>
            <a:endParaRPr lang="it-IT" sz="2000" dirty="0"/>
          </a:p>
        </p:txBody>
      </p:sp>
      <p:sp>
        <p:nvSpPr>
          <p:cNvPr id="4" name="Segnaposto contenuto 3"/>
          <p:cNvSpPr>
            <a:spLocks noGrp="1"/>
          </p:cNvSpPr>
          <p:nvPr>
            <p:ph sz="half" idx="2"/>
          </p:nvPr>
        </p:nvSpPr>
        <p:spPr>
          <a:xfrm>
            <a:off x="5897880" y="994298"/>
            <a:ext cx="5047820" cy="5086461"/>
          </a:xfrm>
        </p:spPr>
        <p:txBody>
          <a:bodyPr>
            <a:noAutofit/>
          </a:bodyPr>
          <a:lstStyle/>
          <a:p>
            <a:r>
              <a:rPr lang="en-US" sz="2400" dirty="0"/>
              <a:t>Law of 7th August 1990 n. 241, introduced for the first time the right of access to administrative documents, in general. However there is a "</a:t>
            </a:r>
            <a:r>
              <a:rPr lang="en-US" sz="2400" b="1" dirty="0"/>
              <a:t>restricted ownership</a:t>
            </a:r>
            <a:r>
              <a:rPr lang="en-US" sz="2400" dirty="0"/>
              <a:t>" regime, linked to the legitimacy that comes from a pre-existing legal relationship of the applicant with the Public Administration. The rules of Law no. 241 in fact provide access to information only for an interest that is "direct, real and present".</a:t>
            </a:r>
            <a:endParaRPr lang="it-IT" sz="2400" dirty="0"/>
          </a:p>
        </p:txBody>
      </p:sp>
    </p:spTree>
    <p:extLst>
      <p:ext uri="{BB962C8B-B14F-4D97-AF65-F5344CB8AC3E}">
        <p14:creationId xmlns:p14="http://schemas.microsoft.com/office/powerpoint/2010/main" val="3867408588"/>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85000" lnSpcReduction="20000"/>
          </a:bodyPr>
          <a:lstStyle/>
          <a:p>
            <a:r>
              <a:rPr lang="en-US" sz="3200" dirty="0"/>
              <a:t>Finally, in 2016, in Italy citizen were given the right to request access to public data and documents, without a direct, real and present, as required by law 241 of 1990, and without having to justify their request. </a:t>
            </a:r>
          </a:p>
          <a:p>
            <a:r>
              <a:rPr lang="en-US" sz="3200" dirty="0"/>
              <a:t> Indeed the Freedom of Information Act, F.O.I.A., was approved, with Leg. Decree June 8, 2016, n. 97, which will lead, after a period of six months, necessary for administrations to adapt to the new legislation, the transition from need to right-to-know.</a:t>
            </a:r>
            <a:endParaRPr lang="it-IT" sz="3200" dirty="0"/>
          </a:p>
        </p:txBody>
      </p:sp>
    </p:spTree>
    <p:extLst>
      <p:ext uri="{BB962C8B-B14F-4D97-AF65-F5344CB8AC3E}">
        <p14:creationId xmlns:p14="http://schemas.microsoft.com/office/powerpoint/2010/main" val="1841930252"/>
      </p:ext>
    </p:extLst>
  </p:cSld>
  <p:clrMapOvr>
    <a:masterClrMapping/>
  </p:clrMapOvr>
  <p:transition spd="slow">
    <p:wheel spokes="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11499" y="432046"/>
            <a:ext cx="9875520" cy="1356360"/>
          </a:xfrm>
          <a:ln>
            <a:noFill/>
          </a:ln>
        </p:spPr>
        <p:txBody>
          <a:bodyPr/>
          <a:lstStyle/>
          <a:p>
            <a:r>
              <a:rPr lang="it-IT" dirty="0" err="1"/>
              <a:t>This</a:t>
            </a:r>
            <a:r>
              <a:rPr lang="it-IT" dirty="0"/>
              <a:t> </a:t>
            </a:r>
            <a:r>
              <a:rPr lang="it-IT" dirty="0" err="1"/>
              <a:t>presentation</a:t>
            </a:r>
            <a:r>
              <a:rPr lang="it-IT" dirty="0"/>
              <a:t> </a:t>
            </a:r>
            <a:r>
              <a:rPr lang="it-IT" dirty="0" err="1"/>
              <a:t>is</a:t>
            </a:r>
            <a:r>
              <a:rPr lang="it-IT" dirty="0"/>
              <a:t> </a:t>
            </a:r>
            <a:r>
              <a:rPr lang="it-IT" dirty="0" err="1"/>
              <a:t>focused</a:t>
            </a:r>
            <a:r>
              <a:rPr lang="it-IT" dirty="0"/>
              <a:t> on </a:t>
            </a:r>
            <a:r>
              <a:rPr lang="it-IT" dirty="0" err="1"/>
              <a:t>three</a:t>
            </a:r>
            <a:r>
              <a:rPr lang="it-IT" dirty="0"/>
              <a:t> </a:t>
            </a:r>
            <a:r>
              <a:rPr lang="it-IT" dirty="0" err="1"/>
              <a:t>parts</a:t>
            </a:r>
            <a:r>
              <a:rPr lang="it-IT" dirty="0"/>
              <a:t>:</a:t>
            </a:r>
          </a:p>
        </p:txBody>
      </p:sp>
      <p:sp>
        <p:nvSpPr>
          <p:cNvPr id="3" name="Segnaposto contenuto 2"/>
          <p:cNvSpPr>
            <a:spLocks noGrp="1"/>
          </p:cNvSpPr>
          <p:nvPr>
            <p:ph idx="1"/>
          </p:nvPr>
        </p:nvSpPr>
        <p:spPr>
          <a:xfrm>
            <a:off x="1135913" y="2048522"/>
            <a:ext cx="9872871" cy="4038600"/>
          </a:xfrm>
        </p:spPr>
        <p:txBody>
          <a:bodyPr>
            <a:normAutofit/>
          </a:bodyPr>
          <a:lstStyle/>
          <a:p>
            <a:r>
              <a:rPr lang="it-IT" sz="3200" dirty="0"/>
              <a:t>1) </a:t>
            </a:r>
            <a:r>
              <a:rPr lang="it-IT" sz="3200" dirty="0" err="1"/>
              <a:t>Principles</a:t>
            </a:r>
            <a:r>
              <a:rPr lang="it-IT" sz="3200" dirty="0"/>
              <a:t> and </a:t>
            </a:r>
            <a:r>
              <a:rPr lang="it-IT" sz="3200" dirty="0" err="1"/>
              <a:t>objectives</a:t>
            </a:r>
            <a:r>
              <a:rPr lang="it-IT" sz="3200" dirty="0"/>
              <a:t> of the right of </a:t>
            </a:r>
            <a:r>
              <a:rPr lang="it-IT" sz="3200" dirty="0" err="1"/>
              <a:t>access</a:t>
            </a:r>
            <a:r>
              <a:rPr lang="it-IT" sz="3200" dirty="0"/>
              <a:t> to </a:t>
            </a:r>
            <a:r>
              <a:rPr lang="it-IT" sz="3200" dirty="0" err="1"/>
              <a:t>environmental</a:t>
            </a:r>
            <a:r>
              <a:rPr lang="it-IT" sz="3200" dirty="0"/>
              <a:t> information;</a:t>
            </a:r>
          </a:p>
          <a:p>
            <a:r>
              <a:rPr lang="it-IT" sz="3200" dirty="0"/>
              <a:t>2) The </a:t>
            </a:r>
            <a:r>
              <a:rPr lang="it-IT" sz="3200" dirty="0" err="1"/>
              <a:t>european</a:t>
            </a:r>
            <a:r>
              <a:rPr lang="it-IT" sz="3200" dirty="0"/>
              <a:t> </a:t>
            </a:r>
            <a:r>
              <a:rPr lang="it-IT" sz="3200" dirty="0" err="1"/>
              <a:t>framework</a:t>
            </a:r>
            <a:r>
              <a:rPr lang="it-IT" sz="3200" dirty="0"/>
              <a:t> on </a:t>
            </a:r>
            <a:r>
              <a:rPr lang="it-IT" sz="3200" dirty="0" err="1"/>
              <a:t>access</a:t>
            </a:r>
            <a:r>
              <a:rPr lang="it-IT" sz="3200" dirty="0"/>
              <a:t>;</a:t>
            </a:r>
          </a:p>
          <a:p>
            <a:r>
              <a:rPr lang="it-IT" sz="3200" dirty="0"/>
              <a:t>3) The </a:t>
            </a:r>
            <a:r>
              <a:rPr lang="it-IT" sz="3200" dirty="0" err="1"/>
              <a:t>implementation</a:t>
            </a:r>
            <a:r>
              <a:rPr lang="it-IT" sz="3200" dirty="0"/>
              <a:t> of Eu </a:t>
            </a:r>
            <a:r>
              <a:rPr lang="it-IT" sz="3200" dirty="0" err="1"/>
              <a:t>rules</a:t>
            </a:r>
            <a:r>
              <a:rPr lang="it-IT" sz="3200" dirty="0"/>
              <a:t> in </a:t>
            </a:r>
            <a:r>
              <a:rPr lang="it-IT" sz="3200" dirty="0" err="1"/>
              <a:t>Italy</a:t>
            </a:r>
            <a:r>
              <a:rPr lang="it-IT" sz="3200" dirty="0"/>
              <a:t> </a:t>
            </a:r>
          </a:p>
        </p:txBody>
      </p:sp>
    </p:spTree>
    <p:extLst>
      <p:ext uri="{BB962C8B-B14F-4D97-AF65-F5344CB8AC3E}">
        <p14:creationId xmlns:p14="http://schemas.microsoft.com/office/powerpoint/2010/main" val="2434578923"/>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45724" y="609600"/>
            <a:ext cx="8528278" cy="580008"/>
          </a:xfrm>
          <a:ln>
            <a:noFill/>
          </a:ln>
        </p:spPr>
        <p:txBody>
          <a:bodyPr>
            <a:normAutofit fontScale="90000"/>
          </a:bodyPr>
          <a:lstStyle/>
          <a:p>
            <a:endParaRPr lang="it-IT" dirty="0"/>
          </a:p>
        </p:txBody>
      </p:sp>
      <p:sp>
        <p:nvSpPr>
          <p:cNvPr id="3" name="Segnaposto contenuto 2"/>
          <p:cNvSpPr>
            <a:spLocks noGrp="1"/>
          </p:cNvSpPr>
          <p:nvPr>
            <p:ph idx="1"/>
          </p:nvPr>
        </p:nvSpPr>
        <p:spPr>
          <a:xfrm>
            <a:off x="745724" y="609600"/>
            <a:ext cx="8596668" cy="3880773"/>
          </a:xfrm>
        </p:spPr>
        <p:txBody>
          <a:bodyPr>
            <a:noAutofit/>
          </a:bodyPr>
          <a:lstStyle/>
          <a:p>
            <a:r>
              <a:rPr lang="en-US" sz="2800" dirty="0"/>
              <a:t>FOIA regulates the '‘new civic access“ and, after underling, the right to unconditional access to all information and data that the authorities are obliged to make public through inclusion on their web sites, extended the range of this innovative extremely significant institution. That provision states that: "</a:t>
            </a:r>
            <a:r>
              <a:rPr lang="en-US" sz="2800" b="1" dirty="0"/>
              <a:t>In order to promote widespread forms of control over the pursuit of official duties and the use of public resources and to encourage participation in public debate, everyone has the right of access to data and documents held by public administrations, other than those subject to publication” </a:t>
            </a:r>
            <a:endParaRPr lang="it-IT" sz="2800" b="1" dirty="0"/>
          </a:p>
        </p:txBody>
      </p:sp>
    </p:spTree>
    <p:extLst>
      <p:ext uri="{BB962C8B-B14F-4D97-AF65-F5344CB8AC3E}">
        <p14:creationId xmlns:p14="http://schemas.microsoft.com/office/powerpoint/2010/main" val="1251546576"/>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en-US" sz="3200" dirty="0"/>
              <a:t>Furthermore, postponing and restricting civic access constitute an element of assessment of managerial responsibility, possibly leading to liability for damage to the image of the administration </a:t>
            </a:r>
            <a:endParaRPr lang="it-IT" sz="3200" dirty="0"/>
          </a:p>
        </p:txBody>
      </p:sp>
    </p:spTree>
    <p:extLst>
      <p:ext uri="{BB962C8B-B14F-4D97-AF65-F5344CB8AC3E}">
        <p14:creationId xmlns:p14="http://schemas.microsoft.com/office/powerpoint/2010/main" val="38485726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54602" y="609600"/>
            <a:ext cx="8519400" cy="384699"/>
          </a:xfrm>
        </p:spPr>
        <p:txBody>
          <a:bodyPr>
            <a:normAutofit fontScale="90000"/>
          </a:bodyPr>
          <a:lstStyle/>
          <a:p>
            <a:endParaRPr lang="it-IT" dirty="0"/>
          </a:p>
        </p:txBody>
      </p:sp>
      <p:sp>
        <p:nvSpPr>
          <p:cNvPr id="3" name="Segnaposto contenuto 2"/>
          <p:cNvSpPr>
            <a:spLocks noGrp="1"/>
          </p:cNvSpPr>
          <p:nvPr>
            <p:ph idx="1"/>
          </p:nvPr>
        </p:nvSpPr>
        <p:spPr>
          <a:xfrm>
            <a:off x="639192" y="1171853"/>
            <a:ext cx="8634810" cy="4869510"/>
          </a:xfrm>
        </p:spPr>
        <p:txBody>
          <a:bodyPr>
            <a:normAutofit fontScale="92500" lnSpcReduction="20000"/>
          </a:bodyPr>
          <a:lstStyle/>
          <a:p>
            <a:r>
              <a:rPr lang="en-US" sz="3200" dirty="0"/>
              <a:t>From a first reading of that provision it seems to emerge the prospect that the institution's traditional boundaries of access to the acts referred to in Articles. 22 et </a:t>
            </a:r>
            <a:r>
              <a:rPr lang="en-US" sz="3200" dirty="0" err="1"/>
              <a:t>seq</a:t>
            </a:r>
            <a:r>
              <a:rPr lang="en-US" sz="3200" dirty="0"/>
              <a:t> of Law 241/1990 are completely outdated.</a:t>
            </a:r>
          </a:p>
          <a:p>
            <a:r>
              <a:rPr lang="en-US" sz="3200" dirty="0"/>
              <a:t>Now, in 2016, all these elements seem completely overwhelmed by the new civic institution of access, considering that this institution was introduced, but limited to the information that the PA is required to publish on its web site, as early as 2013 with the Decree n. 33.</a:t>
            </a:r>
          </a:p>
          <a:p>
            <a:endParaRPr lang="it-IT" dirty="0"/>
          </a:p>
        </p:txBody>
      </p:sp>
    </p:spTree>
    <p:extLst>
      <p:ext uri="{BB962C8B-B14F-4D97-AF65-F5344CB8AC3E}">
        <p14:creationId xmlns:p14="http://schemas.microsoft.com/office/powerpoint/2010/main" val="23860087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lnSpcReduction="10000"/>
          </a:bodyPr>
          <a:lstStyle/>
          <a:p>
            <a:r>
              <a:rPr lang="en-US" sz="3200" dirty="0"/>
              <a:t>The correct application of the FOIA in the Italian Law will likely make a greater social control of citizens on the public action, which could lead to a reduction of waste and illegality, in an attempt to realize the idea - proposed by Filippo </a:t>
            </a:r>
            <a:r>
              <a:rPr lang="en-US" sz="3200" dirty="0" err="1"/>
              <a:t>Turati</a:t>
            </a:r>
            <a:r>
              <a:rPr lang="en-US" sz="3200" dirty="0"/>
              <a:t> and Elio </a:t>
            </a:r>
            <a:r>
              <a:rPr lang="en-US" sz="3200" dirty="0" err="1"/>
              <a:t>Casetta</a:t>
            </a:r>
            <a:r>
              <a:rPr lang="en-US" sz="3200" dirty="0"/>
              <a:t> – of Administration as a "glass house."</a:t>
            </a:r>
            <a:endParaRPr lang="it-IT" sz="3200" dirty="0"/>
          </a:p>
        </p:txBody>
      </p:sp>
    </p:spTree>
    <p:extLst>
      <p:ext uri="{BB962C8B-B14F-4D97-AF65-F5344CB8AC3E}">
        <p14:creationId xmlns:p14="http://schemas.microsoft.com/office/powerpoint/2010/main" val="214117058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airplane"/>
      </p:transition>
    </mc:Choice>
    <mc:Fallback>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4. </a:t>
            </a:r>
            <a:r>
              <a:rPr lang="it-IT" dirty="0" err="1"/>
              <a:t>Conclusions</a:t>
            </a:r>
            <a:endParaRPr lang="it-IT" dirty="0"/>
          </a:p>
        </p:txBody>
      </p:sp>
      <p:sp>
        <p:nvSpPr>
          <p:cNvPr id="3" name="Segnaposto contenuto 2"/>
          <p:cNvSpPr>
            <a:spLocks noGrp="1"/>
          </p:cNvSpPr>
          <p:nvPr>
            <p:ph idx="1"/>
          </p:nvPr>
        </p:nvSpPr>
        <p:spPr/>
        <p:txBody>
          <a:bodyPr>
            <a:normAutofit fontScale="92500" lnSpcReduction="20000"/>
          </a:bodyPr>
          <a:lstStyle/>
          <a:p>
            <a:r>
              <a:rPr lang="en-US" sz="3200" dirty="0"/>
              <a:t>As often happened in the past, once again it is the matter of the environment to allow the emergence and strengthening of institutions and principles - think of the principle of subsidiarity and sustainable development, the precautionary and sincere cooperation - initially considered relegated only to the environment, and therefore </a:t>
            </a:r>
            <a:r>
              <a:rPr lang="en-US" sz="3200" i="1" dirty="0"/>
              <a:t>jus </a:t>
            </a:r>
            <a:r>
              <a:rPr lang="en-US" sz="3200" i="1" dirty="0" err="1"/>
              <a:t>singulare</a:t>
            </a:r>
            <a:r>
              <a:rPr lang="en-US" sz="3200" dirty="0"/>
              <a:t>, and later became general institutions of administrative law.</a:t>
            </a:r>
            <a:endParaRPr lang="it-IT" sz="3200" dirty="0"/>
          </a:p>
        </p:txBody>
      </p:sp>
    </p:spTree>
    <p:extLst>
      <p:ext uri="{BB962C8B-B14F-4D97-AF65-F5344CB8AC3E}">
        <p14:creationId xmlns:p14="http://schemas.microsoft.com/office/powerpoint/2010/main" val="1676972887"/>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24353" y="-109492"/>
            <a:ext cx="8596668" cy="1320800"/>
          </a:xfrm>
        </p:spPr>
        <p:txBody>
          <a:bodyPr/>
          <a:lstStyle/>
          <a:p>
            <a:endParaRPr lang="it-IT"/>
          </a:p>
        </p:txBody>
      </p:sp>
      <p:sp>
        <p:nvSpPr>
          <p:cNvPr id="3" name="Segnaposto contenuto 2"/>
          <p:cNvSpPr>
            <a:spLocks noGrp="1"/>
          </p:cNvSpPr>
          <p:nvPr>
            <p:ph idx="1"/>
          </p:nvPr>
        </p:nvSpPr>
        <p:spPr>
          <a:xfrm>
            <a:off x="656948" y="1384917"/>
            <a:ext cx="8617054" cy="4656445"/>
          </a:xfrm>
        </p:spPr>
        <p:txBody>
          <a:bodyPr>
            <a:normAutofit fontScale="92500" lnSpcReduction="10000"/>
          </a:bodyPr>
          <a:lstStyle/>
          <a:p>
            <a:r>
              <a:rPr lang="en-US" sz="3200" dirty="0"/>
              <a:t>In the case of environmental information, the amplitude of the right that was to set up, since the law establishing the Ministry of the Environment of 1986 seems to have taken a leading role from the general rules. So that once again the evolution of the right of access seems emblematic of the peculiarities of the environmental law that is shown as a right-Probe, a laboratory where materialize problems and solutions are found, then the same spread more generally .</a:t>
            </a:r>
            <a:endParaRPr lang="it-IT" sz="3200" dirty="0"/>
          </a:p>
        </p:txBody>
      </p:sp>
    </p:spTree>
    <p:extLst>
      <p:ext uri="{BB962C8B-B14F-4D97-AF65-F5344CB8AC3E}">
        <p14:creationId xmlns:p14="http://schemas.microsoft.com/office/powerpoint/2010/main" val="29444107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lnSpcReduction="10000"/>
          </a:bodyPr>
          <a:lstStyle/>
          <a:p>
            <a:r>
              <a:rPr lang="en-US" sz="3200" dirty="0"/>
              <a:t>The spread of the possibility of access to environmental information presumably will contribute to encourage the creation of a new virtuous model of administration.</a:t>
            </a:r>
          </a:p>
          <a:p>
            <a:r>
              <a:rPr lang="en-US" sz="3200" dirty="0"/>
              <a:t>In fact, the guarantee of a properly informed citizenship is essential for the functioning of a democratic society and for controlling corruption</a:t>
            </a:r>
            <a:r>
              <a:rPr lang="en-US" dirty="0"/>
              <a:t>.</a:t>
            </a:r>
            <a:endParaRPr lang="it-IT" dirty="0"/>
          </a:p>
        </p:txBody>
      </p:sp>
    </p:spTree>
    <p:extLst>
      <p:ext uri="{BB962C8B-B14F-4D97-AF65-F5344CB8AC3E}">
        <p14:creationId xmlns:p14="http://schemas.microsoft.com/office/powerpoint/2010/main" val="1875672952"/>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dirty="0" err="1"/>
              <a:t>Thanks</a:t>
            </a:r>
            <a:r>
              <a:rPr lang="it-IT" sz="3200" dirty="0"/>
              <a:t> for </a:t>
            </a:r>
            <a:r>
              <a:rPr lang="it-IT" sz="3200" dirty="0" err="1"/>
              <a:t>your</a:t>
            </a:r>
            <a:r>
              <a:rPr lang="it-IT" sz="3200" dirty="0"/>
              <a:t> </a:t>
            </a:r>
            <a:r>
              <a:rPr lang="it-IT" sz="3200" dirty="0" err="1"/>
              <a:t>attention</a:t>
            </a:r>
            <a:endParaRPr lang="it-IT" sz="3200" dirty="0"/>
          </a:p>
        </p:txBody>
      </p:sp>
      <p:sp>
        <p:nvSpPr>
          <p:cNvPr id="3" name="Segnaposto testo 2"/>
          <p:cNvSpPr>
            <a:spLocks noGrp="1"/>
          </p:cNvSpPr>
          <p:nvPr>
            <p:ph type="body" idx="1"/>
          </p:nvPr>
        </p:nvSpPr>
        <p:spPr/>
        <p:txBody>
          <a:bodyPr/>
          <a:lstStyle/>
          <a:p>
            <a:endParaRPr lang="it-IT"/>
          </a:p>
        </p:txBody>
      </p:sp>
    </p:spTree>
    <p:extLst>
      <p:ext uri="{BB962C8B-B14F-4D97-AF65-F5344CB8AC3E}">
        <p14:creationId xmlns:p14="http://schemas.microsoft.com/office/powerpoint/2010/main" val="426922964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40545" y="597531"/>
            <a:ext cx="10515600" cy="1459869"/>
          </a:xfrm>
        </p:spPr>
        <p:txBody>
          <a:bodyPr>
            <a:normAutofit fontScale="90000"/>
          </a:bodyPr>
          <a:lstStyle/>
          <a:p>
            <a:r>
              <a:rPr lang="en-US" dirty="0"/>
              <a:t>1.	The right of access to environmental information: principles and objectives</a:t>
            </a:r>
            <a:br>
              <a:rPr lang="en-US" dirty="0"/>
            </a:br>
            <a:endParaRPr lang="it-IT" dirty="0"/>
          </a:p>
        </p:txBody>
      </p:sp>
      <p:sp>
        <p:nvSpPr>
          <p:cNvPr id="3" name="Segnaposto contenuto 2"/>
          <p:cNvSpPr>
            <a:spLocks noGrp="1"/>
          </p:cNvSpPr>
          <p:nvPr>
            <p:ph idx="1"/>
          </p:nvPr>
        </p:nvSpPr>
        <p:spPr/>
        <p:txBody>
          <a:bodyPr>
            <a:normAutofit fontScale="92500"/>
          </a:bodyPr>
          <a:lstStyle/>
          <a:p>
            <a:endParaRPr lang="en-US" dirty="0"/>
          </a:p>
          <a:p>
            <a:r>
              <a:rPr lang="en-US" sz="3200" dirty="0"/>
              <a:t>The aim of this paper is to demonstrate the configurability of administrative information as a tool to protect the general interest to knowledge and as a means to give all citizens a democratic control over exercising administrative power, to finally achieve a new concept of good administration.</a:t>
            </a:r>
          </a:p>
          <a:p>
            <a:endParaRPr lang="it-IT" dirty="0"/>
          </a:p>
        </p:txBody>
      </p:sp>
    </p:spTree>
    <p:extLst>
      <p:ext uri="{BB962C8B-B14F-4D97-AF65-F5344CB8AC3E}">
        <p14:creationId xmlns:p14="http://schemas.microsoft.com/office/powerpoint/2010/main" val="67562849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lnSpcReduction="10000"/>
          </a:bodyPr>
          <a:lstStyle/>
          <a:p>
            <a:r>
              <a:rPr lang="en-US" sz="3200" dirty="0"/>
              <a:t>The most important principles linked to the right of access are transparency and participation of citizens in the P.A., and finally the more general principle of good administration, recognized as a fundamental right by E.U. Charter of </a:t>
            </a:r>
            <a:r>
              <a:rPr lang="en-US" sz="3200" dirty="0" err="1"/>
              <a:t>Foundamental</a:t>
            </a:r>
            <a:r>
              <a:rPr lang="en-US" sz="3200" dirty="0"/>
              <a:t> Rights of 7th December 2000.</a:t>
            </a:r>
            <a:endParaRPr lang="it-IT" sz="3200" dirty="0"/>
          </a:p>
        </p:txBody>
      </p:sp>
    </p:spTree>
    <p:extLst>
      <p:ext uri="{BB962C8B-B14F-4D97-AF65-F5344CB8AC3E}">
        <p14:creationId xmlns:p14="http://schemas.microsoft.com/office/powerpoint/2010/main" val="2806771581"/>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            </a:t>
            </a:r>
            <a:r>
              <a:rPr lang="it-IT" dirty="0" err="1"/>
              <a:t>Good</a:t>
            </a:r>
            <a:r>
              <a:rPr lang="it-IT" dirty="0"/>
              <a:t> and </a:t>
            </a:r>
            <a:r>
              <a:rPr lang="it-IT" dirty="0" err="1"/>
              <a:t>maladministration</a:t>
            </a:r>
            <a:endParaRPr lang="it-IT" dirty="0"/>
          </a:p>
        </p:txBody>
      </p:sp>
      <p:sp>
        <p:nvSpPr>
          <p:cNvPr id="3" name="Segnaposto contenuto 2"/>
          <p:cNvSpPr>
            <a:spLocks noGrp="1"/>
          </p:cNvSpPr>
          <p:nvPr>
            <p:ph sz="half" idx="1"/>
          </p:nvPr>
        </p:nvSpPr>
        <p:spPr/>
        <p:txBody>
          <a:bodyPr>
            <a:normAutofit/>
          </a:bodyPr>
          <a:lstStyle/>
          <a:p>
            <a:r>
              <a:rPr lang="en-US" dirty="0"/>
              <a:t>Indeed, article 41 envisages that the Administration may be classified as "good" when it deals with issues that affect any person impartially, fairly and within a reasonable time, when its decisions are motivated and the person concerned has been heard, when finally it allows easy access of each person to his or her file.</a:t>
            </a:r>
            <a:endParaRPr lang="it-IT" dirty="0"/>
          </a:p>
        </p:txBody>
      </p:sp>
      <p:sp>
        <p:nvSpPr>
          <p:cNvPr id="4" name="Segnaposto contenuto 3"/>
          <p:cNvSpPr>
            <a:spLocks noGrp="1"/>
          </p:cNvSpPr>
          <p:nvPr>
            <p:ph sz="half" idx="2"/>
          </p:nvPr>
        </p:nvSpPr>
        <p:spPr/>
        <p:txBody>
          <a:bodyPr>
            <a:normAutofit/>
          </a:bodyPr>
          <a:lstStyle/>
          <a:p>
            <a:r>
              <a:rPr lang="it-IT" dirty="0" err="1"/>
              <a:t>Maladministration</a:t>
            </a:r>
            <a:r>
              <a:rPr lang="it-IT" dirty="0"/>
              <a:t> </a:t>
            </a:r>
            <a:r>
              <a:rPr lang="it-IT" dirty="0" err="1"/>
              <a:t>means</a:t>
            </a:r>
            <a:r>
              <a:rPr lang="it-IT" dirty="0"/>
              <a:t> </a:t>
            </a:r>
            <a:r>
              <a:rPr lang="it-IT" dirty="0" err="1"/>
              <a:t>poor</a:t>
            </a:r>
            <a:r>
              <a:rPr lang="it-IT" dirty="0"/>
              <a:t> or </a:t>
            </a:r>
            <a:r>
              <a:rPr lang="it-IT" dirty="0" err="1"/>
              <a:t>failed</a:t>
            </a:r>
            <a:r>
              <a:rPr lang="it-IT" dirty="0"/>
              <a:t> </a:t>
            </a:r>
            <a:r>
              <a:rPr lang="it-IT" dirty="0" err="1"/>
              <a:t>administration</a:t>
            </a:r>
            <a:r>
              <a:rPr lang="it-IT" dirty="0"/>
              <a:t>, some </a:t>
            </a:r>
            <a:r>
              <a:rPr lang="it-IT" dirty="0" err="1"/>
              <a:t>examples</a:t>
            </a:r>
            <a:r>
              <a:rPr lang="it-IT" dirty="0"/>
              <a:t> are:</a:t>
            </a:r>
          </a:p>
          <a:p>
            <a:r>
              <a:rPr lang="it-IT" dirty="0" err="1"/>
              <a:t>Administrative</a:t>
            </a:r>
            <a:r>
              <a:rPr lang="it-IT" dirty="0"/>
              <a:t> </a:t>
            </a:r>
            <a:r>
              <a:rPr lang="it-IT" dirty="0" err="1"/>
              <a:t>irregularities</a:t>
            </a:r>
            <a:r>
              <a:rPr lang="it-IT" dirty="0"/>
              <a:t>,</a:t>
            </a:r>
          </a:p>
          <a:p>
            <a:r>
              <a:rPr lang="it-IT" dirty="0" err="1"/>
              <a:t>Unfairness</a:t>
            </a:r>
            <a:r>
              <a:rPr lang="it-IT" dirty="0"/>
              <a:t>;</a:t>
            </a:r>
          </a:p>
          <a:p>
            <a:r>
              <a:rPr lang="it-IT" dirty="0" err="1"/>
              <a:t>Discrimination</a:t>
            </a:r>
            <a:r>
              <a:rPr lang="it-IT" dirty="0"/>
              <a:t>;</a:t>
            </a:r>
          </a:p>
          <a:p>
            <a:r>
              <a:rPr lang="it-IT" dirty="0" err="1"/>
              <a:t>Abuse</a:t>
            </a:r>
            <a:r>
              <a:rPr lang="it-IT" dirty="0"/>
              <a:t> of </a:t>
            </a:r>
            <a:r>
              <a:rPr lang="it-IT" dirty="0" err="1"/>
              <a:t>power</a:t>
            </a:r>
            <a:r>
              <a:rPr lang="it-IT" dirty="0"/>
              <a:t>;</a:t>
            </a:r>
          </a:p>
          <a:p>
            <a:r>
              <a:rPr lang="it-IT" dirty="0" err="1"/>
              <a:t>Refusal</a:t>
            </a:r>
            <a:r>
              <a:rPr lang="it-IT" dirty="0"/>
              <a:t> of information;</a:t>
            </a:r>
          </a:p>
          <a:p>
            <a:r>
              <a:rPr lang="it-IT" dirty="0" err="1"/>
              <a:t>Unnecessary</a:t>
            </a:r>
            <a:r>
              <a:rPr lang="it-IT" dirty="0"/>
              <a:t> delay</a:t>
            </a:r>
          </a:p>
        </p:txBody>
      </p:sp>
    </p:spTree>
    <p:extLst>
      <p:ext uri="{BB962C8B-B14F-4D97-AF65-F5344CB8AC3E}">
        <p14:creationId xmlns:p14="http://schemas.microsoft.com/office/powerpoint/2010/main" val="1669838029"/>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ln>
            <a:noFill/>
          </a:ln>
        </p:spPr>
        <p:txBody>
          <a:bodyPr/>
          <a:lstStyle/>
          <a:p>
            <a:endParaRPr lang="it-IT"/>
          </a:p>
        </p:txBody>
      </p:sp>
      <p:sp>
        <p:nvSpPr>
          <p:cNvPr id="3" name="Segnaposto contenuto 2"/>
          <p:cNvSpPr>
            <a:spLocks noGrp="1"/>
          </p:cNvSpPr>
          <p:nvPr>
            <p:ph idx="1"/>
          </p:nvPr>
        </p:nvSpPr>
        <p:spPr/>
        <p:txBody>
          <a:bodyPr>
            <a:normAutofit fontScale="92500" lnSpcReduction="10000"/>
          </a:bodyPr>
          <a:lstStyle/>
          <a:p>
            <a:r>
              <a:rPr lang="en-US" sz="3200" dirty="0"/>
              <a:t>However, the good administration now seems to be meant in a more modern and flexible way: in other words, it can not be mere compliance with the rules, but the action of P.A. must be based on loyalty and spirit of collaboration (friendly administration). Just in this renewed perspective assumes central importance the role reserved for the right of access.</a:t>
            </a:r>
            <a:endParaRPr lang="it-IT" sz="3200" dirty="0"/>
          </a:p>
        </p:txBody>
      </p:sp>
    </p:spTree>
    <p:extLst>
      <p:ext uri="{BB962C8B-B14F-4D97-AF65-F5344CB8AC3E}">
        <p14:creationId xmlns:p14="http://schemas.microsoft.com/office/powerpoint/2010/main" val="776705476"/>
      </p:ext>
    </p:extLst>
  </p:cSld>
  <p:clrMapOvr>
    <a:masterClrMapping/>
  </p:clrMapOvr>
  <p:transition spd="slow">
    <p:randomBar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en-US" sz="3200" dirty="0"/>
              <a:t>more active participation in decision-making, better quality decisions and strengthening the effectiveness are the many benefits of a right to greater access</a:t>
            </a:r>
            <a:endParaRPr lang="it-IT" sz="3200" dirty="0"/>
          </a:p>
        </p:txBody>
      </p:sp>
    </p:spTree>
    <p:extLst>
      <p:ext uri="{BB962C8B-B14F-4D97-AF65-F5344CB8AC3E}">
        <p14:creationId xmlns:p14="http://schemas.microsoft.com/office/powerpoint/2010/main" val="3916163714"/>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endParaRPr lang="en-US" dirty="0"/>
          </a:p>
          <a:p>
            <a:r>
              <a:rPr lang="en-US" sz="3200" dirty="0"/>
              <a:t>Publicity and transparency of administrative action certainly represent a fundamental requirement for democratic systems: in fact draw a new way to ensure citizen’s control over the actions of public administrators.</a:t>
            </a:r>
          </a:p>
          <a:p>
            <a:endParaRPr lang="it-IT" dirty="0"/>
          </a:p>
        </p:txBody>
      </p:sp>
    </p:spTree>
    <p:extLst>
      <p:ext uri="{BB962C8B-B14F-4D97-AF65-F5344CB8AC3E}">
        <p14:creationId xmlns:p14="http://schemas.microsoft.com/office/powerpoint/2010/main" val="158049614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3250">
        <p15:prstTrans prst="origami"/>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lnSpcReduction="20000"/>
          </a:bodyPr>
          <a:lstStyle/>
          <a:p>
            <a:r>
              <a:rPr lang="en-US" sz="3200" dirty="0"/>
              <a:t>As for environmental information: the principle of prevention is the base of the need to strengthen the environmental information, since the disclosure of information allows citizen to participate in environmental decisions and action to be taken before environmental damage is caused. Naturally, the right to environmental information is also an expression of general principle of sustainable development.</a:t>
            </a:r>
            <a:endParaRPr lang="it-IT" sz="3200" dirty="0"/>
          </a:p>
        </p:txBody>
      </p:sp>
    </p:spTree>
    <p:extLst>
      <p:ext uri="{BB962C8B-B14F-4D97-AF65-F5344CB8AC3E}">
        <p14:creationId xmlns:p14="http://schemas.microsoft.com/office/powerpoint/2010/main" val="2934953285"/>
      </p:ext>
    </p:extLst>
  </p:cSld>
  <p:clrMapOvr>
    <a:masterClrMapping/>
  </p:clrMapOvr>
  <p:transition spd="slow">
    <p:push dir="u"/>
  </p:transition>
</p:sld>
</file>

<file path=ppt/theme/theme1.xml><?xml version="1.0" encoding="utf-8"?>
<a:theme xmlns:a="http://schemas.openxmlformats.org/drawingml/2006/main" name="Sfaccettatura">
  <a:themeElements>
    <a:clrScheme name="Sfaccettatur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Sfaccettatur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faccettatur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151</TotalTime>
  <Words>1724</Words>
  <Application>Microsoft Office PowerPoint</Application>
  <PresentationFormat>Widescreen</PresentationFormat>
  <Paragraphs>58</Paragraphs>
  <Slides>27</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27</vt:i4>
      </vt:variant>
    </vt:vector>
  </HeadingPairs>
  <TitlesOfParts>
    <vt:vector size="31" baseType="lpstr">
      <vt:lpstr>Arial</vt:lpstr>
      <vt:lpstr>Trebuchet MS</vt:lpstr>
      <vt:lpstr>Wingdings 3</vt:lpstr>
      <vt:lpstr>Sfaccettatura</vt:lpstr>
      <vt:lpstr>Access to Environmental Information in the EU and in Italy: towards a good administration</vt:lpstr>
      <vt:lpstr>This presentation is focused on three parts:</vt:lpstr>
      <vt:lpstr>1. The right of access to environmental information: principles and objectives </vt:lpstr>
      <vt:lpstr>Presentazione standard di PowerPoint</vt:lpstr>
      <vt:lpstr>            Good and maladministration</vt:lpstr>
      <vt:lpstr>Presentazione standard di PowerPoint</vt:lpstr>
      <vt:lpstr>Presentazione standard di PowerPoint</vt:lpstr>
      <vt:lpstr>Presentazione standard di PowerPoint</vt:lpstr>
      <vt:lpstr>Presentazione standard di PowerPoint</vt:lpstr>
      <vt:lpstr>2. The Aarhus Convention and the European framework on access to environmental information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3. The implementation of European Law by Legislative Decree n. 195 of 2005  </vt:lpstr>
      <vt:lpstr>General and special rules on access</vt:lpstr>
      <vt:lpstr>Presentazione standard di PowerPoint</vt:lpstr>
      <vt:lpstr>Presentazione standard di PowerPoint</vt:lpstr>
      <vt:lpstr>Presentazione standard di PowerPoint</vt:lpstr>
      <vt:lpstr>Presentazione standard di PowerPoint</vt:lpstr>
      <vt:lpstr>Presentazione standard di PowerPoint</vt:lpstr>
      <vt:lpstr>4. Conclusions</vt:lpstr>
      <vt:lpstr>Presentazione standard di PowerPoint</vt:lpstr>
      <vt:lpstr>Presentazione standard di PowerPoint</vt:lpstr>
      <vt:lpstr>Thanks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Access to Environmental Information in the EU and in Italy: towards a good administration</dc:title>
  <dc:creator>Massimo</dc:creator>
  <cp:lastModifiedBy>Massimo</cp:lastModifiedBy>
  <cp:revision>14</cp:revision>
  <cp:lastPrinted>2016-09-12T01:32:49Z</cp:lastPrinted>
  <dcterms:created xsi:type="dcterms:W3CDTF">2016-09-11T23:15:04Z</dcterms:created>
  <dcterms:modified xsi:type="dcterms:W3CDTF">2016-09-12T01:46:17Z</dcterms:modified>
</cp:coreProperties>
</file>