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7" r:id="rId3"/>
    <p:sldId id="276" r:id="rId4"/>
    <p:sldId id="277" r:id="rId5"/>
    <p:sldId id="270" r:id="rId6"/>
    <p:sldId id="278" r:id="rId7"/>
    <p:sldId id="273" r:id="rId8"/>
    <p:sldId id="274" r:id="rId9"/>
    <p:sldId id="275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0">
          <p15:clr>
            <a:srgbClr val="A4A3A4"/>
          </p15:clr>
        </p15:guide>
        <p15:guide id="2" orient="horz" pos="3975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90">
          <p15:clr>
            <a:srgbClr val="A4A3A4"/>
          </p15:clr>
        </p15:guide>
        <p15:guide id="5" pos="368">
          <p15:clr>
            <a:srgbClr val="A4A3A4"/>
          </p15:clr>
        </p15:guide>
        <p15:guide id="6" pos="5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2" autoAdjust="0"/>
    <p:restoredTop sz="84983" autoAdjust="0"/>
  </p:normalViewPr>
  <p:slideViewPr>
    <p:cSldViewPr snapToGrid="0" snapToObjects="1" showGuides="1">
      <p:cViewPr varScale="1">
        <p:scale>
          <a:sx n="90" d="100"/>
          <a:sy n="90" d="100"/>
        </p:scale>
        <p:origin x="-1448" y="-112"/>
      </p:cViewPr>
      <p:guideLst>
        <p:guide orient="horz" pos="1030"/>
        <p:guide orient="horz" pos="3975"/>
        <p:guide orient="horz" pos="935"/>
        <p:guide orient="horz" pos="390"/>
        <p:guide pos="368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13.09.16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13.09.16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5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Art 9(3):</a:t>
            </a:r>
          </a:p>
          <a:p>
            <a:pPr algn="just"/>
            <a:r>
              <a:rPr lang="en-GB" sz="1200" dirty="0" smtClean="0"/>
              <a:t>In addition and without prejudice to the review procedures referred to in paragraphs 1 and 2 above, each Party shall ensure that, where they meet </a:t>
            </a:r>
            <a:r>
              <a:rPr lang="en-GB" sz="1200" b="1" dirty="0" smtClean="0"/>
              <a:t>the criteria, if any</a:t>
            </a:r>
            <a:r>
              <a:rPr lang="en-GB" sz="1200" dirty="0" smtClean="0"/>
              <a:t>, laid down in its national law, </a:t>
            </a:r>
            <a:r>
              <a:rPr lang="en-GB" sz="1200" b="1" dirty="0" smtClean="0"/>
              <a:t>members of the public </a:t>
            </a:r>
            <a:r>
              <a:rPr lang="en-GB" sz="1200" dirty="0" smtClean="0"/>
              <a:t>have access to administrative or judicial procedures to challenge acts and omissions </a:t>
            </a:r>
            <a:r>
              <a:rPr lang="en-GB" sz="1200" i="1" dirty="0" smtClean="0"/>
              <a:t>by private persons and public authorities </a:t>
            </a:r>
            <a:r>
              <a:rPr lang="en-GB" sz="1200" b="1" dirty="0" smtClean="0"/>
              <a:t>which contravene provisions of its national law relating to the environment</a:t>
            </a:r>
            <a:r>
              <a:rPr lang="en-GB" sz="1200" dirty="0" smtClean="0"/>
              <a:t>.</a:t>
            </a:r>
          </a:p>
          <a:p>
            <a:pPr algn="just"/>
            <a:endParaRPr lang="en-GB" sz="1200" dirty="0" smtClean="0"/>
          </a:p>
          <a:p>
            <a:r>
              <a:rPr lang="en-GB" dirty="0" smtClean="0"/>
              <a:t>) </a:t>
            </a:r>
            <a:r>
              <a:rPr lang="en-GB" b="1" dirty="0" smtClean="0"/>
              <a:t>the restrictive approach</a:t>
            </a:r>
            <a:r>
              <a:rPr lang="en-GB" dirty="0" smtClean="0"/>
              <a:t>, according to which </a:t>
            </a:r>
            <a:r>
              <a:rPr lang="en-GB" b="1" dirty="0" smtClean="0"/>
              <a:t>a ‘subjective’ right is required </a:t>
            </a:r>
            <a:r>
              <a:rPr lang="en-GB" dirty="0" smtClean="0"/>
              <a:t>in order to be able to bring action before the court (or as often called ‘rights-based’ approach); DE</a:t>
            </a:r>
          </a:p>
          <a:p>
            <a:endParaRPr lang="en-GB" dirty="0" smtClean="0"/>
          </a:p>
          <a:p>
            <a:r>
              <a:rPr lang="en-GB" dirty="0" smtClean="0"/>
              <a:t>2) </a:t>
            </a:r>
            <a:r>
              <a:rPr lang="en-GB" b="1" dirty="0" smtClean="0"/>
              <a:t>the intermediate approach</a:t>
            </a:r>
            <a:r>
              <a:rPr lang="en-GB" dirty="0" smtClean="0"/>
              <a:t>, which can be characterized by </a:t>
            </a:r>
            <a:r>
              <a:rPr lang="en-GB" b="1" dirty="0" smtClean="0"/>
              <a:t>the presence of a requirement that a sufficient ‘interest’ in the subject matter be demonstrated </a:t>
            </a:r>
            <a:r>
              <a:rPr lang="en-GB" dirty="0" smtClean="0"/>
              <a:t>(or as often called ‘interest-based’ approach); </a:t>
            </a:r>
            <a:r>
              <a:rPr lang="en-GB" i="1" dirty="0" smtClean="0"/>
              <a:t>FR is associated with this second one</a:t>
            </a:r>
          </a:p>
          <a:p>
            <a:endParaRPr lang="en-GB" dirty="0" smtClean="0"/>
          </a:p>
          <a:p>
            <a:r>
              <a:rPr lang="en-GB" dirty="0" smtClean="0"/>
              <a:t>3) </a:t>
            </a:r>
            <a:r>
              <a:rPr lang="en-GB" b="1" dirty="0" smtClean="0"/>
              <a:t>the extensive approach </a:t>
            </a:r>
            <a:r>
              <a:rPr lang="en-GB" dirty="0" smtClean="0"/>
              <a:t>in the form of an actio popularis or ‘any person’ right to initiate</a:t>
            </a:r>
            <a:r>
              <a:rPr lang="en-GB" baseline="0" dirty="0" smtClean="0"/>
              <a:t> a case before a court to challenge illegal actions (Public or Private –  focus on actions against Public authorities - connected with MONOPOLY issue </a:t>
            </a:r>
            <a:endParaRPr lang="da-DK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8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2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03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8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3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image.ku.dk/lightbox/211/13407586855728741badb20/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esignguide.ku.dk/ku/skabeloner/powerpoint/praesentationer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5F63992-81DD-4E59-90FA-74361159722F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7376" y="1635125"/>
            <a:ext cx="7967662" cy="466725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889-A811-4C65-BC10-FC6818A20D47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FF43-DB95-4864-B236-B0B6E8F4F2A0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text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226-DDC5-405C-8EA3-5453C1E8EB5D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65C-360B-4039-AB89-06F19BC315AD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tabLst/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19FB-3072-4077-AA42-D28791A679DA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C56-A7A8-4003-BEB7-E47F01DF87DF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622301"/>
            <a:ext cx="7967663" cy="568100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56070" y="612884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94A-E0B8-4DFD-A908-EFEAB82AF80D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7967663" cy="4110037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934971"/>
            <a:ext cx="7967663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3E39-AF6B-40E3-8BF3-7E834A04E609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3868583" cy="4669764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78760" y="1633538"/>
            <a:ext cx="3876278" cy="4669764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87377" y="622300"/>
            <a:ext cx="7967662" cy="84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2F4-462D-4BD4-9025-86FD7D8AF145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1633537"/>
            <a:ext cx="7967663" cy="4668837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3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C015-C244-4BA1-A831-6C8E63A96CC2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</a:t>
            </a:r>
            <a:br>
              <a:rPr lang="en-GB" dirty="0"/>
            </a:br>
            <a:r>
              <a:rPr lang="en-GB" dirty="0"/>
              <a:t>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BAEE1E-B5FD-4740-ACDA-6CAFC8D24650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42705"/>
            <a:ext cx="3563425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858-3149-45CE-A7BF-0594A400CFEA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02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587376" y="619126"/>
            <a:ext cx="7967662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8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endParaRPr lang="en-GB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endParaRPr lang="en-GB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  <a:endParaRPr lang="en-GB" altLang="da-DK" sz="8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 smtClean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  <a:endParaRPr lang="en-GB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  <a:endParaRPr lang="en-GB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FF48-675B-4560-A17A-7EA083BB4876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13.09.16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D9EE-3777-46A7-9246-028AE59D216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5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603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691816"/>
            <a:ext cx="446127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164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5EC0A1D8-3ABB-4543-BDE4-494CA30745CE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164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164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5748" y="4053600"/>
            <a:ext cx="349929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055747" y="3007286"/>
            <a:ext cx="3499291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5747" y="1020200"/>
            <a:ext cx="3511991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insert image   </a:t>
            </a:r>
            <a:br>
              <a:rPr lang="en-GB" dirty="0"/>
            </a:b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28DFFFC-8FEB-49C6-9D0D-E0BD92A86F5F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2271092"/>
            <a:ext cx="446127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4401" y="4053600"/>
            <a:ext cx="3500638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4401" y="2610941"/>
            <a:ext cx="3513337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A633E42-BD66-4E16-AB4B-D4F73B67BBBB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0A47663-4FC2-4F88-9BD5-092FD898EE9B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53600"/>
            <a:ext cx="3563425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4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2" cy="865188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3539"/>
            <a:ext cx="3873247" cy="4668836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78759" y="1635125"/>
            <a:ext cx="3876280" cy="466725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B769-5527-4DD4-9DA1-DF6DC20FE7C2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4682729" y="1635125"/>
            <a:ext cx="3872309" cy="4667251"/>
          </a:xfrm>
          <a:blipFill>
            <a:blip r:embed="rId2"/>
            <a:srcRect/>
            <a:stretch>
              <a:fillRect l="-11" r="-9936"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7" y="619125"/>
            <a:ext cx="7967662" cy="86518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82486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E670-9FB7-4315-84DE-52FB48770D82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emf"/><Relationship Id="rId2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3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7375" y="1635125"/>
            <a:ext cx="7967663" cy="4668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4"/>
            <a:endParaRPr lang="da-DK" dirty="0"/>
          </a:p>
          <a:p>
            <a:pPr marL="402431" marR="0" lvl="1" indent="-19883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</p:txBody>
      </p:sp>
      <p:sp>
        <p:nvSpPr>
          <p:cNvPr id="7" name="Rectangle 19"/>
          <p:cNvSpPr/>
          <p:nvPr/>
        </p:nvSpPr>
        <p:spPr>
          <a:xfrm>
            <a:off x="0" y="3"/>
            <a:ext cx="9144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984558" y="85746"/>
            <a:ext cx="4168170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177914" y="85746"/>
            <a:ext cx="377124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72722" y="85746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8B939E7-E8BE-4EDC-A4C7-4CF4D90B066E}" type="datetime1">
              <a:rPr lang="da-DK" smtClean="0"/>
              <a:t>13.09.16</a:t>
            </a:fld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5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5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  <p:sldLayoutId id="2147483690" r:id="rId23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 spc="45" baseline="0">
          <a:solidFill>
            <a:schemeClr val="tx1"/>
          </a:solidFill>
          <a:latin typeface="+mn-lt"/>
          <a:ea typeface="+mn-ea"/>
          <a:cs typeface="+mn-cs"/>
        </a:defRPr>
      </a:lvl1pPr>
      <a:lvl2pPr marL="535781" marR="0" indent="-264319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7146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 spc="45" baseline="0">
          <a:solidFill>
            <a:schemeClr val="tx1"/>
          </a:solidFill>
          <a:latin typeface="+mn-lt"/>
          <a:ea typeface="+mn-ea"/>
          <a:cs typeface="+mn-cs"/>
        </a:defRPr>
      </a:lvl5pPr>
      <a:lvl6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70" userDrawn="1">
          <p15:clr>
            <a:srgbClr val="F26B43"/>
          </p15:clr>
        </p15:guide>
        <p15:guide id="2" pos="5389" userDrawn="1">
          <p15:clr>
            <a:srgbClr val="F26B43"/>
          </p15:clr>
        </p15:guide>
        <p15:guide id="3" orient="horz" pos="1029" userDrawn="1">
          <p15:clr>
            <a:srgbClr val="F26B43"/>
          </p15:clr>
        </p15:guide>
        <p15:guide id="4" orient="horz" pos="3970" userDrawn="1">
          <p15:clr>
            <a:srgbClr val="F26B43"/>
          </p15:clr>
        </p15:guide>
        <p15:guide id="5" pos="5397" userDrawn="1">
          <p15:clr>
            <a:srgbClr val="F26B43"/>
          </p15:clr>
        </p15:guide>
        <p15:guide id="6" orient="horz" pos="392" userDrawn="1">
          <p15:clr>
            <a:srgbClr val="F26B43"/>
          </p15:clr>
        </p15:guide>
        <p15:guide id="7" orient="horz" pos="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87375" y="4341180"/>
            <a:ext cx="3564334" cy="1020933"/>
          </a:xfrm>
        </p:spPr>
        <p:txBody>
          <a:bodyPr/>
          <a:lstStyle/>
          <a:p>
            <a:r>
              <a:rPr lang="en-GB" dirty="0" smtClean="0"/>
              <a:t>Zaneta Mikosa</a:t>
            </a:r>
          </a:p>
          <a:p>
            <a:r>
              <a:rPr lang="en-GB" dirty="0" smtClean="0"/>
              <a:t>PhD</a:t>
            </a:r>
            <a:endParaRPr lang="en-GB" sz="1400" dirty="0" smtClean="0"/>
          </a:p>
          <a:p>
            <a:r>
              <a:rPr lang="en-GB" sz="1400" dirty="0" smtClean="0"/>
              <a:t>2016, </a:t>
            </a:r>
            <a:r>
              <a:rPr lang="en-GB" sz="1400" dirty="0" err="1" smtClean="0"/>
              <a:t>Wrocław</a:t>
            </a:r>
            <a:endParaRPr lang="en-GB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7375" y="1020200"/>
            <a:ext cx="3564334" cy="2713521"/>
          </a:xfrm>
        </p:spPr>
        <p:txBody>
          <a:bodyPr/>
          <a:lstStyle/>
          <a:p>
            <a:pPr algn="ctr"/>
            <a:r>
              <a:rPr lang="en-GB" dirty="0" smtClean="0"/>
              <a:t>‘Monopoly’ of enforcement of law and broad access to justice rights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287D-C1BA-47FB-9104-667BFDE3E3EE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7375" y="351639"/>
            <a:ext cx="7967664" cy="534972"/>
          </a:xfrm>
        </p:spPr>
        <p:txBody>
          <a:bodyPr/>
          <a:lstStyle/>
          <a:p>
            <a:pPr algn="ctr"/>
            <a:r>
              <a:rPr lang="en-GB" dirty="0" smtClean="0"/>
              <a:t>PhD research / main focus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0900" y="1010121"/>
            <a:ext cx="8673179" cy="5630375"/>
          </a:xfrm>
        </p:spPr>
        <p:txBody>
          <a:bodyPr/>
          <a:lstStyle/>
          <a:p>
            <a:pPr algn="just"/>
            <a:r>
              <a:rPr lang="en-GB" sz="2600" dirty="0" smtClean="0"/>
              <a:t>“Implementation of Article 9(3) of the Aarhus Convention through </a:t>
            </a:r>
            <a:r>
              <a:rPr lang="en-GB" sz="2600" i="1" dirty="0" smtClean="0"/>
              <a:t>actio popularis</a:t>
            </a:r>
            <a:r>
              <a:rPr lang="en-GB" sz="2600" dirty="0" smtClean="0"/>
              <a:t>: benefits and constrains.”</a:t>
            </a:r>
          </a:p>
          <a:p>
            <a:pPr lvl="1" algn="just"/>
            <a:r>
              <a:rPr lang="en-GB" i="1" dirty="0" smtClean="0"/>
              <a:t>LV as an example, Adm</a:t>
            </a:r>
            <a:r>
              <a:rPr lang="en-GB" i="1" dirty="0" smtClean="0"/>
              <a:t>. courts </a:t>
            </a:r>
            <a:r>
              <a:rPr lang="en-GB" i="1" dirty="0" smtClean="0"/>
              <a:t>as a main ‘player’</a:t>
            </a:r>
          </a:p>
          <a:p>
            <a:pPr marL="271462" lvl="1" indent="0" algn="just">
              <a:buNone/>
            </a:pPr>
            <a:endParaRPr lang="en-GB" i="1" dirty="0" smtClean="0"/>
          </a:p>
          <a:p>
            <a:pPr algn="just"/>
            <a:r>
              <a:rPr lang="en-GB" sz="2600" dirty="0" smtClean="0"/>
              <a:t>Main focus – legal standing or who is entitled? </a:t>
            </a:r>
            <a:r>
              <a:rPr lang="en-GB" sz="2600" dirty="0"/>
              <a:t>(</a:t>
            </a:r>
            <a:r>
              <a:rPr lang="en-GB" sz="2600" dirty="0" smtClean="0"/>
              <a:t>Art 9(3))</a:t>
            </a:r>
          </a:p>
          <a:p>
            <a:pPr lvl="1" algn="just"/>
            <a:r>
              <a:rPr lang="en-GB" sz="2200" dirty="0" smtClean="0"/>
              <a:t>‘</a:t>
            </a:r>
            <a:r>
              <a:rPr lang="en-GB" sz="2200" i="1" dirty="0" smtClean="0"/>
              <a:t>members of the public, where they meet criteria,' if </a:t>
            </a:r>
            <a:r>
              <a:rPr lang="en-GB" sz="2200" i="1" dirty="0" err="1" smtClean="0"/>
              <a:t>any,..have</a:t>
            </a:r>
            <a:r>
              <a:rPr lang="en-GB" sz="2200" i="1" dirty="0" smtClean="0"/>
              <a:t> access to…review procedures</a:t>
            </a:r>
          </a:p>
          <a:p>
            <a:pPr algn="just"/>
            <a:r>
              <a:rPr lang="en-GB" sz="2600" dirty="0" smtClean="0"/>
              <a:t>3 principle approaches</a:t>
            </a:r>
            <a:r>
              <a:rPr lang="en-GB" dirty="0" smtClean="0"/>
              <a:t>: </a:t>
            </a:r>
          </a:p>
          <a:p>
            <a:pPr lvl="1"/>
            <a:r>
              <a:rPr lang="en-GB" sz="2400" dirty="0" smtClean="0"/>
              <a:t>Rights - based </a:t>
            </a:r>
            <a:endParaRPr lang="en-GB" sz="2400" dirty="0"/>
          </a:p>
          <a:p>
            <a:pPr lvl="1"/>
            <a:r>
              <a:rPr lang="en-GB" sz="2400" dirty="0" smtClean="0"/>
              <a:t>Interest - based</a:t>
            </a:r>
          </a:p>
          <a:p>
            <a:pPr lvl="1"/>
            <a:r>
              <a:rPr lang="en-GB" sz="2400" dirty="0" smtClean="0"/>
              <a:t>‘any person’ right to act or </a:t>
            </a:r>
            <a:r>
              <a:rPr lang="en-GB" sz="2400" i="1" dirty="0" smtClean="0"/>
              <a:t>actio popularis (citizen suits, public action) </a:t>
            </a:r>
            <a:endParaRPr lang="en-GB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A900-C54E-46DA-9750-FC525BA50C3D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Monopoly of the Executive v. ‘any person’ right to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635124"/>
            <a:ext cx="8344958" cy="4997097"/>
          </a:xfrm>
        </p:spPr>
        <p:txBody>
          <a:bodyPr/>
          <a:lstStyle/>
          <a:p>
            <a:r>
              <a:rPr lang="en-US" sz="2600" dirty="0" smtClean="0"/>
              <a:t>Since 1970s ‘democratization of environmental law’</a:t>
            </a:r>
          </a:p>
          <a:p>
            <a:pPr lvl="1"/>
            <a:r>
              <a:rPr lang="en-US" sz="2200" dirty="0" smtClean="0"/>
              <a:t>Broader involvement of the public in </a:t>
            </a:r>
            <a:r>
              <a:rPr lang="en-US" sz="2200" dirty="0" err="1" smtClean="0"/>
              <a:t>dec.</a:t>
            </a:r>
            <a:r>
              <a:rPr lang="en-US" sz="2200" dirty="0" smtClean="0"/>
              <a:t>- making, </a:t>
            </a:r>
            <a:r>
              <a:rPr lang="en-US" sz="2200" dirty="0" err="1" smtClean="0"/>
              <a:t>acc</a:t>
            </a:r>
            <a:r>
              <a:rPr lang="en-US" sz="2200" dirty="0" smtClean="0"/>
              <a:t>-to-j</a:t>
            </a:r>
          </a:p>
          <a:p>
            <a:pPr marL="271462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(1972, 1992 Rio principle 1, Aarhus Convention, 1998)</a:t>
            </a:r>
          </a:p>
          <a:p>
            <a:endParaRPr lang="en-US" sz="2600" dirty="0" smtClean="0"/>
          </a:p>
          <a:p>
            <a:r>
              <a:rPr lang="en-US" sz="2600" dirty="0" smtClean="0"/>
              <a:t>How far the society may/should be empowered? Is there any limits to legal standing before courts? etc.</a:t>
            </a:r>
          </a:p>
          <a:p>
            <a:endParaRPr lang="en-US" sz="2600" dirty="0" smtClean="0"/>
          </a:p>
          <a:p>
            <a:r>
              <a:rPr lang="en-US" sz="2600" dirty="0" smtClean="0"/>
              <a:t>Traditional division (‘standard liberal notion’):</a:t>
            </a:r>
          </a:p>
          <a:p>
            <a:pPr lvl="1"/>
            <a:r>
              <a:rPr lang="en-US" sz="2200" dirty="0" smtClean="0"/>
              <a:t>Standing to private pers. when ‘harmed’ or individualized rights or interests are concerned</a:t>
            </a:r>
          </a:p>
          <a:p>
            <a:pPr lvl="1"/>
            <a:r>
              <a:rPr lang="en-US" sz="2200" dirty="0" smtClean="0"/>
              <a:t>Public authority – where ‘only public interests’ are at stake</a:t>
            </a:r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61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484312"/>
            <a:ext cx="7967663" cy="5020909"/>
          </a:xfrm>
        </p:spPr>
        <p:txBody>
          <a:bodyPr/>
          <a:lstStyle/>
          <a:p>
            <a:pPr marL="271463" lvl="1" indent="-271463">
              <a:spcBef>
                <a:spcPts val="750"/>
              </a:spcBef>
            </a:pPr>
            <a:r>
              <a:rPr lang="en-US" sz="2200" dirty="0" smtClean="0"/>
              <a:t>Diffused, fragmented, collective </a:t>
            </a:r>
          </a:p>
          <a:p>
            <a:pPr marL="271463" lvl="1" indent="-271463">
              <a:spcBef>
                <a:spcPts val="750"/>
              </a:spcBef>
            </a:pPr>
            <a:endParaRPr lang="en-US" sz="2200" dirty="0" smtClean="0"/>
          </a:p>
          <a:p>
            <a:pPr marL="271463" lvl="1" indent="-271463">
              <a:spcBef>
                <a:spcPts val="750"/>
              </a:spcBef>
            </a:pPr>
            <a:r>
              <a:rPr lang="en-US" sz="2200" dirty="0" smtClean="0"/>
              <a:t>use </a:t>
            </a:r>
            <a:r>
              <a:rPr lang="en-US" sz="2200" dirty="0"/>
              <a:t>of water threatens ecosystem, activity </a:t>
            </a:r>
            <a:r>
              <a:rPr lang="en-US" sz="2200" dirty="0" smtClean="0"/>
              <a:t>impairs landscape</a:t>
            </a:r>
            <a:r>
              <a:rPr lang="en-US" sz="2200" dirty="0"/>
              <a:t>, highway threatens integrity of habitat etc.  </a:t>
            </a:r>
            <a:endParaRPr lang="en-US" sz="2200" dirty="0" smtClean="0"/>
          </a:p>
          <a:p>
            <a:pPr marL="271463" lvl="1" indent="-271463">
              <a:spcBef>
                <a:spcPts val="750"/>
              </a:spcBef>
            </a:pPr>
            <a:endParaRPr lang="en-US" sz="2200" dirty="0" smtClean="0"/>
          </a:p>
          <a:p>
            <a:pPr marL="271463" lvl="1" indent="-271463">
              <a:spcBef>
                <a:spcPts val="750"/>
              </a:spcBef>
            </a:pPr>
            <a:r>
              <a:rPr lang="en-US" sz="2200" dirty="0" smtClean="0"/>
              <a:t>Short of effective enforcement, observance of </a:t>
            </a:r>
            <a:r>
              <a:rPr lang="en-US" sz="2200" dirty="0" err="1" smtClean="0"/>
              <a:t>env.law</a:t>
            </a:r>
            <a:endParaRPr lang="en-US" sz="2200" dirty="0" smtClean="0"/>
          </a:p>
          <a:p>
            <a:pPr marL="271463" lvl="1" indent="-271463">
              <a:spcBef>
                <a:spcPts val="750"/>
              </a:spcBef>
            </a:pPr>
            <a:endParaRPr lang="en-US" sz="2200" dirty="0" smtClean="0"/>
          </a:p>
          <a:p>
            <a:pPr marL="271463" lvl="1" indent="-271463">
              <a:spcBef>
                <a:spcPts val="750"/>
              </a:spcBef>
            </a:pPr>
            <a:r>
              <a:rPr lang="en-US" sz="2200" dirty="0" smtClean="0"/>
              <a:t>One of topical discussion – broadening legal standing to facilitate enforcement</a:t>
            </a:r>
          </a:p>
          <a:p>
            <a:pPr marL="271463" lvl="1" indent="-271463">
              <a:spcBef>
                <a:spcPts val="750"/>
              </a:spcBef>
            </a:pPr>
            <a:endParaRPr lang="en-US" sz="2200" dirty="0"/>
          </a:p>
          <a:p>
            <a:pPr marL="271463" lvl="1" indent="-271463">
              <a:spcBef>
                <a:spcPts val="750"/>
              </a:spcBef>
            </a:pPr>
            <a:r>
              <a:rPr lang="en-US" sz="2200" dirty="0" smtClean="0"/>
              <a:t>Legal standing (LS) and principle of separation of powers (</a:t>
            </a:r>
            <a:r>
              <a:rPr lang="en-US" sz="2200" dirty="0" err="1" smtClean="0"/>
              <a:t>SoP</a:t>
            </a:r>
            <a:r>
              <a:rPr lang="en-US" sz="2200" dirty="0" smtClean="0"/>
              <a:t>) ?  Monopoly of Executive limits LS?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60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LS and </a:t>
            </a:r>
            <a:r>
              <a:rPr lang="en-GB" dirty="0" err="1" smtClean="0"/>
              <a:t>SoP</a:t>
            </a:r>
            <a:r>
              <a:rPr lang="en-GB" dirty="0" smtClean="0"/>
              <a:t> 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284111"/>
            <a:ext cx="7967663" cy="5311998"/>
          </a:xfrm>
        </p:spPr>
        <p:txBody>
          <a:bodyPr/>
          <a:lstStyle/>
          <a:p>
            <a:r>
              <a:rPr lang="en-GB" dirty="0" smtClean="0"/>
              <a:t>Disputes on a link between legal standing law (LS) and principle of separation of powers (</a:t>
            </a:r>
            <a:r>
              <a:rPr lang="en-GB" dirty="0" err="1" smtClean="0"/>
              <a:t>SoP</a:t>
            </a:r>
            <a:r>
              <a:rPr lang="en-GB" dirty="0" smtClean="0"/>
              <a:t>)</a:t>
            </a:r>
          </a:p>
          <a:p>
            <a:r>
              <a:rPr lang="en-GB" dirty="0" smtClean="0"/>
              <a:t>Experience of the US (since 1970s – 1992)</a:t>
            </a:r>
          </a:p>
          <a:p>
            <a:r>
              <a:rPr lang="en-GB" i="1" dirty="0"/>
              <a:t>Lujan v. Defenders of Wildlife</a:t>
            </a:r>
            <a:r>
              <a:rPr lang="en-GB" dirty="0"/>
              <a:t>, 504 U.S. 555 (1992) </a:t>
            </a:r>
            <a:endParaRPr lang="en-GB" dirty="0" smtClean="0"/>
          </a:p>
          <a:p>
            <a:pPr lvl="1"/>
            <a:r>
              <a:rPr lang="en-GB" dirty="0" smtClean="0"/>
              <a:t>case concerns ‘Endangered Species Act’ </a:t>
            </a:r>
          </a:p>
          <a:p>
            <a:pPr lvl="1"/>
            <a:r>
              <a:rPr lang="en-GB" dirty="0" smtClean="0"/>
              <a:t>linking </a:t>
            </a:r>
            <a:r>
              <a:rPr lang="en-GB" dirty="0"/>
              <a:t>legal standing with </a:t>
            </a:r>
            <a:r>
              <a:rPr lang="en-GB" dirty="0" err="1" smtClean="0"/>
              <a:t>SoP</a:t>
            </a:r>
            <a:r>
              <a:rPr lang="en-GB" dirty="0" smtClean="0"/>
              <a:t> (two main arguments):</a:t>
            </a:r>
          </a:p>
          <a:p>
            <a:pPr lvl="2"/>
            <a:r>
              <a:rPr lang="en-GB" dirty="0" smtClean="0"/>
              <a:t>The court role ‘to protect minority (individualized) not the majority interests</a:t>
            </a:r>
          </a:p>
          <a:p>
            <a:pPr lvl="2"/>
            <a:r>
              <a:rPr lang="en-GB" dirty="0" smtClean="0"/>
              <a:t>Impede in Executive </a:t>
            </a:r>
            <a:r>
              <a:rPr lang="en-GB" dirty="0"/>
              <a:t>constitutional duty ‘to take care that the laws be faithfully </a:t>
            </a:r>
            <a:r>
              <a:rPr lang="en-GB" dirty="0" smtClean="0"/>
              <a:t>executed’ </a:t>
            </a:r>
            <a:endParaRPr lang="en-GB" dirty="0"/>
          </a:p>
          <a:p>
            <a:pPr lvl="1"/>
            <a:r>
              <a:rPr lang="en-GB" dirty="0" smtClean="0"/>
              <a:t>The SC read the Constitution in such a way as to ‘</a:t>
            </a:r>
            <a:r>
              <a:rPr lang="en-GB" b="1" dirty="0" smtClean="0"/>
              <a:t>prevent </a:t>
            </a:r>
            <a:r>
              <a:rPr lang="en-GB" b="1" dirty="0"/>
              <a:t>Congress </a:t>
            </a:r>
            <a:r>
              <a:rPr lang="en-GB" dirty="0"/>
              <a:t>from authorizing parties to stand </a:t>
            </a:r>
            <a:r>
              <a:rPr lang="en-GB" b="1" dirty="0"/>
              <a:t>for the </a:t>
            </a:r>
            <a:r>
              <a:rPr lang="en-GB" b="1" dirty="0" smtClean="0"/>
              <a:t>public</a:t>
            </a:r>
            <a:r>
              <a:rPr lang="en-GB" dirty="0" smtClean="0"/>
              <a:t>’ (</a:t>
            </a:r>
            <a:r>
              <a:rPr lang="en-GB" i="1" dirty="0" smtClean="0"/>
              <a:t>E. Magill, 2009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Legislator limited? / Exclusive task of Executive? </a:t>
            </a:r>
            <a:endParaRPr lang="en-GB" i="1" dirty="0" smtClean="0"/>
          </a:p>
          <a:p>
            <a:pPr lvl="1"/>
            <a:endParaRPr lang="en-GB" i="1" dirty="0"/>
          </a:p>
          <a:p>
            <a:pPr lvl="1"/>
            <a:r>
              <a:rPr lang="en-GB" i="1" dirty="0" smtClean="0"/>
              <a:t>NL argument to ‘abolish actio popularis’ (</a:t>
            </a:r>
            <a:r>
              <a:rPr lang="en-GB" i="1" dirty="0" err="1" smtClean="0"/>
              <a:t>H.Tolsma</a:t>
            </a:r>
            <a:r>
              <a:rPr lang="en-GB" i="1" dirty="0" smtClean="0"/>
              <a:t> et al.,2009)</a:t>
            </a:r>
            <a:endParaRPr lang="en-GB" i="1" dirty="0"/>
          </a:p>
          <a:p>
            <a:pPr lvl="1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4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463903"/>
            <a:ext cx="7967664" cy="1074208"/>
          </a:xfrm>
        </p:spPr>
        <p:txBody>
          <a:bodyPr/>
          <a:lstStyle/>
          <a:p>
            <a:pPr algn="ctr"/>
            <a:r>
              <a:rPr lang="en-US" dirty="0" smtClean="0"/>
              <a:t>Disputes over competencies, appropriateness of linkage: LS - </a:t>
            </a:r>
            <a:r>
              <a:rPr lang="en-US" dirty="0" err="1" smtClean="0"/>
              <a:t>SoP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411111"/>
            <a:ext cx="8288514" cy="5178778"/>
          </a:xfrm>
        </p:spPr>
        <p:txBody>
          <a:bodyPr/>
          <a:lstStyle/>
          <a:p>
            <a:r>
              <a:rPr lang="en-GB" dirty="0" smtClean="0"/>
              <a:t>Different </a:t>
            </a:r>
            <a:r>
              <a:rPr lang="en-GB" dirty="0"/>
              <a:t>approaches/philosophy behind the LS?</a:t>
            </a:r>
          </a:p>
          <a:p>
            <a:pPr lvl="1"/>
            <a:r>
              <a:rPr lang="en-GB" dirty="0"/>
              <a:t>Primarily to regulate the relationship </a:t>
            </a:r>
            <a:r>
              <a:rPr lang="en-GB" dirty="0" err="1"/>
              <a:t>bwt</a:t>
            </a:r>
            <a:r>
              <a:rPr lang="en-GB" dirty="0"/>
              <a:t> the courts and the other two branches (US)</a:t>
            </a:r>
          </a:p>
          <a:p>
            <a:pPr lvl="1"/>
            <a:r>
              <a:rPr lang="en-GB" dirty="0"/>
              <a:t>Relationship btw the citizen and the government (UK, etc.) </a:t>
            </a:r>
          </a:p>
          <a:p>
            <a:pPr marL="536575" lvl="2" indent="0">
              <a:buNone/>
            </a:pPr>
            <a:r>
              <a:rPr lang="en-GB" dirty="0"/>
              <a:t>									</a:t>
            </a:r>
            <a:r>
              <a:rPr lang="en-GB" dirty="0" smtClean="0"/>
              <a:t>(</a:t>
            </a:r>
            <a:r>
              <a:rPr lang="en-GB" i="1" dirty="0" err="1"/>
              <a:t>P.Cane</a:t>
            </a:r>
            <a:r>
              <a:rPr lang="en-GB" i="1" dirty="0"/>
              <a:t>, 2016</a:t>
            </a:r>
            <a:r>
              <a:rPr lang="en-GB" dirty="0" smtClean="0"/>
              <a:t>)</a:t>
            </a:r>
            <a:endParaRPr lang="en-US" dirty="0" smtClean="0"/>
          </a:p>
          <a:p>
            <a:r>
              <a:rPr lang="en-US" dirty="0" smtClean="0"/>
              <a:t>Public authorities powers/duties to enforce the laws – discretion to breach? </a:t>
            </a:r>
          </a:p>
          <a:p>
            <a:pPr lvl="1"/>
            <a:r>
              <a:rPr lang="en-US" sz="1600" i="1" dirty="0" smtClean="0"/>
              <a:t>Scalia: 'good thing’ triggering ‘social change,' 1983</a:t>
            </a:r>
          </a:p>
          <a:p>
            <a:pPr lvl="1"/>
            <a:r>
              <a:rPr lang="en-US" sz="1600" i="1" dirty="0" smtClean="0"/>
              <a:t>Abuse of powers? </a:t>
            </a:r>
          </a:p>
          <a:p>
            <a:pPr lvl="1"/>
            <a:r>
              <a:rPr lang="en-US" sz="1600" i="1" dirty="0" smtClean="0"/>
              <a:t>Shift to public law model – the prime function of </a:t>
            </a:r>
            <a:r>
              <a:rPr lang="en-US" sz="1600" i="1" dirty="0" err="1" smtClean="0"/>
              <a:t>adm.</a:t>
            </a:r>
            <a:r>
              <a:rPr lang="en-US" sz="1600" i="1" dirty="0" smtClean="0"/>
              <a:t> law ‘is to keep public authority within the bound of its powers for the sake of all citizens.’ (</a:t>
            </a:r>
            <a:r>
              <a:rPr lang="en-US" sz="1600" i="1" dirty="0" err="1" smtClean="0"/>
              <a:t>P.Cane</a:t>
            </a:r>
            <a:r>
              <a:rPr lang="en-US" sz="1600" i="1" dirty="0" smtClean="0"/>
              <a:t>)</a:t>
            </a:r>
            <a:endParaRPr lang="en-US" i="1" dirty="0" smtClean="0"/>
          </a:p>
          <a:p>
            <a:r>
              <a:rPr lang="en-US" i="1" dirty="0" smtClean="0"/>
              <a:t>Legislator – ‘establish the system to ensure enforcement’</a:t>
            </a:r>
          </a:p>
          <a:p>
            <a:pPr lvl="1"/>
            <a:r>
              <a:rPr lang="en-US" i="1" dirty="0" smtClean="0"/>
              <a:t>Citizen suits - impediment of </a:t>
            </a:r>
            <a:r>
              <a:rPr lang="en-US" i="1" dirty="0" err="1" smtClean="0"/>
              <a:t>Ex.power</a:t>
            </a:r>
            <a:r>
              <a:rPr lang="en-US" i="1" dirty="0" smtClean="0"/>
              <a:t> or additional scrutiny? </a:t>
            </a:r>
          </a:p>
          <a:p>
            <a:pPr marL="271462" lvl="1" indent="0">
              <a:buNone/>
            </a:pPr>
            <a:endParaRPr lang="en-US" i="1" dirty="0"/>
          </a:p>
          <a:p>
            <a:pPr lvl="1"/>
            <a:r>
              <a:rPr lang="en-US" dirty="0" smtClean="0"/>
              <a:t>A plaintiff (either any or injured) – Enforcing or Watchdog?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28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4" cy="579360"/>
          </a:xfrm>
        </p:spPr>
        <p:txBody>
          <a:bodyPr/>
          <a:lstStyle/>
          <a:p>
            <a:pPr algn="ctr"/>
            <a:r>
              <a:rPr lang="en-GB" dirty="0" smtClean="0"/>
              <a:t>National (LV) context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198485"/>
            <a:ext cx="8254784" cy="5424257"/>
          </a:xfrm>
        </p:spPr>
        <p:txBody>
          <a:bodyPr/>
          <a:lstStyle/>
          <a:p>
            <a:r>
              <a:rPr lang="en-GB" dirty="0" smtClean="0"/>
              <a:t>Right to ‘decent/healthy environment’ </a:t>
            </a:r>
          </a:p>
          <a:p>
            <a:pPr lvl="1"/>
            <a:r>
              <a:rPr lang="en-GB" dirty="0" smtClean="0"/>
              <a:t>(Const. Art.115)</a:t>
            </a:r>
          </a:p>
          <a:p>
            <a:r>
              <a:rPr lang="en-GB" dirty="0" smtClean="0"/>
              <a:t>The state obligation to establish ‘effective system for environmental protection.’ </a:t>
            </a:r>
          </a:p>
          <a:p>
            <a:pPr lvl="1"/>
            <a:r>
              <a:rPr lang="en-GB" dirty="0" err="1" smtClean="0"/>
              <a:t>Const.Court</a:t>
            </a:r>
            <a:r>
              <a:rPr lang="en-GB" dirty="0" smtClean="0"/>
              <a:t> of LV, case No. 2002-14-04 (14.02.2003.)</a:t>
            </a:r>
          </a:p>
          <a:p>
            <a:r>
              <a:rPr lang="en-GB" dirty="0" smtClean="0"/>
              <a:t>Law providing a right to ‘any person’ to challenge an act of a public authority – one of legal mechanisms to fulfil its obligation?</a:t>
            </a:r>
          </a:p>
          <a:p>
            <a:pPr lvl="1"/>
            <a:r>
              <a:rPr lang="en-GB" i="1" dirty="0" smtClean="0"/>
              <a:t>Actio popularis – recognised by the Supreme </a:t>
            </a:r>
            <a:r>
              <a:rPr lang="en-GB" i="1" dirty="0" err="1" smtClean="0"/>
              <a:t>Adm.Court</a:t>
            </a:r>
            <a:r>
              <a:rPr lang="en-GB" i="1" dirty="0" smtClean="0"/>
              <a:t> as exception ‘where the enhanced protection is needed.</a:t>
            </a:r>
            <a:r>
              <a:rPr lang="en-GB" dirty="0" smtClean="0"/>
              <a:t>’(</a:t>
            </a:r>
            <a:r>
              <a:rPr lang="en-GB" i="1" dirty="0" smtClean="0"/>
              <a:t>SKA-139/2012, SKA-325/2010</a:t>
            </a:r>
            <a:r>
              <a:rPr lang="en-GB" dirty="0" smtClean="0"/>
              <a:t>)   </a:t>
            </a:r>
          </a:p>
          <a:p>
            <a:r>
              <a:rPr lang="en-GB" dirty="0" smtClean="0"/>
              <a:t>Constitutional duty of the legislator – to establish the system that the laws are enforced:</a:t>
            </a:r>
          </a:p>
          <a:p>
            <a:pPr lvl="1"/>
            <a:r>
              <a:rPr lang="en-GB" dirty="0" smtClean="0"/>
              <a:t>‘duel scrutiny’ – political process and legal remedies</a:t>
            </a:r>
          </a:p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19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74" y="423816"/>
            <a:ext cx="7967664" cy="463951"/>
          </a:xfrm>
        </p:spPr>
        <p:txBody>
          <a:bodyPr/>
          <a:lstStyle/>
          <a:p>
            <a:pPr algn="ctr"/>
            <a:r>
              <a:rPr lang="en-GB" dirty="0" smtClean="0"/>
              <a:t>Concluding remarks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2" y="1030110"/>
            <a:ext cx="8593585" cy="5574875"/>
          </a:xfrm>
        </p:spPr>
        <p:txBody>
          <a:bodyPr/>
          <a:lstStyle/>
          <a:p>
            <a:r>
              <a:rPr lang="en-GB" i="1" dirty="0" smtClean="0"/>
              <a:t>Actio popularis </a:t>
            </a:r>
            <a:r>
              <a:rPr lang="en-GB" dirty="0" smtClean="0"/>
              <a:t>is a ‘peculiar system of democracy’ (provided by the legislator where ‘enhanced protection is needed,’ judgment value?)</a:t>
            </a:r>
          </a:p>
          <a:p>
            <a:r>
              <a:rPr lang="en-GB" dirty="0" smtClean="0"/>
              <a:t>Wide legal standing – not shifting division of powers </a:t>
            </a:r>
            <a:r>
              <a:rPr lang="en-GB" i="1" dirty="0" err="1" smtClean="0"/>
              <a:t>stricto</a:t>
            </a:r>
            <a:r>
              <a:rPr lang="en-GB" i="1" dirty="0" smtClean="0"/>
              <a:t> </a:t>
            </a:r>
            <a:r>
              <a:rPr lang="en-GB" i="1" dirty="0" err="1" smtClean="0"/>
              <a:t>sensu</a:t>
            </a:r>
            <a:r>
              <a:rPr lang="en-GB" dirty="0" smtClean="0"/>
              <a:t> </a:t>
            </a:r>
          </a:p>
          <a:p>
            <a:r>
              <a:rPr lang="en-GB" dirty="0" smtClean="0"/>
              <a:t>System for environmental protection – challenges ‘traditional’ notions, and established boundaries of private and public law   - but not ‘the democracy based on </a:t>
            </a:r>
            <a:r>
              <a:rPr lang="en-GB" dirty="0" err="1" smtClean="0"/>
              <a:t>SoP</a:t>
            </a:r>
            <a:r>
              <a:rPr lang="en-GB" smtClean="0"/>
              <a:t> </a:t>
            </a:r>
            <a:r>
              <a:rPr lang="en-GB" smtClean="0"/>
              <a:t>et.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fundamental aim </a:t>
            </a:r>
            <a:r>
              <a:rPr lang="en-GB" dirty="0" smtClean="0"/>
              <a:t>of </a:t>
            </a:r>
            <a:r>
              <a:rPr lang="en-GB" dirty="0" err="1" smtClean="0"/>
              <a:t>SoP</a:t>
            </a:r>
            <a:r>
              <a:rPr lang="en-GB" dirty="0" smtClean="0"/>
              <a:t> </a:t>
            </a:r>
          </a:p>
          <a:p>
            <a:pPr marL="271462" lvl="1" indent="0" algn="just">
              <a:buNone/>
            </a:pPr>
            <a:r>
              <a:rPr lang="en-GB" dirty="0" smtClean="0"/>
              <a:t>– </a:t>
            </a:r>
            <a:r>
              <a:rPr lang="en-GB" dirty="0"/>
              <a:t>to protect from government tyranny, abuse of powers and to </a:t>
            </a:r>
            <a:r>
              <a:rPr lang="en-GB" dirty="0" smtClean="0"/>
              <a:t>secure citizens</a:t>
            </a:r>
            <a:r>
              <a:rPr lang="en-GB" dirty="0"/>
              <a:t>’ liberty, not </a:t>
            </a:r>
            <a:r>
              <a:rPr lang="en-GB" dirty="0" smtClean="0"/>
              <a:t>to </a:t>
            </a:r>
            <a:r>
              <a:rPr lang="en-GB" dirty="0"/>
              <a:t>exclude them from governance </a:t>
            </a:r>
            <a:r>
              <a:rPr lang="en-GB" dirty="0" smtClean="0"/>
              <a:t>										</a:t>
            </a:r>
            <a:r>
              <a:rPr lang="en-GB" sz="1600" dirty="0" smtClean="0"/>
              <a:t>(</a:t>
            </a:r>
            <a:r>
              <a:rPr lang="en-GB" sz="1600" i="1" dirty="0" err="1"/>
              <a:t>R.K.Craig</a:t>
            </a:r>
            <a:r>
              <a:rPr lang="en-GB" sz="1600" i="1" dirty="0" smtClean="0"/>
              <a:t>, 2001</a:t>
            </a:r>
            <a:r>
              <a:rPr lang="en-GB" sz="1600" dirty="0"/>
              <a:t>)  </a:t>
            </a:r>
            <a:endParaRPr lang="en-GB" sz="1600" dirty="0" smtClean="0"/>
          </a:p>
          <a:p>
            <a:pPr marL="271462" lvl="1" indent="0" algn="just">
              <a:buNone/>
            </a:pPr>
            <a:endParaRPr lang="en-GB" sz="1600" dirty="0"/>
          </a:p>
          <a:p>
            <a:pPr marL="271462" lvl="1" indent="0" algn="just">
              <a:buNone/>
            </a:pPr>
            <a:r>
              <a:rPr lang="en-GB" dirty="0" smtClean="0"/>
              <a:t>Broader </a:t>
            </a:r>
            <a:r>
              <a:rPr lang="en-GB" dirty="0"/>
              <a:t>access </a:t>
            </a:r>
            <a:r>
              <a:rPr lang="en-GB" dirty="0" smtClean="0"/>
              <a:t>- facilitating achievement of that aim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en-GB" smtClean="0"/>
              <a:t>13.09.16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31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741"/>
          </a:xfrm>
        </p:spPr>
        <p:txBody>
          <a:bodyPr>
            <a:normAutofit fontScale="90000"/>
          </a:bodyPr>
          <a:lstStyle/>
          <a:p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" y="1186774"/>
            <a:ext cx="8035047" cy="4834647"/>
          </a:xfrm>
        </p:spPr>
      </p:pic>
    </p:spTree>
    <p:extLst>
      <p:ext uri="{BB962C8B-B14F-4D97-AF65-F5344CB8AC3E}">
        <p14:creationId xmlns:p14="http://schemas.microsoft.com/office/powerpoint/2010/main" val="39225264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4_3_ENG_small.potx" id="{7372F832-0FEC-4AE6-91CC-93C5EF5800A9}" vid="{D093ABB3-BDDF-4E0E-96BC-BAAD417507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892</Words>
  <Application>Microsoft Macintosh PowerPoint</Application>
  <PresentationFormat>On-screen Show (4:3)</PresentationFormat>
  <Paragraphs>107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PowerPoint Presentation</vt:lpstr>
      <vt:lpstr>PhD research / main focus</vt:lpstr>
      <vt:lpstr>Monopoly of the Executive v. ‘any person’ right to act</vt:lpstr>
      <vt:lpstr>Environmental interests</vt:lpstr>
      <vt:lpstr>LS and SoP  </vt:lpstr>
      <vt:lpstr>Disputes over competencies, appropriateness of linkage: LS - SoP</vt:lpstr>
      <vt:lpstr>National (LV) context</vt:lpstr>
      <vt:lpstr>Concluding remarks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2016-09-12T15:51:11Z</dcterms:created>
  <dcterms:modified xsi:type="dcterms:W3CDTF">2016-09-13T13:46:15Z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