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01" r:id="rId2"/>
    <p:sldId id="264" r:id="rId3"/>
    <p:sldId id="277" r:id="rId4"/>
    <p:sldId id="257" r:id="rId5"/>
    <p:sldId id="265" r:id="rId6"/>
    <p:sldId id="303" r:id="rId7"/>
    <p:sldId id="266" r:id="rId8"/>
    <p:sldId id="272" r:id="rId9"/>
    <p:sldId id="284" r:id="rId10"/>
    <p:sldId id="285" r:id="rId11"/>
    <p:sldId id="286" r:id="rId12"/>
    <p:sldId id="290" r:id="rId13"/>
    <p:sldId id="283" r:id="rId14"/>
    <p:sldId id="305" r:id="rId15"/>
    <p:sldId id="287" r:id="rId16"/>
    <p:sldId id="280" r:id="rId17"/>
    <p:sldId id="279" r:id="rId18"/>
    <p:sldId id="263" r:id="rId19"/>
    <p:sldId id="295" r:id="rId20"/>
    <p:sldId id="296" r:id="rId21"/>
    <p:sldId id="304" r:id="rId22"/>
    <p:sldId id="310" r:id="rId23"/>
    <p:sldId id="309" r:id="rId24"/>
    <p:sldId id="308" r:id="rId25"/>
    <p:sldId id="313" r:id="rId26"/>
    <p:sldId id="311" r:id="rId27"/>
    <p:sldId id="314" r:id="rId28"/>
    <p:sldId id="316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52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SaintLouis.jpg"/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-1317625"/>
            <a:ext cx="8801100" cy="931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4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4" descr="bandeau.jp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257550" y="3257550"/>
            <a:ext cx="68754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5" descr="USLBlogoQ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5254625"/>
            <a:ext cx="1255713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054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Faire glisser l'image vers l'espace réservé ou cliquer sur l'icône pour l'ajouter</a:t>
            </a:r>
            <a:endParaRPr kumimoji="0" lang="en-US" dirty="0"/>
          </a:p>
        </p:txBody>
      </p:sp>
      <p:sp>
        <p:nvSpPr>
          <p:cNvPr id="9" name="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416724D6-5BD4-E14C-8963-9317CB880BAF}" type="datetimeFigureOut">
              <a:rPr lang="fr-FR" smtClean="0"/>
              <a:t>12/09/16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36A8425-F695-3148-B67E-D196B19AEF95}" type="slidenum">
              <a:rPr lang="fr-FR" smtClean="0"/>
              <a:t>‹#›</a:t>
            </a:fld>
            <a:endParaRPr lang="fr-FR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625475" y="740930"/>
            <a:ext cx="8289925" cy="28436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FR" sz="4000" b="1" dirty="0"/>
              <a:t>Access to information and the Paris </a:t>
            </a:r>
            <a:r>
              <a:rPr lang="fr-FR" sz="4000" b="1" dirty="0" smtClean="0"/>
              <a:t>Agreement</a:t>
            </a:r>
          </a:p>
          <a:p>
            <a:pPr>
              <a:defRPr/>
            </a:pPr>
            <a:r>
              <a:rPr lang="fr-FR" sz="2800" b="1" dirty="0" err="1">
                <a:solidFill>
                  <a:schemeClr val="accent4">
                    <a:lumMod val="50000"/>
                  </a:schemeClr>
                </a:solidFill>
              </a:rPr>
              <a:t>Spreading</a:t>
            </a: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</a:rPr>
              <a:t> Aarhus or </a:t>
            </a:r>
            <a:r>
              <a:rPr lang="fr-FR" sz="2800" b="1" dirty="0" err="1">
                <a:solidFill>
                  <a:schemeClr val="accent4">
                    <a:lumMod val="50000"/>
                  </a:schemeClr>
                </a:solidFill>
              </a:rPr>
              <a:t>Aarhus’s</a:t>
            </a:r>
            <a:r>
              <a:rPr lang="fr-FR" sz="2800" b="1" dirty="0">
                <a:solidFill>
                  <a:schemeClr val="accent4">
                    <a:lumMod val="50000"/>
                  </a:schemeClr>
                </a:solidFill>
              </a:rPr>
              <a:t> impact?</a:t>
            </a:r>
          </a:p>
          <a:p>
            <a:pPr fontAlgn="auto">
              <a:spcAft>
                <a:spcPts val="0"/>
              </a:spcAft>
              <a:defRPr/>
            </a:pPr>
            <a:endParaRPr lang="fr-FR" sz="4000" b="1" dirty="0">
              <a:solidFill>
                <a:schemeClr val="tx2">
                  <a:lumMod val="75000"/>
                </a:schemeClr>
              </a:solidFill>
              <a:latin typeface="Avenir Next Demi Bold"/>
            </a:endParaRPr>
          </a:p>
        </p:txBody>
      </p:sp>
      <p:sp>
        <p:nvSpPr>
          <p:cNvPr id="6147" name="Titre 1"/>
          <p:cNvSpPr txBox="1">
            <a:spLocks/>
          </p:cNvSpPr>
          <p:nvPr/>
        </p:nvSpPr>
        <p:spPr bwMode="auto">
          <a:xfrm>
            <a:off x="260150" y="3809516"/>
            <a:ext cx="8289925" cy="21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spcBef>
                <a:spcPct val="20000"/>
              </a:spcBef>
            </a:pPr>
            <a:r>
              <a:rPr lang="fr-FR" sz="2200" b="1" dirty="0">
                <a:latin typeface="Calibri"/>
                <a:ea typeface="+mn-ea"/>
                <a:cs typeface="+mn-cs"/>
              </a:rPr>
              <a:t>Prof. Delphine MISONNE</a:t>
            </a:r>
          </a:p>
          <a:p>
            <a:pPr lvl="0" algn="ctr">
              <a:spcBef>
                <a:spcPct val="20000"/>
              </a:spcBef>
            </a:pPr>
            <a:r>
              <a:rPr lang="fr-FR" sz="2200" b="1" dirty="0">
                <a:latin typeface="Calibri"/>
                <a:ea typeface="+mn-ea"/>
                <a:cs typeface="+mn-cs"/>
              </a:rPr>
              <a:t>Saint-Louis </a:t>
            </a:r>
            <a:r>
              <a:rPr lang="fr-FR" sz="2200" b="1" dirty="0" err="1">
                <a:latin typeface="Calibri"/>
                <a:ea typeface="+mn-ea"/>
                <a:cs typeface="+mn-cs"/>
              </a:rPr>
              <a:t>University</a:t>
            </a:r>
            <a:r>
              <a:rPr lang="fr-FR" sz="2200" b="1" dirty="0">
                <a:latin typeface="Calibri"/>
                <a:ea typeface="+mn-ea"/>
                <a:cs typeface="+mn-cs"/>
              </a:rPr>
              <a:t> Brussels - FNRS</a:t>
            </a:r>
          </a:p>
          <a:p>
            <a:pPr lvl="0" algn="ctr">
              <a:spcBef>
                <a:spcPct val="20000"/>
              </a:spcBef>
            </a:pPr>
            <a:r>
              <a:rPr lang="fr-FR" sz="2200" b="1" dirty="0" err="1" smtClean="0">
                <a:latin typeface="Calibri"/>
                <a:ea typeface="+mn-ea"/>
                <a:cs typeface="+mn-cs"/>
              </a:rPr>
              <a:t>Belgium</a:t>
            </a:r>
            <a:endParaRPr lang="fr-FR" sz="2200" b="1" dirty="0" smtClean="0">
              <a:latin typeface="Calibri"/>
              <a:ea typeface="+mn-ea"/>
              <a:cs typeface="+mn-cs"/>
            </a:endParaRPr>
          </a:p>
          <a:p>
            <a:pPr lvl="0" algn="ctr">
              <a:spcBef>
                <a:spcPct val="20000"/>
              </a:spcBef>
            </a:pPr>
            <a:r>
              <a:rPr lang="fr-FR" sz="2200" b="1" dirty="0" err="1">
                <a:latin typeface="Calibri"/>
                <a:ea typeface="+mn-ea"/>
                <a:cs typeface="+mn-cs"/>
              </a:rPr>
              <a:t>d</a:t>
            </a:r>
            <a:r>
              <a:rPr lang="fr-FR" sz="2200" b="1" dirty="0" err="1" smtClean="0">
                <a:latin typeface="Calibri"/>
                <a:ea typeface="+mn-ea"/>
                <a:cs typeface="+mn-cs"/>
              </a:rPr>
              <a:t>elphine.misonne@usaintlouis.be</a:t>
            </a:r>
            <a:endParaRPr lang="fr-FR" sz="2200" b="1" dirty="0">
              <a:latin typeface="Calibri"/>
              <a:ea typeface="+mn-ea"/>
              <a:cs typeface="+mn-cs"/>
            </a:endParaRPr>
          </a:p>
          <a:p>
            <a:pPr algn="ctr"/>
            <a:endParaRPr lang="fr-FR" sz="3200" dirty="0">
              <a:solidFill>
                <a:srgbClr val="AD0A28"/>
              </a:solidFill>
              <a:latin typeface="Avenir Next Demi Bold" charset="0"/>
              <a:cs typeface="Avenir Next Dem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0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Rio - Kyoto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smtClean="0"/>
              <a:t>Art. 6, UNFCCC: Parties </a:t>
            </a:r>
            <a:r>
              <a:rPr lang="fr-FR" dirty="0" err="1" smtClean="0"/>
              <a:t>shall</a:t>
            </a:r>
            <a:r>
              <a:rPr lang="fr-FR" dirty="0" smtClean="0"/>
              <a:t> </a:t>
            </a:r>
            <a:r>
              <a:rPr lang="fr-FR" dirty="0"/>
              <a:t>‘</a:t>
            </a:r>
            <a:r>
              <a:rPr lang="fr-FR" dirty="0" err="1"/>
              <a:t>promote</a:t>
            </a:r>
            <a:r>
              <a:rPr lang="fr-FR" dirty="0"/>
              <a:t> and </a:t>
            </a:r>
            <a:r>
              <a:rPr lang="fr-FR" dirty="0" err="1"/>
              <a:t>facilitate</a:t>
            </a:r>
            <a:r>
              <a:rPr lang="fr-FR" dirty="0"/>
              <a:t>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at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the national and, as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appropriate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subregional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regional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levels</a:t>
            </a:r>
            <a:r>
              <a:rPr lang="fr-FR" dirty="0"/>
              <a:t>, and in accordance </a:t>
            </a:r>
            <a:r>
              <a:rPr lang="fr-FR" dirty="0" err="1"/>
              <a:t>with</a:t>
            </a:r>
            <a:r>
              <a:rPr lang="fr-FR" dirty="0"/>
              <a:t> national </a:t>
            </a:r>
            <a:r>
              <a:rPr lang="fr-FR" dirty="0" err="1"/>
              <a:t>laws</a:t>
            </a:r>
            <a:r>
              <a:rPr lang="fr-FR" dirty="0"/>
              <a:t> and </a:t>
            </a:r>
            <a:r>
              <a:rPr lang="fr-FR" dirty="0" err="1"/>
              <a:t>regulations</a:t>
            </a:r>
            <a:r>
              <a:rPr lang="fr-FR" dirty="0"/>
              <a:t>, and </a:t>
            </a:r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their</a:t>
            </a:r>
            <a:r>
              <a:rPr lang="fr-FR" dirty="0"/>
              <a:t> respective </a:t>
            </a:r>
            <a:r>
              <a:rPr lang="fr-FR" dirty="0" err="1"/>
              <a:t>capacities</a:t>
            </a:r>
            <a:r>
              <a:rPr lang="fr-FR" dirty="0"/>
              <a:t>: (</a:t>
            </a:r>
            <a:r>
              <a:rPr lang="is-IS" dirty="0"/>
              <a:t>…)</a:t>
            </a:r>
            <a:r>
              <a:rPr lang="fr-FR" dirty="0"/>
              <a:t> (ii)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 public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access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to information on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climate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change and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its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effects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r>
              <a:rPr lang="fr-FR" dirty="0"/>
              <a:t>Kyoto, Art.10, e: ‘All Parties </a:t>
            </a:r>
            <a:r>
              <a:rPr lang="fr-FR" dirty="0" err="1"/>
              <a:t>shall</a:t>
            </a:r>
            <a:r>
              <a:rPr lang="fr-FR" dirty="0"/>
              <a:t> </a:t>
            </a:r>
            <a:r>
              <a:rPr lang="fr-FR" dirty="0" err="1"/>
              <a:t>facilitate</a:t>
            </a:r>
            <a:r>
              <a:rPr lang="fr-FR" dirty="0"/>
              <a:t>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at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the national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level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/>
              <a:t>public </a:t>
            </a:r>
            <a:r>
              <a:rPr lang="fr-FR" dirty="0" err="1"/>
              <a:t>awareness</a:t>
            </a:r>
            <a:r>
              <a:rPr lang="fr-FR" dirty="0"/>
              <a:t> of, and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public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access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to information on,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climate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change’</a:t>
            </a:r>
          </a:p>
          <a:p>
            <a:endParaRPr lang="fr-FR" dirty="0"/>
          </a:p>
        </p:txBody>
      </p:sp>
      <p:pic>
        <p:nvPicPr>
          <p:cNvPr id="4" name="Image 3" descr="DSC_08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909" cy="70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8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And the surprise </a:t>
            </a:r>
            <a:r>
              <a:rPr lang="fr-FR" dirty="0" err="1" smtClean="0"/>
              <a:t>is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err="1" smtClean="0"/>
              <a:t>Quite</a:t>
            </a:r>
            <a:r>
              <a:rPr lang="fr-FR" dirty="0" smtClean="0"/>
              <a:t> intense </a:t>
            </a:r>
            <a:r>
              <a:rPr lang="fr-FR" dirty="0" err="1" smtClean="0"/>
              <a:t>diplomatic</a:t>
            </a:r>
            <a:r>
              <a:rPr lang="fr-FR" dirty="0" smtClean="0"/>
              <a:t> </a:t>
            </a:r>
            <a:r>
              <a:rPr lang="fr-FR" dirty="0" err="1" smtClean="0"/>
              <a:t>activity</a:t>
            </a:r>
            <a:r>
              <a:rPr lang="fr-FR" dirty="0" smtClean="0"/>
              <a:t> </a:t>
            </a:r>
          </a:p>
          <a:p>
            <a:pPr marL="82296" indent="0">
              <a:buNone/>
            </a:pPr>
            <a:r>
              <a:rPr lang="fr-FR" dirty="0" err="1" smtClean="0"/>
              <a:t>around</a:t>
            </a:r>
            <a:r>
              <a:rPr lang="fr-FR" dirty="0" smtClean="0"/>
              <a:t> Art.6</a:t>
            </a:r>
          </a:p>
          <a:p>
            <a:r>
              <a:rPr lang="fr-FR" b="1" dirty="0" smtClean="0">
                <a:solidFill>
                  <a:schemeClr val="accent4">
                    <a:lumMod val="50000"/>
                  </a:schemeClr>
                </a:solidFill>
              </a:rPr>
              <a:t>‘</a:t>
            </a:r>
            <a:r>
              <a:rPr lang="fr-F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Doha </a:t>
            </a:r>
            <a:r>
              <a:rPr lang="fr-FR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Work</a:t>
            </a:r>
            <a:r>
              <a:rPr lang="fr-F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</a:t>
            </a:r>
            <a:r>
              <a:rPr lang="fr-FR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rogramme’ 2012</a:t>
            </a:r>
            <a:r>
              <a:rPr lang="fr-FR" dirty="0" smtClean="0"/>
              <a:t>: </a:t>
            </a:r>
            <a:r>
              <a:rPr lang="fr-FR" dirty="0"/>
              <a:t>encourages Parties to </a:t>
            </a:r>
            <a:r>
              <a:rPr lang="fr-FR" dirty="0" err="1"/>
              <a:t>prepare</a:t>
            </a:r>
            <a:r>
              <a:rPr lang="fr-FR" dirty="0"/>
              <a:t> a national </a:t>
            </a:r>
            <a:r>
              <a:rPr lang="fr-FR" dirty="0" err="1"/>
              <a:t>strategy</a:t>
            </a:r>
            <a:r>
              <a:rPr lang="fr-FR" dirty="0"/>
              <a:t> on Article 6 of the </a:t>
            </a:r>
            <a:r>
              <a:rPr lang="fr-FR" dirty="0" smtClean="0"/>
              <a:t>Convention;</a:t>
            </a:r>
          </a:p>
          <a:p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developing</a:t>
            </a:r>
            <a:r>
              <a:rPr lang="fr-FR" dirty="0" smtClean="0"/>
              <a:t> countries? 2016 Report: ‘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literacy</a:t>
            </a:r>
            <a:r>
              <a:rPr lang="fr-FR" dirty="0"/>
              <a:t> rates as a major obstacle to the </a:t>
            </a:r>
            <a:r>
              <a:rPr lang="fr-FR" dirty="0" err="1"/>
              <a:t>successful</a:t>
            </a:r>
            <a:r>
              <a:rPr lang="fr-FR" dirty="0"/>
              <a:t> </a:t>
            </a:r>
            <a:r>
              <a:rPr lang="fr-FR" dirty="0" err="1"/>
              <a:t>implementation</a:t>
            </a:r>
            <a:r>
              <a:rPr lang="fr-FR" dirty="0"/>
              <a:t> of public </a:t>
            </a:r>
            <a:r>
              <a:rPr lang="fr-FR" dirty="0" err="1"/>
              <a:t>access</a:t>
            </a:r>
            <a:r>
              <a:rPr lang="fr-FR" dirty="0"/>
              <a:t> to </a:t>
            </a:r>
            <a:r>
              <a:rPr lang="fr-FR" dirty="0" smtClean="0"/>
              <a:t>information’. </a:t>
            </a:r>
            <a:endParaRPr lang="fr-FR" dirty="0"/>
          </a:p>
          <a:p>
            <a:pPr marL="82296" indent="0">
              <a:buNone/>
            </a:pPr>
            <a:endParaRPr lang="fr-FR" dirty="0" smtClean="0"/>
          </a:p>
          <a:p>
            <a:r>
              <a:rPr lang="fr-FR" dirty="0" err="1">
                <a:solidFill>
                  <a:srgbClr val="008000"/>
                </a:solidFill>
              </a:rPr>
              <a:t>Enormous</a:t>
            </a:r>
            <a:r>
              <a:rPr lang="fr-FR" dirty="0">
                <a:solidFill>
                  <a:srgbClr val="008000"/>
                </a:solidFill>
              </a:rPr>
              <a:t> </a:t>
            </a:r>
            <a:r>
              <a:rPr lang="fr-FR" dirty="0" err="1">
                <a:solidFill>
                  <a:srgbClr val="008000"/>
                </a:solidFill>
              </a:rPr>
              <a:t>amount</a:t>
            </a:r>
            <a:r>
              <a:rPr lang="fr-FR" dirty="0">
                <a:solidFill>
                  <a:srgbClr val="008000"/>
                </a:solidFill>
              </a:rPr>
              <a:t> of </a:t>
            </a:r>
            <a:r>
              <a:rPr lang="fr-FR" dirty="0" err="1">
                <a:solidFill>
                  <a:srgbClr val="008000"/>
                </a:solidFill>
              </a:rPr>
              <a:t>work</a:t>
            </a:r>
            <a:r>
              <a:rPr lang="fr-FR" dirty="0">
                <a:solidFill>
                  <a:srgbClr val="008000"/>
                </a:solidFill>
              </a:rPr>
              <a:t> </a:t>
            </a:r>
            <a:r>
              <a:rPr lang="fr-FR" dirty="0" err="1">
                <a:solidFill>
                  <a:srgbClr val="008000"/>
                </a:solidFill>
              </a:rPr>
              <a:t>around</a:t>
            </a:r>
            <a:r>
              <a:rPr lang="fr-FR" dirty="0">
                <a:solidFill>
                  <a:srgbClr val="008000"/>
                </a:solidFill>
              </a:rPr>
              <a:t> </a:t>
            </a:r>
            <a:r>
              <a:rPr lang="fr-FR" dirty="0" err="1">
                <a:solidFill>
                  <a:srgbClr val="008000"/>
                </a:solidFill>
              </a:rPr>
              <a:t>Principle</a:t>
            </a:r>
            <a:r>
              <a:rPr lang="fr-FR" dirty="0">
                <a:solidFill>
                  <a:srgbClr val="008000"/>
                </a:solidFill>
              </a:rPr>
              <a:t> 10, </a:t>
            </a:r>
            <a:r>
              <a:rPr lang="fr-FR" dirty="0" err="1">
                <a:solidFill>
                  <a:srgbClr val="008000"/>
                </a:solidFill>
              </a:rPr>
              <a:t>outside</a:t>
            </a:r>
            <a:r>
              <a:rPr lang="fr-FR" dirty="0">
                <a:solidFill>
                  <a:srgbClr val="008000"/>
                </a:solidFill>
              </a:rPr>
              <a:t> </a:t>
            </a:r>
            <a:r>
              <a:rPr lang="fr-FR" dirty="0" smtClean="0">
                <a:solidFill>
                  <a:srgbClr val="008000"/>
                </a:solidFill>
              </a:rPr>
              <a:t>Aarhus</a:t>
            </a:r>
          </a:p>
          <a:p>
            <a:endParaRPr lang="fr-FR" dirty="0">
              <a:solidFill>
                <a:srgbClr val="008000"/>
              </a:solidFill>
            </a:endParaRPr>
          </a:p>
          <a:p>
            <a:endParaRPr lang="fr-FR" dirty="0" smtClean="0">
              <a:solidFill>
                <a:srgbClr val="008000"/>
              </a:solidFill>
            </a:endParaRP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5950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For </a:t>
            </a:r>
            <a:r>
              <a:rPr lang="fr-FR" dirty="0" err="1"/>
              <a:t>w</a:t>
            </a:r>
            <a:r>
              <a:rPr lang="fr-FR" dirty="0" err="1" smtClean="0"/>
              <a:t>hat</a:t>
            </a:r>
            <a:r>
              <a:rPr lang="fr-FR" dirty="0" smtClean="0"/>
              <a:t> </a:t>
            </a:r>
            <a:r>
              <a:rPr lang="fr-FR" dirty="0" err="1" smtClean="0"/>
              <a:t>result</a:t>
            </a:r>
            <a:r>
              <a:rPr lang="fr-FR" dirty="0"/>
              <a:t> </a:t>
            </a:r>
            <a:r>
              <a:rPr lang="fr-FR" dirty="0" smtClean="0"/>
              <a:t>in Paris?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Parties shall </a:t>
            </a:r>
            <a:r>
              <a:rPr lang="en-GB" dirty="0">
                <a:solidFill>
                  <a:srgbClr val="3366FF"/>
                </a:solidFill>
              </a:rPr>
              <a:t>cooperate</a:t>
            </a:r>
            <a:r>
              <a:rPr lang="en-GB" dirty="0"/>
              <a:t> in taking measures, as appropriate, to enhance climate change education, training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</a:rPr>
              <a:t> public awareness, public participation</a:t>
            </a:r>
            <a:r>
              <a:rPr lang="en-GB" dirty="0"/>
              <a:t> and</a:t>
            </a:r>
            <a:r>
              <a:rPr lang="en-GB" i="1" dirty="0"/>
              <a:t> </a:t>
            </a:r>
            <a:r>
              <a:rPr lang="en-GB" i="1" dirty="0">
                <a:solidFill>
                  <a:srgbClr val="922223"/>
                </a:solidFill>
              </a:rPr>
              <a:t>public access to information</a:t>
            </a: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, recognizing the importance of these steps with respect to enhancing actions under this Agreement</a:t>
            </a:r>
            <a:r>
              <a:rPr lang="en-GB" dirty="0"/>
              <a:t>’</a:t>
            </a:r>
            <a:r>
              <a:rPr lang="fr-BE" dirty="0"/>
              <a:t>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2559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 </a:t>
            </a:r>
            <a:r>
              <a:rPr lang="fr-FR" dirty="0" err="1" smtClean="0">
                <a:solidFill>
                  <a:schemeClr val="accent3">
                    <a:lumMod val="75000"/>
                  </a:schemeClr>
                </a:solidFill>
              </a:rPr>
              <a:t>cooperation</a:t>
            </a:r>
            <a:r>
              <a:rPr lang="fr-FR" dirty="0" smtClean="0"/>
              <a:t> on Access to 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296" indent="0">
              <a:buNone/>
            </a:pPr>
            <a:endParaRPr lang="fr-FR" dirty="0" smtClean="0"/>
          </a:p>
          <a:p>
            <a:pPr marL="82296" indent="0">
              <a:buNone/>
            </a:pPr>
            <a:r>
              <a:rPr lang="fr-FR" dirty="0" smtClean="0"/>
              <a:t>=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need</a:t>
            </a:r>
            <a:r>
              <a:rPr lang="fr-FR" dirty="0" smtClean="0"/>
              <a:t> </a:t>
            </a:r>
            <a:r>
              <a:rPr lang="fr-FR" dirty="0" err="1" smtClean="0"/>
              <a:t>financing</a:t>
            </a:r>
            <a:r>
              <a:rPr lang="fr-FR" dirty="0" smtClean="0"/>
              <a:t>?</a:t>
            </a:r>
          </a:p>
          <a:p>
            <a:pPr marL="82296" indent="0">
              <a:buNone/>
            </a:pPr>
            <a:endParaRPr lang="fr-FR" dirty="0"/>
          </a:p>
          <a:p>
            <a:pPr marL="82296" indent="0">
              <a:buNone/>
            </a:pPr>
            <a:r>
              <a:rPr lang="fr-FR" dirty="0" smtClean="0"/>
              <a:t>= </a:t>
            </a:r>
            <a:r>
              <a:rPr lang="fr-FR" dirty="0" err="1" smtClean="0"/>
              <a:t>don’t</a:t>
            </a:r>
            <a:r>
              <a:rPr lang="fr-FR" dirty="0" smtClean="0"/>
              <a:t> </a:t>
            </a:r>
            <a:r>
              <a:rPr lang="fr-FR" dirty="0" err="1" smtClean="0"/>
              <a:t>forget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important issue, in all new instruments (finance, </a:t>
            </a:r>
            <a:r>
              <a:rPr lang="fr-FR" dirty="0" err="1" smtClean="0"/>
              <a:t>specific</a:t>
            </a:r>
            <a:r>
              <a:rPr lang="fr-FR" dirty="0" smtClean="0"/>
              <a:t> </a:t>
            </a:r>
            <a:r>
              <a:rPr lang="fr-FR" dirty="0" err="1" smtClean="0"/>
              <a:t>mechanisms</a:t>
            </a:r>
            <a:r>
              <a:rPr lang="fr-FR" dirty="0" smtClean="0"/>
              <a:t>)</a:t>
            </a:r>
          </a:p>
          <a:p>
            <a:pPr marL="82296" indent="0">
              <a:buNone/>
            </a:pPr>
            <a:endParaRPr lang="fr-FR" dirty="0"/>
          </a:p>
          <a:p>
            <a:pPr marL="82296" indent="0">
              <a:buNone/>
            </a:pPr>
            <a:r>
              <a:rPr lang="fr-FR" dirty="0" smtClean="0"/>
              <a:t>= a new transnational dimension in </a:t>
            </a:r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policies</a:t>
            </a:r>
            <a:r>
              <a:rPr lang="fr-FR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505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Access to information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Art.6 UNFCCC</a:t>
            </a:r>
          </a:p>
          <a:p>
            <a:endParaRPr lang="fr-FR" dirty="0"/>
          </a:p>
          <a:p>
            <a:pPr marL="82296" indent="0">
              <a:buNone/>
            </a:pPr>
            <a:r>
              <a:rPr lang="fr-FR" dirty="0" smtClean="0">
                <a:solidFill>
                  <a:srgbClr val="637F26"/>
                </a:solidFill>
              </a:rPr>
              <a:t>National </a:t>
            </a:r>
            <a:r>
              <a:rPr lang="fr-FR" dirty="0" err="1" smtClean="0">
                <a:solidFill>
                  <a:srgbClr val="637F26"/>
                </a:solidFill>
              </a:rPr>
              <a:t>level</a:t>
            </a:r>
            <a:endParaRPr lang="fr-FR" dirty="0" smtClean="0">
              <a:solidFill>
                <a:srgbClr val="637F26"/>
              </a:solidFill>
            </a:endParaRPr>
          </a:p>
          <a:p>
            <a:pPr marL="82296" indent="0">
              <a:buNone/>
            </a:pPr>
            <a:r>
              <a:rPr lang="fr-FR" dirty="0" smtClean="0"/>
              <a:t>National </a:t>
            </a:r>
            <a:r>
              <a:rPr lang="fr-FR" dirty="0" err="1"/>
              <a:t>s</a:t>
            </a:r>
            <a:r>
              <a:rPr lang="fr-FR" dirty="0" err="1" smtClean="0"/>
              <a:t>trategies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5518726" y="1524000"/>
            <a:ext cx="3414961" cy="4663440"/>
          </a:xfrm>
        </p:spPr>
        <p:txBody>
          <a:bodyPr>
            <a:normAutofit/>
          </a:bodyPr>
          <a:lstStyle/>
          <a:p>
            <a:r>
              <a:rPr lang="fr-FR" dirty="0" smtClean="0"/>
              <a:t>Art.12 Paris</a:t>
            </a:r>
          </a:p>
          <a:p>
            <a:endParaRPr lang="fr-FR" dirty="0"/>
          </a:p>
          <a:p>
            <a:pPr marL="82296" indent="0">
              <a:buNone/>
            </a:pPr>
            <a:r>
              <a:rPr lang="fr-FR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Cooperation</a:t>
            </a:r>
            <a:endParaRPr lang="fr-FR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82296" indent="0">
              <a:buNone/>
            </a:pPr>
            <a:endParaRPr lang="fr-FR" dirty="0" smtClean="0"/>
          </a:p>
          <a:p>
            <a:pPr marL="82296" indent="0">
              <a:buNone/>
            </a:pP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Towards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common</a:t>
            </a:r>
            <a:r>
              <a:rPr lang="fr-FR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 smtClean="0">
                <a:solidFill>
                  <a:schemeClr val="accent2">
                    <a:lumMod val="75000"/>
                  </a:schemeClr>
                </a:solidFill>
              </a:rPr>
              <a:t>framework</a:t>
            </a:r>
            <a:r>
              <a:rPr lang="fr-FR" dirty="0" smtClean="0"/>
              <a:t>?</a:t>
            </a:r>
          </a:p>
          <a:p>
            <a:pPr marL="82296" indent="0">
              <a:buNone/>
            </a:pPr>
            <a:endParaRPr lang="fr-FR" dirty="0"/>
          </a:p>
          <a:p>
            <a:pPr marL="82296" indent="0">
              <a:buNone/>
            </a:pPr>
            <a:r>
              <a:rPr lang="fr-FR" dirty="0" smtClean="0"/>
              <a:t>A </a:t>
            </a:r>
            <a:r>
              <a:rPr lang="fr-FR" dirty="0" err="1" smtClean="0"/>
              <a:t>duty</a:t>
            </a:r>
            <a:r>
              <a:rPr lang="fr-FR" dirty="0" smtClean="0"/>
              <a:t>?</a:t>
            </a:r>
          </a:p>
          <a:p>
            <a:pPr marL="82296" indent="0">
              <a:buNone/>
            </a:pPr>
            <a:endParaRPr lang="fr-FR" dirty="0" smtClean="0"/>
          </a:p>
          <a:p>
            <a:pPr marL="82296" indent="0">
              <a:buNone/>
            </a:pPr>
            <a:endParaRPr lang="fr-FR" dirty="0"/>
          </a:p>
        </p:txBody>
      </p:sp>
      <p:pic>
        <p:nvPicPr>
          <p:cNvPr id="2" name="Image 1" descr="IMG_05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5456"/>
            <a:ext cx="5093208" cy="293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3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</a:t>
            </a: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 trend, YES</a:t>
            </a:r>
            <a:b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fr-FR" dirty="0" smtClean="0">
                <a:solidFill>
                  <a:schemeClr val="accent4">
                    <a:lumMod val="75000"/>
                  </a:schemeClr>
                </a:solidFill>
              </a:rPr>
              <a:t>But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various</a:t>
            </a:r>
            <a:r>
              <a:rPr lang="fr-FR" dirty="0" smtClean="0"/>
              <a:t> dimensions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fr-FR" dirty="0" smtClean="0"/>
          </a:p>
          <a:p>
            <a:pPr marL="82296" indent="0">
              <a:buNone/>
            </a:pPr>
            <a:endParaRPr lang="fr-FR" dirty="0"/>
          </a:p>
          <a:p>
            <a:pPr>
              <a:buFontTx/>
              <a:buChar char="-"/>
            </a:pPr>
            <a:r>
              <a:rPr lang="fr-FR" dirty="0" smtClean="0">
                <a:solidFill>
                  <a:srgbClr val="0000FF"/>
                </a:solidFill>
              </a:rPr>
              <a:t>Access to (</a:t>
            </a:r>
            <a:r>
              <a:rPr lang="fr-FR" dirty="0" err="1" smtClean="0">
                <a:solidFill>
                  <a:srgbClr val="0000FF"/>
                </a:solidFill>
              </a:rPr>
              <a:t>their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own</a:t>
            </a:r>
            <a:r>
              <a:rPr lang="fr-FR" dirty="0" smtClean="0">
                <a:solidFill>
                  <a:srgbClr val="0000FF"/>
                </a:solidFill>
              </a:rPr>
              <a:t>) </a:t>
            </a:r>
            <a:r>
              <a:rPr lang="fr-FR" dirty="0" smtClean="0"/>
              <a:t>information</a:t>
            </a:r>
          </a:p>
          <a:p>
            <a:pPr>
              <a:buFontTx/>
              <a:buChar char="-"/>
            </a:pPr>
            <a:r>
              <a:rPr lang="fr-FR" dirty="0" err="1" smtClean="0">
                <a:solidFill>
                  <a:srgbClr val="0000FF"/>
                </a:solidFill>
              </a:rPr>
              <a:t>Cooperate</a:t>
            </a:r>
            <a:r>
              <a:rPr lang="fr-FR" dirty="0" smtClean="0">
                <a:solidFill>
                  <a:srgbClr val="0000FF"/>
                </a:solidFill>
              </a:rPr>
              <a:t> on </a:t>
            </a:r>
            <a:r>
              <a:rPr lang="fr-FR" dirty="0" smtClean="0"/>
              <a:t>Access to information</a:t>
            </a:r>
          </a:p>
          <a:p>
            <a:pPr>
              <a:buFontTx/>
              <a:buChar char="-"/>
            </a:pPr>
            <a:r>
              <a:rPr lang="fr-FR" dirty="0" smtClean="0"/>
              <a:t>Access to the (</a:t>
            </a:r>
            <a:r>
              <a:rPr lang="fr-FR" dirty="0" err="1" smtClean="0">
                <a:solidFill>
                  <a:srgbClr val="0000FF"/>
                </a:solidFill>
              </a:rPr>
              <a:t>negotiation-related</a:t>
            </a:r>
            <a:r>
              <a:rPr lang="fr-FR" dirty="0" smtClean="0">
                <a:solidFill>
                  <a:srgbClr val="0000FF"/>
                </a:solidFill>
              </a:rPr>
              <a:t>) </a:t>
            </a:r>
            <a:r>
              <a:rPr lang="fr-FR" dirty="0" smtClean="0"/>
              <a:t>information – Aarhus, art.3</a:t>
            </a:r>
          </a:p>
          <a:p>
            <a:pPr marL="82296" indent="0">
              <a:buNone/>
            </a:pPr>
            <a:endParaRPr lang="fr-FR" dirty="0"/>
          </a:p>
          <a:p>
            <a:pPr marL="82296" indent="0">
              <a:buNone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116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Access to the </a:t>
            </a:r>
            <a:r>
              <a:rPr lang="fr-FR" dirty="0" err="1" smtClean="0"/>
              <a:t>negotiation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Aarhus’s</a:t>
            </a:r>
            <a:r>
              <a:rPr lang="fr-FR" dirty="0" smtClean="0"/>
              <a:t> </a:t>
            </a:r>
            <a:r>
              <a:rPr lang="fr-FR" dirty="0" err="1" smtClean="0"/>
              <a:t>potential</a:t>
            </a:r>
            <a:r>
              <a:rPr lang="fr-FR" dirty="0" smtClean="0"/>
              <a:t> </a:t>
            </a:r>
            <a:r>
              <a:rPr lang="fr-FR" dirty="0" err="1"/>
              <a:t>extends</a:t>
            </a:r>
            <a:r>
              <a:rPr lang="fr-FR" dirty="0"/>
              <a:t> </a:t>
            </a:r>
            <a:r>
              <a:rPr lang="fr-FR" dirty="0" err="1"/>
              <a:t>beyond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own</a:t>
            </a:r>
            <a:r>
              <a:rPr lang="fr-FR" dirty="0"/>
              <a:t> </a:t>
            </a:r>
            <a:r>
              <a:rPr lang="fr-FR" dirty="0" err="1"/>
              <a:t>institutional</a:t>
            </a:r>
            <a:r>
              <a:rPr lang="fr-FR" dirty="0"/>
              <a:t> </a:t>
            </a:r>
            <a:r>
              <a:rPr lang="fr-FR" dirty="0" err="1"/>
              <a:t>framework</a:t>
            </a:r>
            <a:r>
              <a:rPr lang="fr-FR" dirty="0"/>
              <a:t> </a:t>
            </a:r>
          </a:p>
          <a:p>
            <a:r>
              <a:rPr lang="fr-FR" dirty="0"/>
              <a:t>The ALMATY </a:t>
            </a:r>
            <a:r>
              <a:rPr lang="fr-FR" dirty="0" smtClean="0"/>
              <a:t>Guidelines 2005</a:t>
            </a:r>
            <a:endParaRPr lang="fr-FR" dirty="0"/>
          </a:p>
          <a:p>
            <a:endParaRPr lang="fr-FR" dirty="0" smtClean="0">
              <a:solidFill>
                <a:srgbClr val="3366FF"/>
              </a:solidFill>
            </a:endParaRPr>
          </a:p>
          <a:p>
            <a:r>
              <a:rPr lang="fr-FR" dirty="0"/>
              <a:t>EX:  </a:t>
            </a:r>
            <a:r>
              <a:rPr lang="fr-FR" dirty="0" err="1"/>
              <a:t>Belgian</a:t>
            </a:r>
            <a:r>
              <a:rPr lang="fr-FR" dirty="0"/>
              <a:t> </a:t>
            </a:r>
            <a:r>
              <a:rPr lang="fr-FR" dirty="0" err="1" smtClean="0"/>
              <a:t>delegation</a:t>
            </a:r>
            <a:r>
              <a:rPr lang="fr-FR" dirty="0"/>
              <a:t> </a:t>
            </a:r>
            <a:r>
              <a:rPr lang="fr-FR" dirty="0" smtClean="0"/>
              <a:t>– </a:t>
            </a:r>
            <a:r>
              <a:rPr lang="fr-FR" dirty="0" err="1" smtClean="0"/>
              <a:t>Quite</a:t>
            </a:r>
            <a:r>
              <a:rPr lang="fr-FR" dirty="0" smtClean="0"/>
              <a:t> unique</a:t>
            </a:r>
            <a:endParaRPr lang="fr-FR" dirty="0"/>
          </a:p>
        </p:txBody>
      </p:sp>
      <p:pic>
        <p:nvPicPr>
          <p:cNvPr id="5" name="Espace réservé du contenu 4" descr="IMG_0061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0" r="10790"/>
          <a:stretch>
            <a:fillRect/>
          </a:stretch>
        </p:blipFill>
        <p:spPr>
          <a:xfrm>
            <a:off x="4883542" y="1524000"/>
            <a:ext cx="3657600" cy="4663440"/>
          </a:xfrm>
        </p:spPr>
      </p:pic>
    </p:spTree>
    <p:extLst>
      <p:ext uri="{BB962C8B-B14F-4D97-AF65-F5344CB8AC3E}">
        <p14:creationId xmlns:p14="http://schemas.microsoft.com/office/powerpoint/2010/main" val="269742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II. The </a:t>
            </a:r>
            <a:r>
              <a:rPr lang="fr-FR" b="1" dirty="0" err="1" smtClean="0"/>
              <a:t>INDC’s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what</a:t>
            </a:r>
            <a:r>
              <a:rPr lang="fr-FR" dirty="0"/>
              <a:t> post-2020 </a:t>
            </a:r>
            <a:r>
              <a:rPr lang="fr-FR" dirty="0" err="1"/>
              <a:t>climate</a:t>
            </a:r>
            <a:r>
              <a:rPr lang="fr-FR" dirty="0"/>
              <a:t> actions </a:t>
            </a:r>
            <a:r>
              <a:rPr lang="fr-FR" dirty="0" smtClean="0"/>
              <a:t>Parties </a:t>
            </a:r>
            <a:r>
              <a:rPr lang="fr-FR" dirty="0" err="1" smtClean="0"/>
              <a:t>intend</a:t>
            </a:r>
            <a:r>
              <a:rPr lang="fr-FR" dirty="0" smtClean="0"/>
              <a:t> </a:t>
            </a:r>
            <a:r>
              <a:rPr lang="fr-FR" dirty="0"/>
              <a:t>to </a:t>
            </a:r>
            <a:r>
              <a:rPr lang="fr-FR" dirty="0" err="1"/>
              <a:t>take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the new international </a:t>
            </a:r>
            <a:r>
              <a:rPr lang="fr-FR" dirty="0" smtClean="0"/>
              <a:t>agreement</a:t>
            </a:r>
          </a:p>
          <a:p>
            <a:r>
              <a:rPr lang="fr-FR" dirty="0" smtClean="0"/>
              <a:t>DO </a:t>
            </a:r>
            <a:r>
              <a:rPr lang="fr-FR" dirty="0" err="1" smtClean="0"/>
              <a:t>they</a:t>
            </a:r>
            <a:r>
              <a:rPr lang="fr-FR" dirty="0" smtClean="0"/>
              <a:t> </a:t>
            </a:r>
            <a:r>
              <a:rPr lang="fr-FR" dirty="0" err="1" smtClean="0"/>
              <a:t>contain</a:t>
            </a:r>
            <a:r>
              <a:rPr lang="fr-FR" dirty="0" smtClean="0"/>
              <a:t> </a:t>
            </a:r>
            <a:r>
              <a:rPr lang="fr-FR" dirty="0" err="1" smtClean="0"/>
              <a:t>something</a:t>
            </a:r>
            <a:r>
              <a:rPr lang="fr-FR" dirty="0" smtClean="0"/>
              <a:t> on Access to information?</a:t>
            </a:r>
          </a:p>
          <a:p>
            <a:endParaRPr lang="fr-FR" dirty="0"/>
          </a:p>
          <a:p>
            <a:r>
              <a:rPr lang="fr-FR" dirty="0" smtClean="0"/>
              <a:t>YES, </a:t>
            </a:r>
            <a:r>
              <a:rPr lang="fr-FR" dirty="0" err="1" smtClean="0"/>
              <a:t>some</a:t>
            </a:r>
            <a:r>
              <a:rPr lang="fr-FR" dirty="0" smtClean="0"/>
              <a:t> do</a:t>
            </a:r>
          </a:p>
          <a:p>
            <a:pPr marL="82296" indent="0">
              <a:buNone/>
            </a:pPr>
            <a:endParaRPr lang="fr-FR" dirty="0" smtClean="0"/>
          </a:p>
          <a:p>
            <a:pPr marL="82296" indent="0">
              <a:buNone/>
            </a:pPr>
            <a:endParaRPr lang="fr-FR" dirty="0"/>
          </a:p>
          <a:p>
            <a:pPr marL="82296" indent="0">
              <a:buNone/>
            </a:pPr>
            <a:endParaRPr lang="fr-FR" dirty="0" smtClean="0"/>
          </a:p>
          <a:p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06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INDC’s</a:t>
            </a:r>
            <a:r>
              <a:rPr lang="fr-FR" dirty="0" smtClean="0"/>
              <a:t> Costa Rica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 err="1"/>
              <a:t>Transparency</a:t>
            </a:r>
            <a:r>
              <a:rPr lang="fr-FR" dirty="0"/>
              <a:t> and </a:t>
            </a:r>
            <a:r>
              <a:rPr lang="fr-FR" dirty="0" err="1"/>
              <a:t>Accountability</a:t>
            </a:r>
            <a:r>
              <a:rPr lang="fr-FR" dirty="0"/>
              <a:t> </a:t>
            </a:r>
          </a:p>
          <a:p>
            <a:r>
              <a:rPr lang="fr-FR" dirty="0"/>
              <a:t>Costa Rica has </a:t>
            </a:r>
            <a:r>
              <a:rPr lang="fr-FR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adopted</a:t>
            </a:r>
            <a:r>
              <a:rPr lang="fr-F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an Open </a:t>
            </a:r>
            <a:r>
              <a:rPr lang="fr-FR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Government</a:t>
            </a:r>
            <a:r>
              <a:rPr lang="fr-F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policy</a:t>
            </a:r>
            <a:r>
              <a:rPr lang="fr-F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. </a:t>
            </a:r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looking</a:t>
            </a:r>
            <a:r>
              <a:rPr lang="fr-FR" dirty="0"/>
              <a:t> </a:t>
            </a:r>
            <a:r>
              <a:rPr lang="fr-FR" dirty="0" err="1"/>
              <a:t>into</a:t>
            </a:r>
            <a:r>
              <a:rPr lang="fr-FR" dirty="0"/>
              <a:t> </a:t>
            </a:r>
            <a:r>
              <a:rPr lang="fr-FR" dirty="0" err="1"/>
              <a:t>strengthening</a:t>
            </a:r>
            <a:r>
              <a:rPr lang="fr-FR" dirty="0"/>
              <a:t> </a:t>
            </a:r>
            <a:r>
              <a:rPr lang="fr-FR" dirty="0" err="1"/>
              <a:t>accountability</a:t>
            </a:r>
            <a:r>
              <a:rPr lang="fr-FR" dirty="0"/>
              <a:t> </a:t>
            </a:r>
            <a:r>
              <a:rPr lang="fr-FR" dirty="0" err="1"/>
              <a:t>mechanisms</a:t>
            </a:r>
            <a:r>
              <a:rPr lang="fr-FR" dirty="0"/>
              <a:t>, information </a:t>
            </a:r>
            <a:r>
              <a:rPr lang="fr-FR" dirty="0" err="1"/>
              <a:t>access</a:t>
            </a:r>
            <a:r>
              <a:rPr lang="fr-FR" dirty="0"/>
              <a:t> and </a:t>
            </a:r>
            <a:r>
              <a:rPr lang="fr-FR" dirty="0" err="1"/>
              <a:t>availability</a:t>
            </a:r>
            <a:r>
              <a:rPr lang="fr-FR" dirty="0"/>
              <a:t>, and </a:t>
            </a:r>
            <a:r>
              <a:rPr lang="fr-FR" dirty="0" err="1"/>
              <a:t>citizen</a:t>
            </a:r>
            <a:r>
              <a:rPr lang="fr-FR" dirty="0"/>
              <a:t> participation. The National </a:t>
            </a:r>
            <a:r>
              <a:rPr lang="fr-FR" dirty="0" err="1"/>
              <a:t>Environmental</a:t>
            </a:r>
            <a:r>
              <a:rPr lang="fr-FR" dirty="0"/>
              <a:t> Information System (SINIA)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the National </a:t>
            </a:r>
            <a:r>
              <a:rPr lang="fr-FR" dirty="0" err="1"/>
              <a:t>Geo</a:t>
            </a:r>
            <a:r>
              <a:rPr lang="fr-FR" dirty="0"/>
              <a:t>- </a:t>
            </a:r>
            <a:r>
              <a:rPr lang="fr-FR" dirty="0" err="1"/>
              <a:t>Environmental</a:t>
            </a:r>
            <a:r>
              <a:rPr lang="fr-FR" dirty="0"/>
              <a:t> Information Center (CENIGA) </a:t>
            </a:r>
            <a:r>
              <a:rPr lang="fr-FR" dirty="0" err="1"/>
              <a:t>at</a:t>
            </a:r>
            <a:r>
              <a:rPr lang="fr-FR" dirty="0"/>
              <a:t> the </a:t>
            </a:r>
            <a:r>
              <a:rPr lang="fr-FR" dirty="0" err="1"/>
              <a:t>Ministry</a:t>
            </a:r>
            <a:r>
              <a:rPr lang="fr-FR" dirty="0"/>
              <a:t> of </a:t>
            </a:r>
            <a:r>
              <a:rPr lang="fr-FR" dirty="0" err="1"/>
              <a:t>Environment</a:t>
            </a:r>
            <a:r>
              <a:rPr lang="fr-FR" dirty="0"/>
              <a:t> and </a:t>
            </a:r>
            <a:r>
              <a:rPr lang="fr-FR" dirty="0" err="1"/>
              <a:t>Energy</a:t>
            </a:r>
            <a:r>
              <a:rPr lang="fr-FR" dirty="0"/>
              <a:t>, and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hoping</a:t>
            </a:r>
            <a:r>
              <a:rPr lang="fr-FR" dirty="0"/>
              <a:t> 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to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promote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an open data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policy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for all relevant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climate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information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available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for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any</a:t>
            </a: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4">
                    <a:lumMod val="75000"/>
                  </a:schemeClr>
                </a:solidFill>
              </a:rPr>
              <a:t>citizen</a:t>
            </a:r>
            <a:r>
              <a:rPr lang="fr-FR" dirty="0"/>
              <a:t>. There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, as </a:t>
            </a:r>
            <a:r>
              <a:rPr lang="fr-FR" dirty="0" err="1"/>
              <a:t>well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two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open participation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councils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one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technical-scientific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/>
              <a:t>and 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one multi-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stakeholder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platform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which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will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accompany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government’s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climate</a:t>
            </a:r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planning and management</a:t>
            </a:r>
            <a:r>
              <a:rPr lang="fr-FR" dirty="0"/>
              <a:t>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19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China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b="1" dirty="0"/>
              <a:t>N. Broad Participation of </a:t>
            </a:r>
            <a:r>
              <a:rPr lang="fr-FR" b="1" dirty="0" err="1"/>
              <a:t>Stakeholders</a:t>
            </a:r>
            <a:r>
              <a:rPr lang="fr-FR" b="1" dirty="0"/>
              <a:t> </a:t>
            </a:r>
            <a:endParaRPr lang="fr-FR" dirty="0"/>
          </a:p>
          <a:p>
            <a:pPr lvl="1"/>
            <a:r>
              <a:rPr lang="fr-FR" dirty="0"/>
              <a:t>To </a:t>
            </a:r>
            <a:r>
              <a:rPr lang="fr-FR" dirty="0" err="1"/>
              <a:t>enhance</a:t>
            </a:r>
            <a:r>
              <a:rPr lang="fr-FR" dirty="0"/>
              <a:t> the </a:t>
            </a:r>
            <a:r>
              <a:rPr lang="fr-FR" dirty="0" err="1"/>
              <a:t>responsibility</a:t>
            </a:r>
            <a:r>
              <a:rPr lang="fr-FR" dirty="0"/>
              <a:t> of </a:t>
            </a:r>
            <a:r>
              <a:rPr lang="fr-FR" dirty="0" err="1"/>
              <a:t>enterprises</a:t>
            </a:r>
            <a:r>
              <a:rPr lang="fr-FR" dirty="0"/>
              <a:t> for </a:t>
            </a:r>
            <a:r>
              <a:rPr lang="fr-FR" dirty="0" err="1"/>
              <a:t>low-carbon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and to encourage </a:t>
            </a:r>
            <a:r>
              <a:rPr lang="fr-FR" dirty="0" err="1"/>
              <a:t>them</a:t>
            </a:r>
            <a:r>
              <a:rPr lang="fr-FR" dirty="0"/>
              <a:t> to explore </a:t>
            </a:r>
            <a:r>
              <a:rPr lang="fr-FR" dirty="0" err="1"/>
              <a:t>low-carbon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modes </a:t>
            </a:r>
            <a:r>
              <a:rPr lang="fr-FR" dirty="0" err="1"/>
              <a:t>that</a:t>
            </a:r>
            <a:r>
              <a:rPr lang="fr-FR" dirty="0"/>
              <a:t> are </a:t>
            </a:r>
            <a:r>
              <a:rPr lang="fr-FR" dirty="0" err="1"/>
              <a:t>resource-saving</a:t>
            </a:r>
            <a:r>
              <a:rPr lang="fr-FR" dirty="0"/>
              <a:t> and </a:t>
            </a:r>
            <a:r>
              <a:rPr lang="fr-FR" dirty="0" err="1"/>
              <a:t>environment-friendly</a:t>
            </a:r>
            <a:r>
              <a:rPr lang="fr-FR" dirty="0"/>
              <a:t>; </a:t>
            </a:r>
            <a:endParaRPr lang="fr-FR" sz="2400" dirty="0"/>
          </a:p>
          <a:p>
            <a:pPr lvl="1"/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To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strengthen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the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role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of public supervision and participation in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low-carbon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3">
                    <a:lumMod val="75000"/>
                  </a:schemeClr>
                </a:solidFill>
              </a:rPr>
              <a:t>development</a:t>
            </a:r>
            <a:r>
              <a:rPr lang="fr-FR" b="1" dirty="0">
                <a:solidFill>
                  <a:schemeClr val="accent3">
                    <a:lumMod val="75000"/>
                  </a:schemeClr>
                </a:solidFill>
              </a:rPr>
              <a:t>; </a:t>
            </a:r>
            <a:endParaRPr lang="fr-FR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fr-FR" dirty="0"/>
              <a:t>To use </a:t>
            </a:r>
            <a:r>
              <a:rPr lang="fr-FR" dirty="0" err="1"/>
              <a:t>platforms</a:t>
            </a:r>
            <a:r>
              <a:rPr lang="fr-FR" dirty="0"/>
              <a:t> </a:t>
            </a:r>
            <a:r>
              <a:rPr lang="fr-FR" dirty="0" err="1"/>
              <a:t>such</a:t>
            </a:r>
            <a:r>
              <a:rPr lang="fr-FR" dirty="0"/>
              <a:t> as National </a:t>
            </a:r>
            <a:r>
              <a:rPr lang="fr-FR" dirty="0" err="1"/>
              <a:t>Low</a:t>
            </a:r>
            <a:r>
              <a:rPr lang="fr-FR" dirty="0"/>
              <a:t> </a:t>
            </a:r>
            <a:r>
              <a:rPr lang="fr-FR" dirty="0" err="1"/>
              <a:t>Carbon</a:t>
            </a:r>
            <a:r>
              <a:rPr lang="fr-FR" dirty="0"/>
              <a:t> Day to </a:t>
            </a:r>
            <a:r>
              <a:rPr lang="fr-FR" dirty="0" err="1"/>
              <a:t>raise</a:t>
            </a:r>
            <a:r>
              <a:rPr lang="fr-FR" dirty="0"/>
              <a:t> public </a:t>
            </a:r>
            <a:r>
              <a:rPr lang="fr-FR" dirty="0" err="1"/>
              <a:t>awareness</a:t>
            </a:r>
            <a:r>
              <a:rPr lang="fr-FR" dirty="0"/>
              <a:t> of </a:t>
            </a:r>
            <a:r>
              <a:rPr lang="fr-FR" dirty="0" err="1"/>
              <a:t>low-carbon</a:t>
            </a:r>
            <a:r>
              <a:rPr lang="fr-FR" dirty="0"/>
              <a:t> </a:t>
            </a:r>
            <a:r>
              <a:rPr lang="fr-FR" dirty="0" err="1"/>
              <a:t>development</a:t>
            </a:r>
            <a:r>
              <a:rPr lang="fr-FR" dirty="0"/>
              <a:t> </a:t>
            </a:r>
            <a:r>
              <a:rPr lang="fr-FR" dirty="0" err="1"/>
              <a:t>throughout</a:t>
            </a:r>
            <a:r>
              <a:rPr lang="fr-FR" dirty="0"/>
              <a:t> society; </a:t>
            </a:r>
            <a:r>
              <a:rPr lang="fr-FR" dirty="0" err="1" smtClean="0"/>
              <a:t>etc</a:t>
            </a:r>
            <a:endParaRPr lang="fr-FR" sz="2400" dirty="0"/>
          </a:p>
          <a:p>
            <a:endParaRPr lang="fr-FR" dirty="0"/>
          </a:p>
        </p:txBody>
      </p:sp>
      <p:pic>
        <p:nvPicPr>
          <p:cNvPr id="5" name="Espace réservé du contenu 4" descr="DSC_066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r="236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492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Paris Agreement on </a:t>
            </a:r>
            <a:r>
              <a:rPr lang="fr-FR" dirty="0" err="1" smtClean="0"/>
              <a:t>Climate</a:t>
            </a:r>
            <a:r>
              <a:rPr lang="fr-FR" dirty="0" smtClean="0"/>
              <a:t> Change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 err="1" smtClean="0"/>
              <a:t>Adopted</a:t>
            </a:r>
            <a:r>
              <a:rPr lang="fr-FR" dirty="0" smtClean="0"/>
              <a:t> last </a:t>
            </a:r>
            <a:r>
              <a:rPr lang="fr-FR" dirty="0" err="1" smtClean="0"/>
              <a:t>December</a:t>
            </a:r>
            <a:r>
              <a:rPr lang="fr-FR" dirty="0" smtClean="0"/>
              <a:t> in Paris</a:t>
            </a:r>
          </a:p>
          <a:p>
            <a:r>
              <a:rPr lang="fr-FR" dirty="0" err="1" smtClean="0"/>
              <a:t>Binding</a:t>
            </a:r>
            <a:r>
              <a:rPr lang="fr-FR" dirty="0" smtClean="0"/>
              <a:t> </a:t>
            </a:r>
            <a:r>
              <a:rPr lang="fr-FR" dirty="0" err="1" smtClean="0"/>
              <a:t>Treaty</a:t>
            </a:r>
            <a:r>
              <a:rPr lang="fr-FR" dirty="0" smtClean="0"/>
              <a:t> – </a:t>
            </a:r>
            <a:r>
              <a:rPr lang="fr-FR" dirty="0" err="1" smtClean="0"/>
              <a:t>awaiting</a:t>
            </a:r>
            <a:r>
              <a:rPr lang="fr-FR" dirty="0" smtClean="0"/>
              <a:t> entry </a:t>
            </a:r>
            <a:r>
              <a:rPr lang="fr-FR" dirty="0" err="1" smtClean="0"/>
              <a:t>into</a:t>
            </a:r>
            <a:r>
              <a:rPr lang="fr-FR" dirty="0" smtClean="0"/>
              <a:t> force – ratification </a:t>
            </a:r>
            <a:r>
              <a:rPr lang="fr-FR" dirty="0" err="1" smtClean="0"/>
              <a:t>process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moving</a:t>
            </a:r>
            <a:r>
              <a:rPr lang="fr-FR" dirty="0" smtClean="0"/>
              <a:t> </a:t>
            </a:r>
            <a:r>
              <a:rPr lang="fr-FR" dirty="0" err="1" smtClean="0"/>
              <a:t>forward</a:t>
            </a:r>
            <a:endParaRPr lang="fr-FR" dirty="0" smtClean="0"/>
          </a:p>
          <a:p>
            <a:r>
              <a:rPr lang="fr-FR" dirty="0" smtClean="0"/>
              <a:t>A </a:t>
            </a:r>
            <a:r>
              <a:rPr lang="fr-FR" dirty="0" err="1" smtClean="0"/>
              <a:t>Treaty</a:t>
            </a:r>
            <a:r>
              <a:rPr lang="fr-FR" dirty="0" smtClean="0"/>
              <a:t> in the </a:t>
            </a:r>
            <a:r>
              <a:rPr lang="fr-FR" dirty="0" err="1" smtClean="0"/>
              <a:t>continuity</a:t>
            </a:r>
            <a:r>
              <a:rPr lang="fr-FR" dirty="0" smtClean="0"/>
              <a:t> of the 1992 UNFCCC</a:t>
            </a:r>
          </a:p>
          <a:p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different</a:t>
            </a:r>
            <a:r>
              <a:rPr lang="fr-FR" dirty="0" smtClean="0"/>
              <a:t> type of content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what</a:t>
            </a:r>
            <a:r>
              <a:rPr lang="fr-FR" dirty="0" smtClean="0"/>
              <a:t> the Kyoto Protocol </a:t>
            </a:r>
            <a:r>
              <a:rPr lang="fr-FR" dirty="0" err="1" smtClean="0"/>
              <a:t>did</a:t>
            </a:r>
            <a:r>
              <a:rPr lang="fr-FR" dirty="0" smtClean="0"/>
              <a:t> </a:t>
            </a:r>
            <a:r>
              <a:rPr lang="fr-FR" dirty="0" err="1" smtClean="0"/>
              <a:t>contain</a:t>
            </a:r>
            <a:endParaRPr lang="fr-FR" dirty="0" smtClean="0"/>
          </a:p>
          <a:p>
            <a:r>
              <a:rPr lang="fr-FR" dirty="0" smtClean="0"/>
              <a:t>‘</a:t>
            </a:r>
            <a:r>
              <a:rPr lang="fr-FR" dirty="0" err="1" smtClean="0"/>
              <a:t>Bottom</a:t>
            </a:r>
            <a:r>
              <a:rPr lang="fr-FR" dirty="0" smtClean="0"/>
              <a:t>-up’ </a:t>
            </a:r>
            <a:r>
              <a:rPr lang="fr-FR" dirty="0" err="1" smtClean="0"/>
              <a:t>INDC’s</a:t>
            </a:r>
            <a:endParaRPr lang="fr-FR" dirty="0" smtClean="0"/>
          </a:p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008000"/>
                </a:solidFill>
              </a:rPr>
              <a:t>a </a:t>
            </a:r>
            <a:r>
              <a:rPr lang="fr-FR" dirty="0" err="1" smtClean="0">
                <a:solidFill>
                  <a:srgbClr val="008000"/>
                </a:solidFill>
              </a:rPr>
              <a:t>strong</a:t>
            </a:r>
            <a:r>
              <a:rPr lang="fr-FR" dirty="0" smtClean="0">
                <a:solidFill>
                  <a:srgbClr val="008000"/>
                </a:solidFill>
              </a:rPr>
              <a:t> accent </a:t>
            </a:r>
            <a:r>
              <a:rPr lang="fr-FR" dirty="0" err="1" smtClean="0">
                <a:solidFill>
                  <a:srgbClr val="008000"/>
                </a:solidFill>
              </a:rPr>
              <a:t>placed</a:t>
            </a:r>
            <a:r>
              <a:rPr lang="fr-FR" dirty="0" smtClean="0">
                <a:solidFill>
                  <a:srgbClr val="008000"/>
                </a:solidFill>
              </a:rPr>
              <a:t> on ‘transparence</a:t>
            </a:r>
            <a:r>
              <a:rPr lang="fr-FR" dirty="0" smtClean="0"/>
              <a:t>’ in the </a:t>
            </a:r>
            <a:r>
              <a:rPr lang="fr-FR" dirty="0" err="1" smtClean="0"/>
              <a:t>verification</a:t>
            </a:r>
            <a:r>
              <a:rPr lang="fr-FR" dirty="0" smtClean="0"/>
              <a:t> of how Parties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comply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own</a:t>
            </a:r>
            <a:r>
              <a:rPr lang="fr-FR" dirty="0" smtClean="0"/>
              <a:t> ‘</a:t>
            </a:r>
            <a:r>
              <a:rPr lang="fr-FR" dirty="0" err="1" smtClean="0"/>
              <a:t>nationally-determined</a:t>
            </a:r>
            <a:r>
              <a:rPr lang="fr-FR" dirty="0" smtClean="0"/>
              <a:t> </a:t>
            </a:r>
            <a:r>
              <a:rPr lang="fr-FR" dirty="0" err="1" smtClean="0"/>
              <a:t>commitments</a:t>
            </a:r>
            <a:r>
              <a:rPr lang="fr-FR" dirty="0" smtClean="0"/>
              <a:t>’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89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Mexico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err="1"/>
              <a:t>Ensure</a:t>
            </a:r>
            <a:r>
              <a:rPr lang="fr-FR" dirty="0"/>
              <a:t> </a:t>
            </a:r>
            <a:r>
              <a:rPr lang="fr-FR" dirty="0" err="1"/>
              <a:t>capacity</a:t>
            </a:r>
            <a:r>
              <a:rPr lang="fr-FR" dirty="0"/>
              <a:t> building and participation of the society, local </a:t>
            </a:r>
            <a:r>
              <a:rPr lang="fr-FR" dirty="0" err="1"/>
              <a:t>communities</a:t>
            </a:r>
            <a:r>
              <a:rPr lang="fr-FR" dirty="0"/>
              <a:t>, </a:t>
            </a:r>
            <a:r>
              <a:rPr lang="fr-FR" dirty="0" err="1"/>
              <a:t>indigenous</a:t>
            </a:r>
            <a:r>
              <a:rPr lang="fr-FR" dirty="0"/>
              <a:t> peoples, </a:t>
            </a:r>
            <a:r>
              <a:rPr lang="fr-FR" dirty="0" err="1"/>
              <a:t>women</a:t>
            </a:r>
            <a:r>
              <a:rPr lang="fr-FR" dirty="0"/>
              <a:t>, men, </a:t>
            </a:r>
            <a:r>
              <a:rPr lang="fr-FR" dirty="0" err="1"/>
              <a:t>youth</a:t>
            </a:r>
            <a:r>
              <a:rPr lang="fr-FR" dirty="0"/>
              <a:t>, civil </a:t>
            </a:r>
            <a:r>
              <a:rPr lang="fr-FR" dirty="0" err="1"/>
              <a:t>organizations</a:t>
            </a:r>
            <a:r>
              <a:rPr lang="fr-FR" dirty="0"/>
              <a:t> and </a:t>
            </a:r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sector</a:t>
            </a:r>
            <a:r>
              <a:rPr lang="fr-FR" dirty="0"/>
              <a:t> in national and </a:t>
            </a:r>
            <a:r>
              <a:rPr lang="fr-FR" dirty="0" err="1"/>
              <a:t>subnational</a:t>
            </a:r>
            <a:r>
              <a:rPr lang="fr-FR" dirty="0"/>
              <a:t> </a:t>
            </a:r>
            <a:r>
              <a:rPr lang="fr-FR" dirty="0" err="1"/>
              <a:t>climate</a:t>
            </a:r>
            <a:r>
              <a:rPr lang="fr-FR" dirty="0"/>
              <a:t> change planning. </a:t>
            </a:r>
          </a:p>
          <a:p>
            <a:r>
              <a:rPr lang="fr-FR" dirty="0" err="1"/>
              <a:t>Reduce</a:t>
            </a:r>
            <a:r>
              <a:rPr lang="fr-FR" dirty="0"/>
              <a:t> the </a:t>
            </a:r>
            <a:r>
              <a:rPr lang="fr-FR" dirty="0" err="1" smtClean="0"/>
              <a:t>population’s</a:t>
            </a:r>
            <a:r>
              <a:rPr lang="fr-FR" dirty="0" smtClean="0"/>
              <a:t> </a:t>
            </a:r>
            <a:r>
              <a:rPr lang="fr-FR" dirty="0" err="1"/>
              <a:t>vulnerability</a:t>
            </a:r>
            <a:r>
              <a:rPr lang="fr-FR" dirty="0"/>
              <a:t> and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adaptive </a:t>
            </a:r>
            <a:r>
              <a:rPr lang="fr-FR" dirty="0" err="1"/>
              <a:t>capacity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early</a:t>
            </a:r>
            <a:r>
              <a:rPr lang="fr-FR" dirty="0"/>
              <a:t> warning </a:t>
            </a:r>
            <a:r>
              <a:rPr lang="fr-FR" dirty="0" err="1"/>
              <a:t>systems</a:t>
            </a:r>
            <a:r>
              <a:rPr lang="fr-FR" dirty="0"/>
              <a:t>, </a:t>
            </a:r>
            <a:r>
              <a:rPr lang="fr-FR" dirty="0" err="1"/>
              <a:t>risk</a:t>
            </a:r>
            <a:r>
              <a:rPr lang="fr-FR" dirty="0"/>
              <a:t> management, as </a:t>
            </a:r>
            <a:r>
              <a:rPr lang="fr-FR" dirty="0" err="1"/>
              <a:t>well</a:t>
            </a:r>
            <a:r>
              <a:rPr lang="fr-FR" dirty="0"/>
              <a:t> as </a:t>
            </a:r>
            <a:r>
              <a:rPr lang="fr-FR" dirty="0" err="1"/>
              <a:t>hydrometeorological</a:t>
            </a:r>
            <a:r>
              <a:rPr lang="fr-FR" dirty="0"/>
              <a:t> monitoring,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every</a:t>
            </a:r>
            <a:r>
              <a:rPr lang="fr-FR" dirty="0"/>
              <a:t> </a:t>
            </a:r>
            <a:r>
              <a:rPr lang="fr-FR" dirty="0" err="1"/>
              <a:t>level</a:t>
            </a:r>
            <a:r>
              <a:rPr lang="fr-FR" dirty="0"/>
              <a:t> of </a:t>
            </a:r>
            <a:r>
              <a:rPr lang="fr-FR" dirty="0" err="1"/>
              <a:t>government</a:t>
            </a:r>
            <a:r>
              <a:rPr lang="fr-FR" dirty="0"/>
              <a:t>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621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42699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UN, May 2016 report </a:t>
            </a:r>
            <a:br>
              <a:rPr lang="fr-FR" dirty="0" smtClean="0"/>
            </a:br>
            <a:r>
              <a:rPr lang="fr-FR" dirty="0"/>
              <a:t>on Progress made in </a:t>
            </a:r>
            <a:r>
              <a:rPr lang="fr-FR" dirty="0" err="1"/>
              <a:t>implementing</a:t>
            </a:r>
            <a:r>
              <a:rPr lang="fr-FR" dirty="0"/>
              <a:t> the Doha </a:t>
            </a:r>
            <a:r>
              <a:rPr lang="fr-FR" dirty="0" err="1"/>
              <a:t>work</a:t>
            </a:r>
            <a:r>
              <a:rPr lang="fr-FR" dirty="0"/>
              <a:t> programme on Article 6 of the Convention 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3001818"/>
            <a:ext cx="7498080" cy="3246581"/>
          </a:xfrm>
        </p:spPr>
        <p:txBody>
          <a:bodyPr>
            <a:normAutofit fontScale="85000" lnSpcReduction="20000"/>
          </a:bodyPr>
          <a:lstStyle/>
          <a:p>
            <a:r>
              <a:rPr lang="fr-BE" dirty="0" smtClean="0"/>
              <a:t>« </a:t>
            </a:r>
            <a:r>
              <a:rPr lang="fr-BE" dirty="0" smtClean="0">
                <a:solidFill>
                  <a:srgbClr val="922223"/>
                </a:solidFill>
              </a:rPr>
              <a:t>Around </a:t>
            </a:r>
            <a:r>
              <a:rPr lang="fr-BE" dirty="0">
                <a:solidFill>
                  <a:srgbClr val="922223"/>
                </a:solidFill>
              </a:rPr>
              <a:t>134 Parties mentioned at least one of the six elements covered by Article 6 of the Convention in their INDCs</a:t>
            </a:r>
            <a:r>
              <a:rPr lang="fr-BE" dirty="0"/>
              <a:t>. Several Parties reported that they involved civil society, the private sector, academia, NGOs, multilateral organizations and other relevant stakeholders </a:t>
            </a:r>
            <a:r>
              <a:rPr lang="fr-BE" u="sng" dirty="0"/>
              <a:t>in the design</a:t>
            </a:r>
            <a:r>
              <a:rPr lang="fr-BE" dirty="0"/>
              <a:t> of their INDCs. </a:t>
            </a:r>
            <a:r>
              <a:rPr lang="fr-BE" dirty="0">
                <a:solidFill>
                  <a:schemeClr val="accent4">
                    <a:lumMod val="50000"/>
                  </a:schemeClr>
                </a:solidFill>
              </a:rPr>
              <a:t>Some Parties indicated that public participation will be enhanced for </a:t>
            </a:r>
            <a:r>
              <a:rPr lang="fr-BE" u="sng" dirty="0">
                <a:solidFill>
                  <a:schemeClr val="accent4">
                    <a:lumMod val="50000"/>
                  </a:schemeClr>
                </a:solidFill>
              </a:rPr>
              <a:t>coordinating and implementing </a:t>
            </a:r>
            <a:r>
              <a:rPr lang="fr-BE" dirty="0">
                <a:solidFill>
                  <a:schemeClr val="accent4">
                    <a:lumMod val="50000"/>
                  </a:schemeClr>
                </a:solidFill>
              </a:rPr>
              <a:t>their INDCs</a:t>
            </a:r>
            <a:r>
              <a:rPr lang="fr-BE" dirty="0" smtClean="0">
                <a:solidFill>
                  <a:schemeClr val="accent4">
                    <a:lumMod val="50000"/>
                  </a:schemeClr>
                </a:solidFill>
              </a:rPr>
              <a:t>. »</a:t>
            </a:r>
            <a:endParaRPr lang="fr-FR" dirty="0"/>
          </a:p>
        </p:txBody>
      </p:sp>
      <p:pic>
        <p:nvPicPr>
          <p:cNvPr id="4" name="Image 3" descr="DSC_079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8" t="4488" r="-146698" b="2923"/>
          <a:stretch/>
        </p:blipFill>
        <p:spPr>
          <a:xfrm>
            <a:off x="-288645" y="1"/>
            <a:ext cx="9432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8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2981180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III. More </a:t>
            </a:r>
            <a:r>
              <a:rPr lang="fr-FR" b="1" dirty="0" err="1"/>
              <a:t>t</a:t>
            </a:r>
            <a:r>
              <a:rPr lang="fr-FR" b="1" dirty="0" err="1" smtClean="0"/>
              <a:t>ransparency</a:t>
            </a:r>
            <a:r>
              <a:rPr lang="fr-FR" b="1" dirty="0" smtClean="0"/>
              <a:t> &amp; more </a:t>
            </a:r>
            <a:r>
              <a:rPr lang="fr-FR" b="1" dirty="0" err="1" smtClean="0"/>
              <a:t>access</a:t>
            </a:r>
            <a:r>
              <a:rPr lang="fr-FR" b="1" dirty="0" smtClean="0"/>
              <a:t> to information</a:t>
            </a:r>
            <a:br>
              <a:rPr lang="fr-FR" b="1" dirty="0" smtClean="0"/>
            </a:br>
            <a: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  <a:t>= no </a:t>
            </a:r>
            <a:r>
              <a:rPr lang="fr-FR" sz="4000" b="1" dirty="0" err="1" smtClean="0">
                <a:solidFill>
                  <a:schemeClr val="accent3">
                    <a:lumMod val="75000"/>
                  </a:schemeClr>
                </a:solidFill>
              </a:rPr>
              <a:t>climate</a:t>
            </a:r>
            <a: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  <a:t> change </a:t>
            </a:r>
            <a:r>
              <a:rPr lang="fr-FR" sz="4000" b="1" dirty="0" err="1" smtClean="0">
                <a:solidFill>
                  <a:schemeClr val="accent3">
                    <a:lumMod val="75000"/>
                  </a:schemeClr>
                </a:solidFill>
              </a:rPr>
              <a:t>policies</a:t>
            </a:r>
            <a: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4000" b="1" dirty="0" err="1" smtClean="0">
                <a:solidFill>
                  <a:schemeClr val="accent3">
                    <a:lumMod val="75000"/>
                  </a:schemeClr>
                </a:solidFill>
              </a:rPr>
              <a:t>without</a:t>
            </a:r>
            <a: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4000" b="1" dirty="0" err="1" smtClean="0">
                <a:solidFill>
                  <a:schemeClr val="accent3">
                    <a:lumMod val="75000"/>
                  </a:schemeClr>
                </a:solidFill>
              </a:rPr>
              <a:t>procedural</a:t>
            </a:r>
            <a: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sz="4000" b="1" dirty="0" err="1" smtClean="0">
                <a:solidFill>
                  <a:schemeClr val="accent3">
                    <a:lumMod val="75000"/>
                  </a:schemeClr>
                </a:solidFill>
              </a:rPr>
              <a:t>rights</a:t>
            </a:r>
            <a: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  <a:t>?</a:t>
            </a:r>
            <a:br>
              <a:rPr lang="fr-FR" sz="40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fr-FR" sz="4000" b="1" dirty="0" smtClean="0">
                <a:solidFill>
                  <a:schemeClr val="accent3">
                    <a:lumMod val="50000"/>
                  </a:schemeClr>
                </a:solidFill>
              </a:rPr>
              <a:t>How?</a:t>
            </a:r>
            <a:endParaRPr lang="fr-FR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3255818"/>
            <a:ext cx="7498080" cy="2992582"/>
          </a:xfrm>
        </p:spPr>
        <p:txBody>
          <a:bodyPr/>
          <a:lstStyle/>
          <a:p>
            <a:r>
              <a:rPr lang="fr-FR" dirty="0" err="1" smtClean="0"/>
              <a:t>Needs</a:t>
            </a:r>
            <a:r>
              <a:rPr lang="fr-FR" dirty="0" smtClean="0"/>
              <a:t> </a:t>
            </a:r>
            <a:r>
              <a:rPr lang="fr-FR" dirty="0" err="1" smtClean="0"/>
              <a:t>further</a:t>
            </a:r>
            <a:r>
              <a:rPr lang="fr-FR" dirty="0" smtClean="0"/>
              <a:t> </a:t>
            </a:r>
            <a:r>
              <a:rPr lang="fr-FR" dirty="0" err="1" smtClean="0"/>
              <a:t>elaboration</a:t>
            </a:r>
            <a:endParaRPr lang="fr-FR" dirty="0" smtClean="0"/>
          </a:p>
          <a:p>
            <a:r>
              <a:rPr lang="fr-FR" dirty="0" smtClean="0"/>
              <a:t>Back to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endParaRPr lang="fr-FR" dirty="0" smtClean="0"/>
          </a:p>
          <a:p>
            <a:r>
              <a:rPr lang="fr-FR" dirty="0" smtClean="0"/>
              <a:t>A new addition to the </a:t>
            </a:r>
            <a:r>
              <a:rPr lang="fr-FR" dirty="0" err="1" smtClean="0"/>
              <a:t>duty</a:t>
            </a:r>
            <a:r>
              <a:rPr lang="fr-FR" dirty="0" smtClean="0"/>
              <a:t> of care</a:t>
            </a:r>
          </a:p>
          <a:p>
            <a:r>
              <a:rPr lang="fr-FR" dirty="0" smtClean="0"/>
              <a:t>Mitigation &amp; adaptation</a:t>
            </a:r>
          </a:p>
          <a:p>
            <a:r>
              <a:rPr lang="fr-FR" dirty="0" err="1" smtClean="0"/>
              <a:t>Towards</a:t>
            </a:r>
            <a:r>
              <a:rPr lang="fr-FR" dirty="0" smtClean="0"/>
              <a:t> new </a:t>
            </a:r>
            <a:r>
              <a:rPr lang="fr-FR" dirty="0" err="1" smtClean="0"/>
              <a:t>common</a:t>
            </a:r>
            <a:r>
              <a:rPr lang="fr-FR" dirty="0" smtClean="0"/>
              <a:t> </a:t>
            </a:r>
            <a:r>
              <a:rPr lang="fr-FR" dirty="0" err="1" smtClean="0"/>
              <a:t>framework</a:t>
            </a:r>
            <a:r>
              <a:rPr lang="fr-FR" dirty="0" smtClean="0"/>
              <a:t>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997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Work</a:t>
            </a:r>
            <a:r>
              <a:rPr lang="fr-FR" dirty="0" smtClean="0"/>
              <a:t> on Art.12 &amp; Art.13 </a:t>
            </a:r>
            <a:r>
              <a:rPr lang="fr-FR" dirty="0" err="1" smtClean="0"/>
              <a:t>together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Art.12 (</a:t>
            </a:r>
            <a:r>
              <a:rPr lang="fr-FR" dirty="0" err="1"/>
              <a:t>access</a:t>
            </a:r>
            <a:r>
              <a:rPr lang="fr-FR" dirty="0"/>
              <a:t> to information) and Art.13 (</a:t>
            </a:r>
            <a:r>
              <a:rPr lang="fr-FR" dirty="0" err="1"/>
              <a:t>transparency</a:t>
            </a:r>
            <a:r>
              <a:rPr lang="fr-FR" dirty="0"/>
              <a:t> </a:t>
            </a:r>
            <a:r>
              <a:rPr lang="fr-FR" dirty="0" err="1"/>
              <a:t>framework</a:t>
            </a:r>
            <a:r>
              <a:rPr lang="fr-FR" dirty="0"/>
              <a:t>) do not </a:t>
            </a:r>
            <a:r>
              <a:rPr lang="fr-FR" dirty="0" err="1"/>
              <a:t>seem</a:t>
            </a:r>
            <a:r>
              <a:rPr lang="fr-FR" dirty="0"/>
              <a:t> </a:t>
            </a:r>
            <a:r>
              <a:rPr lang="fr-FR" dirty="0" err="1"/>
              <a:t>connected</a:t>
            </a:r>
            <a:r>
              <a:rPr lang="fr-FR" dirty="0"/>
              <a:t> </a:t>
            </a:r>
          </a:p>
          <a:p>
            <a:r>
              <a:rPr lang="fr-FR" dirty="0" err="1"/>
              <a:t>Why</a:t>
            </a:r>
            <a:r>
              <a:rPr lang="fr-FR" dirty="0"/>
              <a:t>?</a:t>
            </a:r>
          </a:p>
          <a:p>
            <a:r>
              <a:rPr lang="fr-FR" dirty="0" smtClean="0">
                <a:solidFill>
                  <a:srgbClr val="C58D01"/>
                </a:solidFill>
              </a:rPr>
              <a:t>RECONNECT</a:t>
            </a:r>
            <a:endParaRPr lang="fr-FR" dirty="0"/>
          </a:p>
          <a:p>
            <a:r>
              <a:rPr lang="fr-FR" dirty="0"/>
              <a:t>Public </a:t>
            </a:r>
            <a:r>
              <a:rPr lang="fr-FR" dirty="0" err="1"/>
              <a:t>scrutiny</a:t>
            </a:r>
            <a:r>
              <a:rPr lang="fr-FR" dirty="0"/>
              <a:t> on all </a:t>
            </a:r>
            <a:r>
              <a:rPr lang="fr-FR" dirty="0" err="1"/>
              <a:t>INDC’s</a:t>
            </a:r>
            <a:r>
              <a:rPr lang="fr-FR" dirty="0"/>
              <a:t>: adoption, </a:t>
            </a:r>
            <a:r>
              <a:rPr lang="fr-FR" dirty="0" err="1"/>
              <a:t>implementation</a:t>
            </a:r>
            <a:r>
              <a:rPr lang="fr-FR" dirty="0"/>
              <a:t>?</a:t>
            </a:r>
          </a:p>
          <a:p>
            <a:r>
              <a:rPr lang="fr-FR" dirty="0" err="1"/>
              <a:t>Stakeholders</a:t>
            </a:r>
            <a:r>
              <a:rPr lang="fr-FR" dirty="0"/>
              <a:t>: back-up </a:t>
            </a:r>
            <a:r>
              <a:rPr lang="fr-FR" dirty="0" err="1"/>
              <a:t>role</a:t>
            </a:r>
            <a:r>
              <a:rPr lang="fr-FR" dirty="0"/>
              <a:t>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083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Climate</a:t>
            </a:r>
            <a:r>
              <a:rPr lang="fr-FR" dirty="0"/>
              <a:t> change and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rights</a:t>
            </a:r>
            <a:endParaRPr lang="fr-FR" dirty="0"/>
          </a:p>
          <a:p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 explicit mention of ‘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human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rights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’ in the </a:t>
            </a:r>
            <a:r>
              <a:rPr lang="fr-FR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core</a:t>
            </a:r>
            <a:r>
              <a:rPr lang="fr-FR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of the Paris Agreement </a:t>
            </a:r>
          </a:p>
          <a:p>
            <a:r>
              <a:rPr lang="fr-FR" dirty="0"/>
              <a:t> But </a:t>
            </a:r>
            <a:r>
              <a:rPr lang="fr-FR" dirty="0" err="1"/>
              <a:t>procedural</a:t>
            </a:r>
            <a:r>
              <a:rPr lang="fr-FR" dirty="0"/>
              <a:t> (</a:t>
            </a:r>
            <a:r>
              <a:rPr lang="fr-FR" dirty="0" err="1"/>
              <a:t>rights</a:t>
            </a:r>
            <a:r>
              <a:rPr lang="fr-FR" dirty="0"/>
              <a:t>) are (more </a:t>
            </a:r>
            <a:r>
              <a:rPr lang="fr-FR" dirty="0" err="1"/>
              <a:t>than</a:t>
            </a:r>
            <a:r>
              <a:rPr lang="fr-FR" dirty="0"/>
              <a:t>)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 smtClean="0"/>
              <a:t>lines</a:t>
            </a:r>
            <a:endParaRPr lang="fr-FR" dirty="0" smtClean="0"/>
          </a:p>
          <a:p>
            <a:endParaRPr lang="fr-FR" dirty="0"/>
          </a:p>
          <a:p>
            <a:r>
              <a:rPr lang="fr-FR" dirty="0" err="1"/>
              <a:t>Cfr</a:t>
            </a:r>
            <a:r>
              <a:rPr lang="fr-FR" dirty="0"/>
              <a:t> Report of the </a:t>
            </a:r>
            <a:r>
              <a:rPr lang="fr-FR" dirty="0" err="1"/>
              <a:t>Special</a:t>
            </a:r>
            <a:r>
              <a:rPr lang="fr-FR" dirty="0"/>
              <a:t> Rapporteur on the issue of </a:t>
            </a:r>
            <a:r>
              <a:rPr lang="fr-FR" dirty="0" err="1"/>
              <a:t>Human</a:t>
            </a:r>
            <a:r>
              <a:rPr lang="fr-FR" dirty="0"/>
              <a:t> </a:t>
            </a:r>
            <a:r>
              <a:rPr lang="fr-FR" dirty="0" err="1"/>
              <a:t>Rights</a:t>
            </a:r>
            <a:r>
              <a:rPr lang="fr-FR" dirty="0"/>
              <a:t>, 2016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3584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Lessons</a:t>
            </a:r>
            <a:r>
              <a:rPr lang="fr-FR" dirty="0" smtClean="0"/>
              <a:t> of the </a:t>
            </a:r>
            <a:r>
              <a:rPr lang="fr-FR" dirty="0" err="1" smtClean="0"/>
              <a:t>past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r-FR" dirty="0" err="1" smtClean="0"/>
              <a:t>Climate</a:t>
            </a:r>
            <a:r>
              <a:rPr lang="fr-FR" dirty="0" smtClean="0"/>
              <a:t> </a:t>
            </a:r>
            <a:r>
              <a:rPr lang="fr-FR" dirty="0" err="1" smtClean="0"/>
              <a:t>policies</a:t>
            </a:r>
            <a:r>
              <a:rPr lang="fr-FR" dirty="0" smtClean="0"/>
              <a:t> </a:t>
            </a:r>
            <a:r>
              <a:rPr lang="fr-FR" i="1" dirty="0" smtClean="0"/>
              <a:t>versus</a:t>
            </a:r>
            <a:r>
              <a:rPr lang="fr-FR" dirty="0" smtClean="0"/>
              <a:t>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endParaRPr lang="fr-FR" dirty="0" smtClean="0"/>
          </a:p>
          <a:p>
            <a:r>
              <a:rPr lang="fr-FR" dirty="0" err="1" smtClean="0"/>
              <a:t>Now</a:t>
            </a:r>
            <a:r>
              <a:rPr lang="fr-FR" dirty="0" smtClean="0"/>
              <a:t>: an issue for </a:t>
            </a:r>
            <a:r>
              <a:rPr lang="fr-FR" dirty="0" err="1" smtClean="0"/>
              <a:t>further</a:t>
            </a:r>
            <a:r>
              <a:rPr lang="fr-FR" dirty="0" smtClean="0"/>
              <a:t> </a:t>
            </a:r>
            <a:r>
              <a:rPr lang="fr-FR" dirty="0" err="1" smtClean="0"/>
              <a:t>cooperation</a:t>
            </a:r>
            <a:r>
              <a:rPr lang="fr-FR" dirty="0" smtClean="0"/>
              <a:t>, not </a:t>
            </a:r>
            <a:r>
              <a:rPr lang="fr-FR" dirty="0" err="1" smtClean="0"/>
              <a:t>just</a:t>
            </a:r>
            <a:r>
              <a:rPr lang="fr-FR" dirty="0" smtClean="0"/>
              <a:t> a </a:t>
            </a:r>
            <a:r>
              <a:rPr lang="fr-FR" dirty="0" err="1" smtClean="0"/>
              <a:t>technical</a:t>
            </a:r>
            <a:r>
              <a:rPr lang="fr-FR" dirty="0" smtClean="0"/>
              <a:t> aspect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4401" b="14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400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Help </a:t>
            </a:r>
            <a:r>
              <a:rPr lang="fr-FR" dirty="0" err="1" smtClean="0"/>
              <a:t>spreading</a:t>
            </a:r>
            <a:r>
              <a:rPr lang="fr-FR" dirty="0" smtClean="0"/>
              <a:t> Aarhus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 </a:t>
            </a:r>
            <a:r>
              <a:rPr lang="fr-FR" b="1" dirty="0" smtClean="0"/>
              <a:t>« 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/>
              <a:t>least </a:t>
            </a:r>
            <a:r>
              <a:rPr lang="fr-FR" dirty="0" err="1"/>
              <a:t>half</a:t>
            </a:r>
            <a:r>
              <a:rPr lang="fr-FR" dirty="0"/>
              <a:t> of the nations of the globe have </a:t>
            </a:r>
            <a:r>
              <a:rPr lang="fr-FR" dirty="0" err="1"/>
              <a:t>adopted</a:t>
            </a:r>
            <a:r>
              <a:rPr lang="fr-FR" dirty="0"/>
              <a:t> </a:t>
            </a:r>
            <a:r>
              <a:rPr lang="fr-FR" dirty="0" err="1"/>
              <a:t>comprehensive</a:t>
            </a:r>
            <a:r>
              <a:rPr lang="fr-FR" dirty="0"/>
              <a:t> </a:t>
            </a:r>
            <a:r>
              <a:rPr lang="fr-FR" dirty="0" err="1"/>
              <a:t>legislation</a:t>
            </a:r>
            <a:r>
              <a:rPr lang="fr-FR" dirty="0"/>
              <a:t> </a:t>
            </a:r>
            <a:r>
              <a:rPr lang="fr-FR" dirty="0" err="1"/>
              <a:t>aimed</a:t>
            </a:r>
            <a:r>
              <a:rPr lang="fr-FR" dirty="0"/>
              <a:t>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 err="1"/>
              <a:t>guaranteeing</a:t>
            </a:r>
            <a:r>
              <a:rPr lang="fr-FR" dirty="0"/>
              <a:t> </a:t>
            </a:r>
            <a:r>
              <a:rPr lang="fr-FR" dirty="0" err="1"/>
              <a:t>access</a:t>
            </a:r>
            <a:r>
              <a:rPr lang="fr-FR" dirty="0"/>
              <a:t> to </a:t>
            </a:r>
            <a:r>
              <a:rPr lang="fr-FR" dirty="0" err="1"/>
              <a:t>environmental</a:t>
            </a:r>
            <a:r>
              <a:rPr lang="fr-FR" dirty="0"/>
              <a:t> information, </a:t>
            </a:r>
            <a:r>
              <a:rPr lang="fr-FR" dirty="0" err="1"/>
              <a:t>whether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general</a:t>
            </a:r>
            <a:r>
              <a:rPr lang="fr-FR" dirty="0"/>
              <a:t>, cross- </a:t>
            </a:r>
            <a:r>
              <a:rPr lang="fr-FR" dirty="0" err="1"/>
              <a:t>cutting</a:t>
            </a:r>
            <a:r>
              <a:rPr lang="fr-FR" dirty="0"/>
              <a:t> information </a:t>
            </a:r>
            <a:r>
              <a:rPr lang="fr-FR" dirty="0" err="1"/>
              <a:t>laws</a:t>
            </a:r>
            <a:r>
              <a:rPr lang="fr-FR" dirty="0"/>
              <a:t>, or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laws</a:t>
            </a:r>
            <a:r>
              <a:rPr lang="fr-FR" dirty="0"/>
              <a:t> </a:t>
            </a:r>
            <a:r>
              <a:rPr lang="fr-FR" dirty="0" err="1"/>
              <a:t>dealing</a:t>
            </a:r>
            <a:r>
              <a:rPr lang="fr-FR" dirty="0"/>
              <a:t> </a:t>
            </a:r>
            <a:r>
              <a:rPr lang="fr-FR" dirty="0" err="1"/>
              <a:t>specically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environmental</a:t>
            </a:r>
            <a:r>
              <a:rPr lang="fr-FR" dirty="0"/>
              <a:t> </a:t>
            </a:r>
            <a:r>
              <a:rPr lang="fr-FR" dirty="0" smtClean="0"/>
              <a:t>information ». </a:t>
            </a:r>
            <a:r>
              <a:rPr lang="fr-FR" dirty="0"/>
              <a:t>(as </a:t>
            </a:r>
            <a:r>
              <a:rPr lang="fr-FR" dirty="0" err="1"/>
              <a:t>mentioned</a:t>
            </a:r>
            <a:r>
              <a:rPr lang="fr-FR" dirty="0"/>
              <a:t> in </a:t>
            </a:r>
            <a:r>
              <a:rPr lang="fr-FR" dirty="0" err="1"/>
              <a:t>Unep</a:t>
            </a:r>
            <a:r>
              <a:rPr lang="fr-FR" dirty="0"/>
              <a:t>, 2015, Putting Rio </a:t>
            </a:r>
            <a:r>
              <a:rPr lang="fr-FR" dirty="0" err="1"/>
              <a:t>Principle</a:t>
            </a:r>
            <a:r>
              <a:rPr lang="fr-FR" dirty="0"/>
              <a:t> 10 </a:t>
            </a:r>
            <a:r>
              <a:rPr lang="fr-FR" dirty="0" err="1"/>
              <a:t>into</a:t>
            </a:r>
            <a:r>
              <a:rPr lang="fr-FR" dirty="0"/>
              <a:t> Action)</a:t>
            </a:r>
          </a:p>
          <a:p>
            <a:r>
              <a:rPr lang="fr-FR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second </a:t>
            </a:r>
            <a:r>
              <a:rPr lang="fr-FR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half</a:t>
            </a:r>
            <a:r>
              <a:rPr lang="fr-FR" dirty="0"/>
              <a:t>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084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Or, </a:t>
            </a:r>
            <a:r>
              <a:rPr lang="fr-FR" dirty="0" err="1" smtClean="0"/>
              <a:t>again</a:t>
            </a:r>
            <a:r>
              <a:rPr lang="fr-FR" dirty="0" smtClean="0"/>
              <a:t>, </a:t>
            </a:r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smtClean="0"/>
              <a:t>Aarhus ‘s </a:t>
            </a:r>
            <a:r>
              <a:rPr lang="fr-FR" dirty="0" err="1" smtClean="0"/>
              <a:t>spillover-effect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true</a:t>
            </a:r>
            <a:r>
              <a:rPr lang="fr-FR" dirty="0" smtClean="0"/>
              <a:t> </a:t>
            </a:r>
            <a:r>
              <a:rPr lang="fr-FR" dirty="0" err="1" smtClean="0"/>
              <a:t>catalyst</a:t>
            </a:r>
            <a:endParaRPr lang="fr-FR" dirty="0" smtClean="0"/>
          </a:p>
          <a:p>
            <a:r>
              <a:rPr lang="fr-FR" dirty="0" err="1" smtClean="0"/>
              <a:t>Beyond</a:t>
            </a:r>
            <a:r>
              <a:rPr lang="fr-FR" dirty="0" smtClean="0"/>
              <a:t> soft </a:t>
            </a:r>
            <a:r>
              <a:rPr lang="fr-FR" dirty="0" err="1" smtClean="0"/>
              <a:t>law</a:t>
            </a:r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b="1" dirty="0" smtClean="0"/>
              <a:t>CONCLUSIONS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117964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625475" y="740930"/>
            <a:ext cx="8289925" cy="284364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fr-FR" sz="4000" b="1" dirty="0">
              <a:solidFill>
                <a:schemeClr val="tx2">
                  <a:lumMod val="75000"/>
                </a:schemeClr>
              </a:solidFill>
              <a:latin typeface="Avenir Next Demi Bold"/>
            </a:endParaRPr>
          </a:p>
        </p:txBody>
      </p:sp>
      <p:sp>
        <p:nvSpPr>
          <p:cNvPr id="6147" name="Titre 1"/>
          <p:cNvSpPr txBox="1">
            <a:spLocks/>
          </p:cNvSpPr>
          <p:nvPr/>
        </p:nvSpPr>
        <p:spPr bwMode="auto">
          <a:xfrm>
            <a:off x="260150" y="3809516"/>
            <a:ext cx="8289925" cy="213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0" algn="ctr">
              <a:spcBef>
                <a:spcPct val="20000"/>
              </a:spcBef>
            </a:pPr>
            <a:r>
              <a:rPr lang="fr-FR" sz="2200" b="1" dirty="0" err="1" smtClean="0">
                <a:latin typeface="Calibri"/>
                <a:ea typeface="+mn-ea"/>
                <a:cs typeface="+mn-cs"/>
              </a:rPr>
              <a:t>delphine.misonne@usaintlouis.be</a:t>
            </a:r>
            <a:endParaRPr lang="fr-FR" sz="2200" b="1" dirty="0">
              <a:latin typeface="Calibri"/>
              <a:ea typeface="+mn-ea"/>
              <a:cs typeface="+mn-cs"/>
            </a:endParaRPr>
          </a:p>
          <a:p>
            <a:pPr algn="ctr"/>
            <a:endParaRPr lang="fr-FR" sz="3200" dirty="0">
              <a:solidFill>
                <a:srgbClr val="AD0A28"/>
              </a:solidFill>
              <a:latin typeface="Avenir Next Demi Bold" charset="0"/>
              <a:cs typeface="Avenir Next Dem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38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Paris and </a:t>
            </a:r>
            <a:r>
              <a:rPr lang="fr-FR" dirty="0" err="1" smtClean="0"/>
              <a:t>Transparency</a:t>
            </a:r>
            <a:r>
              <a:rPr lang="fr-FR" dirty="0" smtClean="0"/>
              <a:t>,  Art. 13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Requires</a:t>
            </a:r>
            <a:r>
              <a:rPr lang="fr-FR" dirty="0" smtClean="0"/>
              <a:t> Parties to </a:t>
            </a:r>
            <a:r>
              <a:rPr lang="fr-FR" dirty="0" err="1" smtClean="0"/>
              <a:t>be</a:t>
            </a:r>
            <a:r>
              <a:rPr lang="fr-FR" dirty="0" smtClean="0"/>
              <a:t> more transparent about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dirty="0" err="1" smtClean="0"/>
              <a:t>Climate</a:t>
            </a:r>
            <a:r>
              <a:rPr lang="fr-FR" dirty="0" smtClean="0"/>
              <a:t> Action</a:t>
            </a:r>
          </a:p>
          <a:p>
            <a:r>
              <a:rPr lang="fr-FR" dirty="0" err="1" smtClean="0"/>
              <a:t>Shall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the </a:t>
            </a:r>
            <a:r>
              <a:rPr lang="fr-FR" dirty="0" err="1" smtClean="0"/>
              <a:t>hearth</a:t>
            </a:r>
            <a:r>
              <a:rPr lang="fr-FR" dirty="0" smtClean="0"/>
              <a:t> of </a:t>
            </a:r>
            <a:r>
              <a:rPr lang="fr-FR" dirty="0" err="1" smtClean="0"/>
              <a:t>further</a:t>
            </a:r>
            <a:r>
              <a:rPr lang="fr-FR" dirty="0" smtClean="0"/>
              <a:t> discussions</a:t>
            </a:r>
          </a:p>
          <a:p>
            <a:r>
              <a:rPr lang="fr-FR" dirty="0"/>
              <a:t>W</a:t>
            </a:r>
            <a:r>
              <a:rPr lang="fr-FR" dirty="0" smtClean="0"/>
              <a:t>ill </a:t>
            </a:r>
            <a:r>
              <a:rPr lang="fr-FR" dirty="0"/>
              <a:t>serve a </a:t>
            </a:r>
            <a:r>
              <a:rPr lang="fr-FR" dirty="0" err="1"/>
              <a:t>critical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in </a:t>
            </a:r>
            <a:r>
              <a:rPr lang="fr-FR" dirty="0" err="1"/>
              <a:t>successfully</a:t>
            </a:r>
            <a:r>
              <a:rPr lang="fr-FR" dirty="0"/>
              <a:t> </a:t>
            </a:r>
            <a:r>
              <a:rPr lang="fr-FR" dirty="0" err="1"/>
              <a:t>implementing</a:t>
            </a:r>
            <a:r>
              <a:rPr lang="fr-FR" dirty="0"/>
              <a:t> the Paris </a:t>
            </a:r>
            <a:r>
              <a:rPr lang="fr-FR" dirty="0" smtClean="0"/>
              <a:t>Agreement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214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Paris Agreement,  Art.12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ln>
            <a:solidFill>
              <a:srgbClr val="922223"/>
            </a:solidFill>
          </a:ln>
        </p:spPr>
        <p:txBody>
          <a:bodyPr/>
          <a:lstStyle/>
          <a:p>
            <a:r>
              <a:rPr lang="en-GB" dirty="0"/>
              <a:t>Parties shall cooperate in taking measures, as appropriate, to enhance climate change education, training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GB" i="1" dirty="0">
                <a:solidFill>
                  <a:schemeClr val="accent3">
                    <a:lumMod val="75000"/>
                  </a:schemeClr>
                </a:solidFill>
              </a:rPr>
              <a:t> public awareness, public participation</a:t>
            </a:r>
            <a:r>
              <a:rPr lang="en-GB" dirty="0"/>
              <a:t> and</a:t>
            </a:r>
            <a:r>
              <a:rPr lang="en-GB" i="1" dirty="0"/>
              <a:t> </a:t>
            </a:r>
            <a:r>
              <a:rPr lang="en-GB" i="1" dirty="0">
                <a:solidFill>
                  <a:srgbClr val="922223"/>
                </a:solidFill>
              </a:rPr>
              <a:t>public access to information</a:t>
            </a: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, recognizing the importance of these steps with respect to enhancing actions under this Agreement</a:t>
            </a:r>
            <a:r>
              <a:rPr lang="en-GB" dirty="0"/>
              <a:t>’</a:t>
            </a:r>
            <a:r>
              <a:rPr lang="fr-BE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5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Question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131455"/>
            <a:ext cx="7498080" cy="5116945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fr-FR" dirty="0" smtClean="0"/>
          </a:p>
          <a:p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Shall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the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Climate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agreement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be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a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vehicle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for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consolidating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fundamental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democratic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values </a:t>
            </a:r>
            <a:r>
              <a:rPr lang="fr-FR" b="1" dirty="0" err="1" smtClean="0">
                <a:solidFill>
                  <a:schemeClr val="accent3">
                    <a:lumMod val="75000"/>
                  </a:schemeClr>
                </a:solidFill>
              </a:rPr>
              <a:t>accross</a:t>
            </a:r>
            <a:r>
              <a:rPr lang="fr-FR" b="1" dirty="0" smtClean="0">
                <a:solidFill>
                  <a:schemeClr val="accent3">
                    <a:lumMod val="75000"/>
                  </a:schemeClr>
                </a:solidFill>
              </a:rPr>
              <a:t> the globe?</a:t>
            </a:r>
          </a:p>
          <a:p>
            <a:endParaRPr lang="fr-FR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fr-FR" dirty="0" smtClean="0"/>
              <a:t>Is </a:t>
            </a:r>
            <a:r>
              <a:rPr lang="fr-FR" dirty="0" err="1" smtClean="0"/>
              <a:t>it</a:t>
            </a:r>
            <a:r>
              <a:rPr lang="fr-FR" dirty="0" smtClean="0"/>
              <a:t> the ‘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rights</a:t>
            </a:r>
            <a:r>
              <a:rPr lang="fr-FR" dirty="0" smtClean="0"/>
              <a:t> </a:t>
            </a:r>
            <a:r>
              <a:rPr lang="fr-FR" dirty="0" err="1" smtClean="0"/>
              <a:t>touch</a:t>
            </a:r>
            <a:r>
              <a:rPr lang="fr-FR" dirty="0" smtClean="0"/>
              <a:t>’ of the Paris Agreement?</a:t>
            </a:r>
          </a:p>
          <a:p>
            <a:pPr marL="82296" indent="0">
              <a:buNone/>
            </a:pPr>
            <a:endParaRPr lang="fr-FR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6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Recognizing</a:t>
            </a:r>
            <a:r>
              <a:rPr lang="fr-FR" dirty="0" smtClean="0"/>
              <a:t> the importance</a:t>
            </a:r>
            <a:r>
              <a:rPr lang="is-IS" dirty="0" smtClean="0"/>
              <a:t>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i="1" dirty="0" smtClean="0">
                <a:solidFill>
                  <a:schemeClr val="accent4">
                    <a:lumMod val="75000"/>
                  </a:schemeClr>
                </a:solidFill>
              </a:rPr>
              <a:t>“</a:t>
            </a: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recognizing the importance of these steps with respect to enhancing actions under this </a:t>
            </a:r>
            <a:r>
              <a:rPr lang="en-GB" i="1" dirty="0" smtClean="0">
                <a:solidFill>
                  <a:schemeClr val="accent4">
                    <a:lumMod val="75000"/>
                  </a:schemeClr>
                </a:solidFill>
              </a:rPr>
              <a:t>Agreement”</a:t>
            </a:r>
            <a:endParaRPr lang="fr-BE" dirty="0" smtClean="0"/>
          </a:p>
          <a:p>
            <a:pPr marL="82296" indent="0">
              <a:buNone/>
            </a:pPr>
            <a:endParaRPr lang="fr-BE" dirty="0"/>
          </a:p>
          <a:p>
            <a:r>
              <a:rPr lang="fr-FR" dirty="0"/>
              <a:t>Is </a:t>
            </a:r>
            <a:r>
              <a:rPr lang="fr-FR" dirty="0" err="1"/>
              <a:t>this</a:t>
            </a:r>
            <a:r>
              <a:rPr lang="fr-FR" dirty="0"/>
              <a:t> Aarhus </a:t>
            </a:r>
            <a:r>
              <a:rPr lang="fr-FR" dirty="0" err="1"/>
              <a:t>spreading</a:t>
            </a:r>
            <a:r>
              <a:rPr lang="fr-FR" dirty="0"/>
              <a:t>?</a:t>
            </a:r>
          </a:p>
          <a:p>
            <a:r>
              <a:rPr lang="fr-FR" dirty="0"/>
              <a:t>N.B. Aarhus Convention: not </a:t>
            </a:r>
            <a:r>
              <a:rPr lang="fr-FR" dirty="0" err="1"/>
              <a:t>worlwide</a:t>
            </a:r>
            <a:r>
              <a:rPr lang="fr-FR" dirty="0"/>
              <a:t> – </a:t>
            </a:r>
            <a:r>
              <a:rPr lang="fr-FR" dirty="0" err="1"/>
              <a:t>only</a:t>
            </a:r>
            <a:r>
              <a:rPr lang="fr-FR" dirty="0"/>
              <a:t> 47 (46+1) Parties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Espace réservé du contenu 4" descr="DSC_0654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0" r="-8420"/>
          <a:stretch>
            <a:fillRect/>
          </a:stretch>
        </p:blipFill>
        <p:spPr>
          <a:xfrm>
            <a:off x="-393192" y="-161925"/>
            <a:ext cx="1828800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2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Naïve?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Rather</a:t>
            </a:r>
            <a:r>
              <a:rPr lang="fr-FR" dirty="0" smtClean="0"/>
              <a:t> </a:t>
            </a:r>
            <a:r>
              <a:rPr lang="fr-FR" dirty="0" err="1" smtClean="0"/>
              <a:t>Aarhus’s</a:t>
            </a:r>
            <a:r>
              <a:rPr lang="fr-FR" dirty="0"/>
              <a:t> </a:t>
            </a:r>
            <a:r>
              <a:rPr lang="fr-FR" dirty="0" smtClean="0"/>
              <a:t>impact?</a:t>
            </a:r>
          </a:p>
          <a:p>
            <a:pPr algn="just"/>
            <a:r>
              <a:rPr lang="fr-BE" dirty="0" smtClean="0"/>
              <a:t>Art. 3, §7 – Aarhus Convetion:</a:t>
            </a:r>
            <a:r>
              <a:rPr lang="fr-BE" i="1" dirty="0" smtClean="0"/>
              <a:t>  « Each </a:t>
            </a:r>
            <a:r>
              <a:rPr lang="fr-BE" i="1" dirty="0"/>
              <a:t>Party shall </a:t>
            </a:r>
            <a:r>
              <a:rPr lang="fr-BE" i="1" dirty="0">
                <a:solidFill>
                  <a:schemeClr val="accent4">
                    <a:lumMod val="75000"/>
                  </a:schemeClr>
                </a:solidFill>
              </a:rPr>
              <a:t>promote the application of the principles of this Convention </a:t>
            </a:r>
            <a:r>
              <a:rPr lang="fr-BE" i="1" dirty="0"/>
              <a:t>in international environmental decision-making </a:t>
            </a:r>
            <a:r>
              <a:rPr lang="fr-BE" b="1" i="1" dirty="0">
                <a:solidFill>
                  <a:schemeClr val="accent5">
                    <a:lumMod val="75000"/>
                  </a:schemeClr>
                </a:solidFill>
              </a:rPr>
              <a:t>processes</a:t>
            </a:r>
            <a:r>
              <a:rPr lang="fr-BE" i="1" dirty="0"/>
              <a:t> and </a:t>
            </a:r>
            <a:r>
              <a:rPr lang="fr-BE" i="1" dirty="0">
                <a:solidFill>
                  <a:srgbClr val="0000FF"/>
                </a:solidFill>
              </a:rPr>
              <a:t>within the framework of international organizations </a:t>
            </a:r>
            <a:r>
              <a:rPr lang="fr-BE" i="1" dirty="0"/>
              <a:t>in matters relating to the </a:t>
            </a:r>
            <a:r>
              <a:rPr lang="fr-BE" i="1" dirty="0" smtClean="0"/>
              <a:t>environment ». </a:t>
            </a:r>
            <a:endParaRPr lang="fr-BE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614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 questions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9091" y="1447800"/>
            <a:ext cx="7894597" cy="4800600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a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trend </a:t>
            </a:r>
            <a:r>
              <a:rPr lang="en-GB" dirty="0"/>
              <a:t>or </a:t>
            </a:r>
            <a:r>
              <a:rPr lang="en-GB" dirty="0" smtClean="0"/>
              <a:t>a breakthrough?</a:t>
            </a:r>
            <a:r>
              <a:rPr lang="en-GB" dirty="0"/>
              <a:t> ;</a:t>
            </a:r>
            <a:endParaRPr lang="fr-BE" dirty="0"/>
          </a:p>
          <a:p>
            <a:pPr marL="82296" indent="0">
              <a:buNone/>
            </a:pPr>
            <a:endParaRPr lang="fr-BE" dirty="0"/>
          </a:p>
          <a:p>
            <a:r>
              <a:rPr lang="en-GB" dirty="0"/>
              <a:t>D</a:t>
            </a:r>
            <a:r>
              <a:rPr lang="en-GB" dirty="0" smtClean="0"/>
              <a:t>oes </a:t>
            </a:r>
            <a:r>
              <a:rPr lang="en-GB" dirty="0"/>
              <a:t>this interest in access to information already 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crystallize in 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</a:rPr>
              <a:t>the ‘</a:t>
            </a:r>
            <a:r>
              <a:rPr lang="en-GB" b="1" dirty="0">
                <a:solidFill>
                  <a:schemeClr val="accent4">
                    <a:lumMod val="75000"/>
                  </a:schemeClr>
                </a:solidFill>
              </a:rPr>
              <a:t>INDC’s’ </a:t>
            </a:r>
            <a:r>
              <a:rPr lang="en-GB" b="1" dirty="0"/>
              <a:t> ?</a:t>
            </a:r>
            <a:endParaRPr lang="fr-BE" b="1" dirty="0"/>
          </a:p>
          <a:p>
            <a:pPr marL="82296" indent="0">
              <a:buNone/>
            </a:pPr>
            <a:endParaRPr lang="fr-BE" dirty="0"/>
          </a:p>
          <a:p>
            <a:r>
              <a:rPr lang="en-GB" dirty="0" smtClean="0"/>
              <a:t>How </a:t>
            </a:r>
            <a:r>
              <a:rPr lang="en-GB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could the crucial and specific focus on </a:t>
            </a:r>
            <a:r>
              <a:rPr lang="en-GB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transparence</a:t>
            </a:r>
            <a:r>
              <a:rPr lang="en-GB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en-GB" dirty="0">
                <a:solidFill>
                  <a:srgbClr val="425519"/>
                </a:solidFill>
              </a:rPr>
              <a:t>which is at the very </a:t>
            </a:r>
            <a:r>
              <a:rPr lang="en-GB" dirty="0" smtClean="0">
                <a:solidFill>
                  <a:srgbClr val="425519"/>
                </a:solidFill>
              </a:rPr>
              <a:t>heart </a:t>
            </a:r>
            <a:r>
              <a:rPr lang="en-GB" dirty="0">
                <a:solidFill>
                  <a:srgbClr val="425519"/>
                </a:solidFill>
              </a:rPr>
              <a:t>of the Paris Agreement</a:t>
            </a:r>
            <a:r>
              <a:rPr lang="en-GB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, be inspired or even moulded </a:t>
            </a:r>
            <a:r>
              <a:rPr lang="en-GB" dirty="0"/>
              <a:t>by true procedural rights to access to information ?</a:t>
            </a:r>
            <a:endParaRPr lang="fr-BE" dirty="0"/>
          </a:p>
          <a:p>
            <a:pPr marL="82296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37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1</a:t>
            </a:r>
            <a:r>
              <a:rPr lang="fr-FR" b="1" dirty="0" smtClean="0"/>
              <a:t>. A trend or a </a:t>
            </a:r>
            <a:r>
              <a:rPr lang="fr-FR" b="1" dirty="0" err="1" smtClean="0"/>
              <a:t>breakthrough</a:t>
            </a:r>
            <a:r>
              <a:rPr lang="fr-FR" b="1" dirty="0" smtClean="0"/>
              <a:t>?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fr-FR" dirty="0" smtClean="0">
                <a:solidFill>
                  <a:srgbClr val="425519"/>
                </a:solidFill>
              </a:rPr>
              <a:t>In </a:t>
            </a:r>
            <a:r>
              <a:rPr lang="fr-FR" dirty="0" err="1" smtClean="0">
                <a:solidFill>
                  <a:srgbClr val="425519"/>
                </a:solidFill>
              </a:rPr>
              <a:t>Climate</a:t>
            </a:r>
            <a:r>
              <a:rPr lang="fr-FR" dirty="0" smtClean="0">
                <a:solidFill>
                  <a:srgbClr val="425519"/>
                </a:solidFill>
              </a:rPr>
              <a:t> Change </a:t>
            </a:r>
            <a:r>
              <a:rPr lang="fr-FR" dirty="0" err="1" smtClean="0">
                <a:solidFill>
                  <a:srgbClr val="425519"/>
                </a:solidFill>
              </a:rPr>
              <a:t>Treaties</a:t>
            </a:r>
            <a:endParaRPr lang="fr-FR" dirty="0" smtClean="0">
              <a:solidFill>
                <a:srgbClr val="425519"/>
              </a:solidFill>
            </a:endParaRPr>
          </a:p>
          <a:p>
            <a:pPr marL="82296" indent="0">
              <a:buNone/>
            </a:pPr>
            <a:endParaRPr lang="fr-FR" dirty="0">
              <a:solidFill>
                <a:srgbClr val="0000FF"/>
              </a:solidFill>
            </a:endParaRPr>
          </a:p>
          <a:p>
            <a:r>
              <a:rPr lang="fr-FR" dirty="0" err="1"/>
              <a:t>Principle</a:t>
            </a:r>
            <a:r>
              <a:rPr lang="fr-FR" dirty="0"/>
              <a:t> X: </a:t>
            </a:r>
            <a:r>
              <a:rPr lang="fr-FR" i="1" dirty="0"/>
              <a:t>“</a:t>
            </a:r>
            <a:r>
              <a:rPr lang="fr-FR" i="1" dirty="0" err="1"/>
              <a:t>Environmental</a:t>
            </a:r>
            <a:r>
              <a:rPr lang="fr-FR" i="1" dirty="0"/>
              <a:t> issues are best </a:t>
            </a:r>
            <a:r>
              <a:rPr lang="fr-FR" i="1" dirty="0" err="1"/>
              <a:t>handled</a:t>
            </a:r>
            <a:r>
              <a:rPr lang="fr-FR" i="1" dirty="0"/>
              <a:t> </a:t>
            </a:r>
            <a:r>
              <a:rPr lang="fr-FR" i="1" dirty="0" err="1"/>
              <a:t>with</a:t>
            </a:r>
            <a:r>
              <a:rPr lang="fr-FR" i="1" dirty="0"/>
              <a:t> participation of all </a:t>
            </a:r>
            <a:r>
              <a:rPr lang="fr-FR" i="1" dirty="0" err="1"/>
              <a:t>concerned</a:t>
            </a:r>
            <a:r>
              <a:rPr lang="fr-FR" i="1" dirty="0"/>
              <a:t> </a:t>
            </a:r>
            <a:r>
              <a:rPr lang="fr-FR" i="1" dirty="0" err="1"/>
              <a:t>citizens</a:t>
            </a:r>
            <a:r>
              <a:rPr lang="fr-FR" i="1" dirty="0"/>
              <a:t>, </a:t>
            </a:r>
            <a:r>
              <a:rPr lang="fr-FR" i="1" dirty="0" err="1"/>
              <a:t>at</a:t>
            </a:r>
            <a:r>
              <a:rPr lang="fr-FR" i="1" dirty="0"/>
              <a:t> the relevant </a:t>
            </a:r>
            <a:r>
              <a:rPr lang="fr-FR" i="1" dirty="0" err="1"/>
              <a:t>level</a:t>
            </a:r>
            <a:r>
              <a:rPr lang="fr-FR" i="1" dirty="0"/>
              <a:t>. </a:t>
            </a:r>
            <a:r>
              <a:rPr lang="fr-FR" i="1" dirty="0" err="1">
                <a:solidFill>
                  <a:srgbClr val="008000"/>
                </a:solidFill>
              </a:rPr>
              <a:t>At</a:t>
            </a:r>
            <a:r>
              <a:rPr lang="fr-FR" i="1" dirty="0">
                <a:solidFill>
                  <a:srgbClr val="008000"/>
                </a:solidFill>
              </a:rPr>
              <a:t> the national </a:t>
            </a:r>
            <a:r>
              <a:rPr lang="fr-FR" i="1" dirty="0" err="1">
                <a:solidFill>
                  <a:srgbClr val="008000"/>
                </a:solidFill>
              </a:rPr>
              <a:t>level</a:t>
            </a:r>
            <a:r>
              <a:rPr lang="fr-FR" i="1" dirty="0">
                <a:solidFill>
                  <a:srgbClr val="008000"/>
                </a:solidFill>
              </a:rPr>
              <a:t>, </a:t>
            </a:r>
            <a:r>
              <a:rPr lang="fr-FR" i="1" dirty="0" err="1"/>
              <a:t>each</a:t>
            </a:r>
            <a:r>
              <a:rPr lang="fr-FR" i="1" dirty="0"/>
              <a:t> </a:t>
            </a:r>
            <a:r>
              <a:rPr lang="fr-FR" i="1" dirty="0" err="1"/>
              <a:t>individual</a:t>
            </a:r>
            <a:r>
              <a:rPr lang="fr-FR" i="1" dirty="0"/>
              <a:t> </a:t>
            </a:r>
            <a:r>
              <a:rPr lang="fr-FR" i="1" dirty="0" err="1"/>
              <a:t>shall</a:t>
            </a:r>
            <a:r>
              <a:rPr lang="fr-FR" i="1" dirty="0"/>
              <a:t> have </a:t>
            </a:r>
            <a:r>
              <a:rPr lang="fr-FR" i="1" dirty="0" err="1"/>
              <a:t>appropriate</a:t>
            </a:r>
            <a:r>
              <a:rPr lang="fr-FR" i="1" dirty="0"/>
              <a:t> </a:t>
            </a:r>
            <a:r>
              <a:rPr lang="fr-FR" i="1" dirty="0" err="1"/>
              <a:t>access</a:t>
            </a:r>
            <a:r>
              <a:rPr lang="fr-FR" i="1" dirty="0"/>
              <a:t> to information, </a:t>
            </a:r>
            <a:r>
              <a:rPr lang="fr-FR" i="1" dirty="0" err="1"/>
              <a:t>etc</a:t>
            </a:r>
            <a:r>
              <a:rPr lang="is-IS" i="1" dirty="0"/>
              <a:t>…</a:t>
            </a:r>
          </a:p>
          <a:p>
            <a:r>
              <a:rPr lang="is-IS" i="1" dirty="0"/>
              <a:t>Rio UNFCCC, </a:t>
            </a:r>
            <a:r>
              <a:rPr lang="is-IS" i="1" dirty="0" smtClean="0"/>
              <a:t>1992 - </a:t>
            </a:r>
            <a:r>
              <a:rPr lang="en-GB" dirty="0" smtClean="0"/>
              <a:t>art</a:t>
            </a:r>
            <a:r>
              <a:rPr lang="en-GB" dirty="0"/>
              <a:t>.</a:t>
            </a:r>
            <a:r>
              <a:rPr lang="en-GB" dirty="0" smtClean="0"/>
              <a:t>6</a:t>
            </a:r>
            <a:r>
              <a:rPr lang="en-GB" dirty="0"/>
              <a:t>.</a:t>
            </a:r>
            <a:endParaRPr lang="fr-FR" dirty="0"/>
          </a:p>
          <a:p>
            <a:pPr marL="82296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812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625</TotalTime>
  <Words>1102</Words>
  <Application>Microsoft Macintosh PowerPoint</Application>
  <PresentationFormat>Présentation à l'écran (4:3)</PresentationFormat>
  <Paragraphs>140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Solstice</vt:lpstr>
      <vt:lpstr>Présentation PowerPoint</vt:lpstr>
      <vt:lpstr>Paris Agreement on Climate Change</vt:lpstr>
      <vt:lpstr>Paris and Transparency,  Art. 13</vt:lpstr>
      <vt:lpstr>The Paris Agreement,  Art.12</vt:lpstr>
      <vt:lpstr>Question</vt:lpstr>
      <vt:lpstr>Recognizing the importance…</vt:lpstr>
      <vt:lpstr>Naïve?</vt:lpstr>
      <vt:lpstr>3 questions</vt:lpstr>
      <vt:lpstr>1. A trend or a breakthrough?</vt:lpstr>
      <vt:lpstr>Rio - Kyoto</vt:lpstr>
      <vt:lpstr>And the surprise is:</vt:lpstr>
      <vt:lpstr>For what result in Paris?</vt:lpstr>
      <vt:lpstr>A cooperation on Access to Information</vt:lpstr>
      <vt:lpstr>Access to information</vt:lpstr>
      <vt:lpstr>A trend, YES But with various dimensions</vt:lpstr>
      <vt:lpstr>Access to the negotiation</vt:lpstr>
      <vt:lpstr>II. The INDC’s</vt:lpstr>
      <vt:lpstr>INDC’s Costa Rica</vt:lpstr>
      <vt:lpstr>China</vt:lpstr>
      <vt:lpstr>Mexico</vt:lpstr>
      <vt:lpstr>UN, May 2016 report  on Progress made in implementing the Doha work programme on Article 6 of the Convention  </vt:lpstr>
      <vt:lpstr>III. More transparency &amp; more access to information = no climate change policies without procedural rights? How?</vt:lpstr>
      <vt:lpstr>Work on Art.12 &amp; Art.13 together</vt:lpstr>
      <vt:lpstr>Human Rights</vt:lpstr>
      <vt:lpstr>Lessons of the past</vt:lpstr>
      <vt:lpstr>Help spreading Aarhus</vt:lpstr>
      <vt:lpstr>Or, again, rather Aarhus ‘s spillover-effect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 Agreement on Climate Change &amp; Access to information</dc:title>
  <dc:creator>zz xx</dc:creator>
  <cp:lastModifiedBy>zz xx</cp:lastModifiedBy>
  <cp:revision>125</cp:revision>
  <dcterms:created xsi:type="dcterms:W3CDTF">2016-07-27T07:18:28Z</dcterms:created>
  <dcterms:modified xsi:type="dcterms:W3CDTF">2016-09-12T21:33:49Z</dcterms:modified>
</cp:coreProperties>
</file>