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2" r:id="rId6"/>
    <p:sldId id="261" r:id="rId7"/>
    <p:sldId id="266" r:id="rId8"/>
    <p:sldId id="267" r:id="rId9"/>
    <p:sldId id="268" r:id="rId10"/>
    <p:sldId id="272" r:id="rId11"/>
    <p:sldId id="265" r:id="rId12"/>
    <p:sldId id="264" r:id="rId13"/>
    <p:sldId id="270" r:id="rId14"/>
    <p:sldId id="271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59095-862C-4D01-A089-8D2B48A8B4B2}" type="datetimeFigureOut">
              <a:rPr lang="it-IT" smtClean="0"/>
              <a:t>13/09/2016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91687-272D-4782-8C36-BB2EB2ACD5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498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AAC97-3990-40C5-A722-A4DDAFA7B130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7616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4B3E1D-F6FC-47FA-9D62-E5F77ECDE616}" type="datetime1">
              <a:rPr lang="it-IT" smtClean="0"/>
              <a:t>13/09/2016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58585C-121E-469D-BC57-A7C86DDECB8E}" type="slidenum">
              <a:rPr lang="it-IT" smtClean="0"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A6192-34CA-48D6-8C56-35B48F72C3BB}" type="datetime1">
              <a:rPr lang="it-IT" smtClean="0"/>
              <a:t>13/09/2016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58585C-121E-469D-BC57-A7C86DDECB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87719B-CBD7-414C-8731-871D79887A08}" type="datetime1">
              <a:rPr lang="it-IT" smtClean="0"/>
              <a:t>13/09/2016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58585C-121E-469D-BC57-A7C86DDECB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C6DB5-5C85-4D37-9C85-2B5879D214D1}" type="datetime1">
              <a:rPr lang="it-IT" smtClean="0"/>
              <a:t>13/09/2016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58585C-121E-469D-BC57-A7C86DDECB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FFC060-C3F3-4A81-86C0-ACB6DE10B094}" type="datetime1">
              <a:rPr lang="it-IT" smtClean="0"/>
              <a:t>13/09/2016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58585C-121E-469D-BC57-A7C86DDECB8E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2D0CA2-18DA-4C12-BEE4-945A6DFC5B4E}" type="datetime1">
              <a:rPr lang="it-IT" smtClean="0"/>
              <a:t>13/09/2016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58585C-121E-469D-BC57-A7C86DDECB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E763B0-2F1E-4F02-B511-675A0C76F352}" type="datetime1">
              <a:rPr lang="it-IT" smtClean="0"/>
              <a:t>13/09/2016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58585C-121E-469D-BC57-A7C86DDECB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8C816D-7DF3-444F-9FFB-7D1E48637414}" type="datetime1">
              <a:rPr lang="it-IT" smtClean="0"/>
              <a:t>13/09/2016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58585C-121E-469D-BC57-A7C86DDECB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0055E1-7F07-4894-BF4D-995A0116F472}" type="datetime1">
              <a:rPr lang="it-IT" smtClean="0"/>
              <a:t>13/09/2016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58585C-121E-469D-BC57-A7C86DDECB8E}" type="slidenum">
              <a:rPr lang="it-IT" smtClean="0"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E76016-B9D9-4C48-96B1-21557F3C8E2D}" type="datetime1">
              <a:rPr lang="it-IT" smtClean="0"/>
              <a:t>13/09/2016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58585C-121E-469D-BC57-A7C86DDECB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3BC3EA-8FAD-4AFB-AB59-E30FA4190F27}" type="datetime1">
              <a:rPr lang="it-IT" smtClean="0"/>
              <a:t>13/09/2016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58585C-121E-469D-BC57-A7C86DDECB8E}" type="slidenum">
              <a:rPr lang="it-IT" smtClean="0"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8064D3E-AB69-478F-812E-72EACE9BC4D1}" type="datetime1">
              <a:rPr lang="it-IT" smtClean="0"/>
              <a:t>13/09/2016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258585C-121E-469D-BC57-A7C86DDECB8E}" type="slidenum">
              <a:rPr lang="it-IT" smtClean="0"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92072" y="332656"/>
            <a:ext cx="7066128" cy="3096344"/>
          </a:xfrm>
        </p:spPr>
        <p:txBody>
          <a:bodyPr>
            <a:normAutofit fontScale="90000"/>
          </a:bodyPr>
          <a:lstStyle/>
          <a:p>
            <a:r>
              <a:rPr lang="en-US" sz="3700" b="1" dirty="0" smtClean="0"/>
              <a:t>Procedural Environmental Rights of Local Communities in Transboundary Protected Areas: How to strengthen Transboundary Biodiversity Governance</a:t>
            </a:r>
            <a:br>
              <a:rPr lang="en-US" sz="3700" b="1" dirty="0" smtClean="0"/>
            </a:br>
            <a:r>
              <a:rPr lang="en-US" sz="3700" b="1" dirty="0" smtClean="0"/>
              <a:t> </a:t>
            </a:r>
            <a:endParaRPr lang="en-US" sz="37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340696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en-US" sz="2500" b="1" dirty="0" smtClean="0"/>
              <a:t>Emma </a:t>
            </a:r>
            <a:r>
              <a:rPr lang="en-US" sz="2500" b="1" dirty="0" err="1" smtClean="0"/>
              <a:t>Mitrotta</a:t>
            </a:r>
            <a:endParaRPr lang="en-US" sz="2500" b="1" dirty="0" smtClean="0"/>
          </a:p>
          <a:p>
            <a:r>
              <a:rPr lang="en-US" sz="2500" b="1" dirty="0" smtClean="0"/>
              <a:t>PhD Candidate</a:t>
            </a:r>
          </a:p>
          <a:p>
            <a:r>
              <a:rPr lang="en-US" sz="2500" b="1" dirty="0" smtClean="0"/>
              <a:t>School of International Studies </a:t>
            </a:r>
          </a:p>
          <a:p>
            <a:r>
              <a:rPr lang="en-US" sz="2500" b="1" dirty="0" smtClean="0"/>
              <a:t>University of Trento (Italy)</a:t>
            </a:r>
          </a:p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8585C-121E-469D-BC57-A7C86DDECB8E}" type="slidenum">
              <a:rPr lang="it-IT" sz="2000" smtClean="0">
                <a:solidFill>
                  <a:schemeClr val="tx2"/>
                </a:solidFill>
              </a:rPr>
              <a:t>1</a:t>
            </a:fld>
            <a:endParaRPr lang="it-IT" sz="20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01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467544" y="1268760"/>
            <a:ext cx="8153400" cy="3888432"/>
          </a:xfrm>
        </p:spPr>
        <p:txBody>
          <a:bodyPr>
            <a:normAutofit/>
          </a:bodyPr>
          <a:lstStyle/>
          <a:p>
            <a:pPr marL="82296" indent="0" algn="ctr">
              <a:lnSpc>
                <a:spcPct val="150000"/>
              </a:lnSpc>
              <a:spcBef>
                <a:spcPts val="1000"/>
              </a:spcBef>
              <a:buNone/>
            </a:pPr>
            <a:endParaRPr lang="en-US" sz="4500" dirty="0" smtClean="0"/>
          </a:p>
          <a:p>
            <a:pPr marL="82296" indent="0" algn="ctr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sz="4700" b="1" dirty="0" smtClean="0"/>
              <a:t>What happens in TBPAs ?</a:t>
            </a:r>
            <a:endParaRPr lang="en-US" sz="4700" b="1" dirty="0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8585C-121E-469D-BC57-A7C86DDECB8E}" type="slidenum">
              <a:rPr lang="it-IT" sz="2000" smtClean="0">
                <a:solidFill>
                  <a:schemeClr val="tx2"/>
                </a:solidFill>
              </a:rPr>
              <a:t>10</a:t>
            </a:fld>
            <a:endParaRPr lang="it-IT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87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Transboundary Protected Areas</a:t>
            </a:r>
            <a:endParaRPr lang="en-US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547592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 To frame </a:t>
            </a:r>
            <a:r>
              <a:rPr lang="en-US" dirty="0" err="1" smtClean="0"/>
              <a:t>tb</a:t>
            </a:r>
            <a:r>
              <a:rPr lang="en-US" dirty="0" smtClean="0"/>
              <a:t> conservation efforts</a:t>
            </a:r>
          </a:p>
          <a:p>
            <a:pPr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/>
              <a:t>To govern </a:t>
            </a:r>
            <a:r>
              <a:rPr lang="en-US" dirty="0" err="1"/>
              <a:t>tb</a:t>
            </a:r>
            <a:r>
              <a:rPr lang="en-US" dirty="0"/>
              <a:t> natural resources and ecosystems effectively</a:t>
            </a:r>
          </a:p>
          <a:p>
            <a:pPr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To </a:t>
            </a:r>
            <a:r>
              <a:rPr lang="en-US" dirty="0" smtClean="0"/>
              <a:t>expand conservation areas &amp; integrate them with the surrounding environment  </a:t>
            </a:r>
          </a:p>
          <a:p>
            <a:pPr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dirty="0"/>
              <a:t> T</a:t>
            </a:r>
            <a:r>
              <a:rPr lang="en-US" dirty="0" smtClean="0"/>
              <a:t>o reconnect communities (peace parks)</a:t>
            </a:r>
          </a:p>
          <a:p>
            <a:pPr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en-US" dirty="0" smtClean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8585C-121E-469D-BC57-A7C86DDECB8E}" type="slidenum">
              <a:rPr lang="it-IT" sz="2000" smtClean="0">
                <a:solidFill>
                  <a:schemeClr val="tx2"/>
                </a:solidFill>
              </a:rPr>
              <a:t>11</a:t>
            </a:fld>
            <a:endParaRPr lang="it-IT" sz="20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324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Similarly… in TBPAs</a:t>
            </a:r>
            <a:endParaRPr lang="en-US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 Local communities as important as in national contexts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Same conditions for good governance and P.E.R.s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/>
              <a:t>Non-discrimination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TBPAs </a:t>
            </a:r>
            <a:r>
              <a:rPr lang="en-US" dirty="0"/>
              <a:t>management principles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/>
              <a:t>Aarhus Convention Art. 3(7)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8585C-121E-469D-BC57-A7C86DDECB8E}" type="slidenum">
              <a:rPr lang="it-IT" sz="2000" smtClean="0">
                <a:solidFill>
                  <a:schemeClr val="tx2"/>
                </a:solidFill>
              </a:rPr>
              <a:t>12</a:t>
            </a:fld>
            <a:endParaRPr lang="it-IT" sz="20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394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619934"/>
          </a:xfrm>
        </p:spPr>
        <p:txBody>
          <a:bodyPr>
            <a:normAutofit/>
          </a:bodyPr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2" name="Segnaposto testo 1"/>
          <p:cNvSpPr>
            <a:spLocks noGrp="1"/>
          </p:cNvSpPr>
          <p:nvPr>
            <p:ph type="body" idx="2"/>
          </p:nvPr>
        </p:nvSpPr>
        <p:spPr>
          <a:xfrm>
            <a:off x="457200" y="836712"/>
            <a:ext cx="6995120" cy="698500"/>
          </a:xfrm>
        </p:spPr>
        <p:txBody>
          <a:bodyPr/>
          <a:lstStyle/>
          <a:p>
            <a:r>
              <a:rPr lang="en-US" sz="3000" dirty="0"/>
              <a:t>Community participation in </a:t>
            </a:r>
            <a:r>
              <a:rPr lang="en-US" sz="3000" dirty="0" smtClean="0"/>
              <a:t>TBPAs…</a:t>
            </a:r>
            <a:endParaRPr lang="en-US" sz="3000" dirty="0"/>
          </a:p>
          <a:p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sz="half" idx="1"/>
          </p:nvPr>
        </p:nvSpPr>
        <p:spPr>
          <a:xfrm>
            <a:off x="457200" y="1556792"/>
            <a:ext cx="8153400" cy="4569371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 Democratization of environmental processes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 Subsidiarity applied to </a:t>
            </a:r>
            <a:r>
              <a:rPr lang="en-US" dirty="0" err="1" smtClean="0"/>
              <a:t>tb</a:t>
            </a:r>
            <a:r>
              <a:rPr lang="en-US" dirty="0" smtClean="0"/>
              <a:t> conservation initiatives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Empowered communities &amp; good governance of shared natural resources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Conservation of </a:t>
            </a:r>
            <a:r>
              <a:rPr lang="en-US" dirty="0" smtClean="0"/>
              <a:t>biodiversity at local &amp; global level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8585C-121E-469D-BC57-A7C86DDECB8E}" type="slidenum">
              <a:rPr lang="it-IT" sz="2000" smtClean="0">
                <a:solidFill>
                  <a:schemeClr val="tx2"/>
                </a:solidFill>
              </a:rPr>
              <a:t>13</a:t>
            </a:fld>
            <a:endParaRPr lang="it-IT" sz="20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87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99592" y="1484784"/>
            <a:ext cx="7776864" cy="352839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8800" dirty="0" smtClean="0"/>
              <a:t>THANK </a:t>
            </a:r>
            <a:br>
              <a:rPr lang="it-IT" sz="8800" dirty="0" smtClean="0"/>
            </a:br>
            <a:r>
              <a:rPr lang="it-IT" sz="8800" dirty="0" err="1" smtClean="0"/>
              <a:t>you</a:t>
            </a:r>
            <a:r>
              <a:rPr lang="it-IT" sz="8800" dirty="0" smtClean="0"/>
              <a:t>!</a:t>
            </a:r>
            <a:endParaRPr lang="it-IT" sz="660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idx="2"/>
          </p:nvPr>
        </p:nvSpPr>
        <p:spPr>
          <a:xfrm>
            <a:off x="457200" y="764704"/>
            <a:ext cx="8363272" cy="1368152"/>
          </a:xfrm>
        </p:spPr>
        <p:txBody>
          <a:bodyPr>
            <a:normAutofit/>
          </a:bodyPr>
          <a:lstStyle/>
          <a:p>
            <a:r>
              <a:rPr lang="it-IT" sz="3800" b="1" err="1" smtClean="0"/>
              <a:t>Any</a:t>
            </a:r>
            <a:r>
              <a:rPr lang="it-IT" sz="3800" b="1" smtClean="0"/>
              <a:t> questions?</a:t>
            </a:r>
            <a:endParaRPr lang="it-IT" sz="3800" b="1" dirty="0" smtClean="0"/>
          </a:p>
          <a:p>
            <a:endParaRPr lang="it-IT" sz="4000" b="1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4611-B8AF-40CC-A4F3-637B60C17483}" type="slidenum">
              <a:rPr lang="it-IT" sz="2000" smtClean="0">
                <a:solidFill>
                  <a:schemeClr val="tx2"/>
                </a:solidFill>
              </a:rPr>
              <a:t>14</a:t>
            </a:fld>
            <a:endParaRPr lang="it-IT" sz="20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85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907966"/>
          </a:xfrm>
        </p:spPr>
        <p:txBody>
          <a:bodyPr/>
          <a:lstStyle/>
          <a:p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argument</a:t>
            </a:r>
            <a:endParaRPr lang="it-IT" dirty="0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457200" y="1700808"/>
            <a:ext cx="8153400" cy="3992563"/>
          </a:xfrm>
        </p:spPr>
        <p:txBody>
          <a:bodyPr>
            <a:normAutofit fontScale="92500"/>
          </a:bodyPr>
          <a:lstStyle/>
          <a:p>
            <a:pPr marL="82296" indent="0" algn="ctr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sz="3500" b="1" dirty="0" smtClean="0"/>
              <a:t>Local communities </a:t>
            </a:r>
            <a:r>
              <a:rPr lang="en-US" sz="3500" dirty="0" smtClean="0"/>
              <a:t>are entitled to </a:t>
            </a:r>
            <a:r>
              <a:rPr lang="en-US" sz="3500" b="1" dirty="0"/>
              <a:t>Procedural Environmental </a:t>
            </a:r>
            <a:r>
              <a:rPr lang="en-US" sz="3500" b="1" dirty="0" smtClean="0"/>
              <a:t>Rights </a:t>
            </a:r>
            <a:r>
              <a:rPr lang="en-US" sz="3500" dirty="0" smtClean="0"/>
              <a:t>in </a:t>
            </a:r>
            <a:r>
              <a:rPr lang="en-US" sz="3500" b="1" dirty="0" smtClean="0"/>
              <a:t>TBPAs</a:t>
            </a:r>
            <a:r>
              <a:rPr lang="en-US" sz="3500" dirty="0" smtClean="0"/>
              <a:t> </a:t>
            </a:r>
            <a:r>
              <a:rPr lang="en-US" sz="3500" dirty="0" smtClean="0"/>
              <a:t>as </a:t>
            </a:r>
            <a:r>
              <a:rPr lang="en-US" sz="3500" b="1" dirty="0" smtClean="0"/>
              <a:t>public concerned </a:t>
            </a:r>
            <a:r>
              <a:rPr lang="en-US" sz="3500" dirty="0" smtClean="0"/>
              <a:t>with </a:t>
            </a:r>
            <a:r>
              <a:rPr lang="en-US" sz="3500" dirty="0" smtClean="0"/>
              <a:t>positive results in terms of </a:t>
            </a:r>
            <a:r>
              <a:rPr lang="en-US" sz="3500" b="1" dirty="0" smtClean="0"/>
              <a:t>transboundary biodiversity governance</a:t>
            </a:r>
            <a:endParaRPr lang="en-US" sz="3500" b="1" dirty="0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8585C-121E-469D-BC57-A7C86DDECB8E}" type="slidenum">
              <a:rPr lang="it-IT" sz="2000" smtClean="0">
                <a:solidFill>
                  <a:schemeClr val="tx2"/>
                </a:solidFill>
              </a:rPr>
              <a:t>2</a:t>
            </a:fld>
            <a:endParaRPr lang="it-IT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46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Relevant aspects of </a:t>
            </a:r>
            <a:r>
              <a:rPr lang="en-US" dirty="0" smtClean="0"/>
              <a:t>P.E.R.s</a:t>
            </a:r>
            <a:endParaRPr lang="en-US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596646" indent="-514350">
              <a:buFont typeface="+mj-lt"/>
              <a:buAutoNum type="arabicParenR"/>
            </a:pPr>
            <a:r>
              <a:rPr lang="en-US" dirty="0"/>
              <a:t>P</a:t>
            </a:r>
            <a:r>
              <a:rPr lang="en-US" dirty="0" smtClean="0"/>
              <a:t>ublic </a:t>
            </a:r>
            <a:r>
              <a:rPr lang="en-US" dirty="0" smtClean="0"/>
              <a:t>concerned</a:t>
            </a:r>
          </a:p>
          <a:p>
            <a:pPr marL="596646" indent="-514350">
              <a:buFont typeface="+mj-lt"/>
              <a:buAutoNum type="arabicParenR"/>
            </a:pPr>
            <a:endParaRPr lang="en-US" dirty="0" smtClean="0"/>
          </a:p>
          <a:p>
            <a:pPr marL="596646" indent="-514350">
              <a:buFont typeface="+mj-lt"/>
              <a:buAutoNum type="arabicParenR"/>
            </a:pPr>
            <a:r>
              <a:rPr lang="en-US" dirty="0" smtClean="0"/>
              <a:t>Non-discrimination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8585C-121E-469D-BC57-A7C86DDECB8E}" type="slidenum">
              <a:rPr lang="it-IT" sz="2000" smtClean="0">
                <a:solidFill>
                  <a:schemeClr val="tx2"/>
                </a:solidFill>
              </a:rPr>
              <a:t>3</a:t>
            </a:fld>
            <a:endParaRPr lang="it-IT" sz="20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47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Local communities &amp; conservation</a:t>
            </a:r>
            <a:endParaRPr lang="en-US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Principle 10 and 22 Rio Declaration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err="1" smtClean="0"/>
              <a:t>Ramsar</a:t>
            </a:r>
            <a:r>
              <a:rPr lang="en-US" dirty="0" smtClean="0"/>
              <a:t> </a:t>
            </a:r>
            <a:r>
              <a:rPr lang="en-US" dirty="0" err="1" smtClean="0"/>
              <a:t>CoP</a:t>
            </a:r>
            <a:r>
              <a:rPr lang="en-US" dirty="0" smtClean="0"/>
              <a:t> Resolution VII.8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CBD Art. 8(j) and </a:t>
            </a:r>
            <a:r>
              <a:rPr lang="en-US" dirty="0" err="1" smtClean="0"/>
              <a:t>CoP</a:t>
            </a:r>
            <a:r>
              <a:rPr lang="en-US" dirty="0" smtClean="0"/>
              <a:t> Decision VII.28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IUCN </a:t>
            </a:r>
            <a:r>
              <a:rPr lang="en-US" dirty="0" smtClean="0"/>
              <a:t>PAs </a:t>
            </a:r>
            <a:r>
              <a:rPr lang="en-US" dirty="0" smtClean="0"/>
              <a:t>Matrix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Category V ‘Protected Landscape/Seascape’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Governance Type D ‘Governance by indigenous people and local communities’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8585C-121E-469D-BC57-A7C86DDECB8E}" type="slidenum">
              <a:rPr lang="it-IT" sz="2000" smtClean="0">
                <a:solidFill>
                  <a:schemeClr val="tx2"/>
                </a:solidFill>
              </a:rPr>
              <a:t>4</a:t>
            </a:fld>
            <a:endParaRPr lang="it-IT" sz="20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53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8153400" cy="3888432"/>
          </a:xfrm>
        </p:spPr>
        <p:txBody>
          <a:bodyPr>
            <a:normAutofit/>
          </a:bodyPr>
          <a:lstStyle/>
          <a:p>
            <a:pPr marL="82296" indent="0" algn="ctr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sz="3500" dirty="0" smtClean="0"/>
              <a:t>Meaningful participation of local communities in decision-making and management of PAs contributes to </a:t>
            </a:r>
          </a:p>
          <a:p>
            <a:pPr marL="82296" indent="0" algn="ctr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sz="3500" b="1" dirty="0" smtClean="0"/>
              <a:t>good governance </a:t>
            </a:r>
            <a:endParaRPr lang="en-US" sz="3500" b="1" dirty="0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8585C-121E-469D-BC57-A7C86DDECB8E}" type="slidenum">
              <a:rPr lang="it-IT" sz="2000" smtClean="0">
                <a:solidFill>
                  <a:schemeClr val="tx2"/>
                </a:solidFill>
              </a:rPr>
              <a:t>5</a:t>
            </a:fld>
            <a:endParaRPr lang="it-IT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04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Community Participation in PAs</a:t>
            </a:r>
            <a:endParaRPr lang="en-US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1435608" y="1556792"/>
            <a:ext cx="7498080" cy="3755504"/>
          </a:xfrm>
        </p:spPr>
        <p:txBody>
          <a:bodyPr>
            <a:normAutofit/>
          </a:bodyPr>
          <a:lstStyle/>
          <a:p>
            <a:pPr marL="82296" indent="0">
              <a:spcBef>
                <a:spcPts val="1000"/>
              </a:spcBef>
              <a:buNone/>
            </a:pPr>
            <a:r>
              <a:rPr lang="en-US" dirty="0"/>
              <a:t>b</a:t>
            </a:r>
            <a:r>
              <a:rPr lang="en-US" dirty="0" smtClean="0"/>
              <a:t>ased on:</a:t>
            </a:r>
          </a:p>
          <a:p>
            <a:pPr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 Human Rights (as </a:t>
            </a:r>
            <a:r>
              <a:rPr lang="en-US" dirty="0"/>
              <a:t>political </a:t>
            </a:r>
            <a:r>
              <a:rPr lang="en-US" dirty="0" smtClean="0"/>
              <a:t>participation)</a:t>
            </a:r>
          </a:p>
          <a:p>
            <a:pPr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International environmental regimes</a:t>
            </a:r>
          </a:p>
          <a:p>
            <a:pPr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dirty="0"/>
              <a:t> E</a:t>
            </a:r>
            <a:r>
              <a:rPr lang="en-US" dirty="0" smtClean="0"/>
              <a:t>cological </a:t>
            </a:r>
            <a:r>
              <a:rPr lang="en-US" dirty="0" smtClean="0"/>
              <a:t>justifications</a:t>
            </a:r>
            <a:endParaRPr lang="en-US" dirty="0" smtClean="0"/>
          </a:p>
          <a:p>
            <a:pPr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Good governance &amp; success of </a:t>
            </a:r>
            <a:r>
              <a:rPr lang="en-US" dirty="0" smtClean="0"/>
              <a:t>PAs</a:t>
            </a:r>
            <a:endParaRPr lang="en-US" dirty="0" smtClean="0"/>
          </a:p>
          <a:p>
            <a:pPr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Aarhus Convention </a:t>
            </a:r>
          </a:p>
          <a:p>
            <a:pPr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en-US" dirty="0" smtClean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8585C-121E-469D-BC57-A7C86DDECB8E}" type="slidenum">
              <a:rPr lang="it-IT" sz="2000" smtClean="0">
                <a:solidFill>
                  <a:schemeClr val="tx2"/>
                </a:solidFill>
              </a:rPr>
              <a:t>6</a:t>
            </a:fld>
            <a:endParaRPr lang="it-IT" sz="20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433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P.E.R.s in PAs</a:t>
            </a:r>
            <a:endParaRPr lang="en-US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1435608" y="1556792"/>
            <a:ext cx="7498080" cy="4464496"/>
          </a:xfrm>
        </p:spPr>
        <p:txBody>
          <a:bodyPr>
            <a:normAutofit fontScale="92500" lnSpcReduction="20000"/>
          </a:bodyPr>
          <a:lstStyle/>
          <a:p>
            <a:pPr marL="596646" indent="-514350">
              <a:spcBef>
                <a:spcPts val="1000"/>
              </a:spcBef>
              <a:buFont typeface="+mj-lt"/>
              <a:buAutoNum type="arabicParenR"/>
            </a:pPr>
            <a:r>
              <a:rPr lang="en-US" dirty="0" smtClean="0"/>
              <a:t>Access to information </a:t>
            </a:r>
          </a:p>
          <a:p>
            <a:pPr marL="870966" lvl="1" indent="-5143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dirty="0"/>
              <a:t>W</a:t>
            </a:r>
            <a:r>
              <a:rPr lang="en-US" dirty="0" smtClean="0"/>
              <a:t>ithout request</a:t>
            </a:r>
          </a:p>
          <a:p>
            <a:pPr marL="870966" lvl="1" indent="-5143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Upon request</a:t>
            </a:r>
          </a:p>
          <a:p>
            <a:pPr marL="356616" lvl="1" indent="0">
              <a:spcBef>
                <a:spcPts val="1000"/>
              </a:spcBef>
              <a:buNone/>
            </a:pPr>
            <a:endParaRPr lang="en-US" dirty="0" smtClean="0"/>
          </a:p>
          <a:p>
            <a:pPr marL="596646" indent="-514350">
              <a:spcBef>
                <a:spcPts val="1000"/>
              </a:spcBef>
              <a:buFont typeface="+mj-lt"/>
              <a:buAutoNum type="arabicParenR"/>
            </a:pPr>
            <a:r>
              <a:rPr lang="en-US" dirty="0" smtClean="0"/>
              <a:t>Participation </a:t>
            </a:r>
          </a:p>
          <a:p>
            <a:pPr marL="870966" lvl="1" indent="-5143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Conceptually</a:t>
            </a:r>
          </a:p>
          <a:p>
            <a:pPr marL="870966" lvl="1" indent="-5143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Practically</a:t>
            </a:r>
          </a:p>
          <a:p>
            <a:pPr marL="356616" lvl="1" indent="0">
              <a:spcBef>
                <a:spcPts val="1000"/>
              </a:spcBef>
              <a:buNone/>
            </a:pPr>
            <a:endParaRPr lang="en-US" dirty="0" smtClean="0"/>
          </a:p>
          <a:p>
            <a:pPr marL="596646" indent="-514350">
              <a:spcBef>
                <a:spcPts val="1000"/>
              </a:spcBef>
              <a:buFont typeface="+mj-lt"/>
              <a:buAutoNum type="arabicParenR"/>
            </a:pPr>
            <a:r>
              <a:rPr lang="en-US" dirty="0" smtClean="0"/>
              <a:t>Access to remedies</a:t>
            </a:r>
          </a:p>
          <a:p>
            <a:pPr marL="82296" indent="0">
              <a:spcBef>
                <a:spcPts val="1000"/>
              </a:spcBef>
              <a:buNone/>
            </a:pPr>
            <a:endParaRPr lang="en-US" dirty="0" smtClean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8585C-121E-469D-BC57-A7C86DDECB8E}" type="slidenum">
              <a:rPr lang="it-IT" sz="2000" smtClean="0">
                <a:solidFill>
                  <a:schemeClr val="tx2"/>
                </a:solidFill>
              </a:rPr>
              <a:t>7</a:t>
            </a:fld>
            <a:endParaRPr lang="it-IT" sz="20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77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2296" indent="0">
              <a:lnSpc>
                <a:spcPct val="150000"/>
              </a:lnSpc>
              <a:spcBef>
                <a:spcPts val="1000"/>
              </a:spcBef>
            </a:pPr>
            <a:r>
              <a:rPr lang="en-US" sz="2400" dirty="0"/>
              <a:t>Public concerned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8153400" cy="3992563"/>
          </a:xfrm>
        </p:spPr>
        <p:txBody>
          <a:bodyPr>
            <a:normAutofit lnSpcReduction="10000"/>
          </a:bodyPr>
          <a:lstStyle/>
          <a:p>
            <a:pPr marL="82296" indent="0" algn="ctr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sz="4500" dirty="0" smtClean="0"/>
              <a:t>Those affected or likely to be affected by, or having an interest in, the environmental decision-making related to PAs</a:t>
            </a:r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8585C-121E-469D-BC57-A7C86DDECB8E}" type="slidenum">
              <a:rPr lang="it-IT" sz="2000" smtClean="0">
                <a:solidFill>
                  <a:schemeClr val="tx2"/>
                </a:solidFill>
              </a:rPr>
              <a:t>8</a:t>
            </a:fld>
            <a:endParaRPr lang="it-IT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53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Local communities as public concerned in PAs</a:t>
            </a:r>
            <a:endParaRPr lang="en-US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248472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 Live within or </a:t>
            </a:r>
            <a:r>
              <a:rPr lang="en-US" dirty="0" smtClean="0"/>
              <a:t>adjacent to PAs</a:t>
            </a:r>
            <a:endParaRPr lang="en-US" dirty="0" smtClean="0"/>
          </a:p>
          <a:p>
            <a:pPr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 Hold or claim rights over these areas </a:t>
            </a:r>
          </a:p>
          <a:p>
            <a:pPr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 Place spiritual or cultural values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8585C-121E-469D-BC57-A7C86DDECB8E}" type="slidenum">
              <a:rPr lang="it-IT" sz="2000" smtClean="0">
                <a:solidFill>
                  <a:schemeClr val="tx2"/>
                </a:solidFill>
              </a:rPr>
              <a:t>9</a:t>
            </a:fld>
            <a:endParaRPr lang="it-IT" sz="20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454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Puntina da disegno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383</TotalTime>
  <Words>357</Words>
  <Application>Microsoft Office PowerPoint</Application>
  <PresentationFormat>Presentazione su schermo (4:3)</PresentationFormat>
  <Paragraphs>82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Solstizio</vt:lpstr>
      <vt:lpstr>Procedural Environmental Rights of Local Communities in Transboundary Protected Areas: How to strengthen Transboundary Biodiversity Governance  </vt:lpstr>
      <vt:lpstr>Main argument</vt:lpstr>
      <vt:lpstr>Relevant aspects of P.E.R.s</vt:lpstr>
      <vt:lpstr>Local communities &amp; conservation</vt:lpstr>
      <vt:lpstr>Presentazione standard di PowerPoint</vt:lpstr>
      <vt:lpstr>Community Participation in PAs</vt:lpstr>
      <vt:lpstr>P.E.R.s in PAs</vt:lpstr>
      <vt:lpstr>Public concerned  </vt:lpstr>
      <vt:lpstr>Local communities as public concerned in PAs</vt:lpstr>
      <vt:lpstr>Presentazione standard di PowerPoint</vt:lpstr>
      <vt:lpstr>Transboundary Protected Areas</vt:lpstr>
      <vt:lpstr>Similarly… in TBPAs</vt:lpstr>
      <vt:lpstr>Conclusions</vt:lpstr>
      <vt:lpstr>THANK 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Procedural Environmental Rights of Local Communities in Transboundary Protected Areas: Strenghtne</dc:title>
  <dc:creator>Emma Mitrotta</dc:creator>
  <cp:lastModifiedBy>Emma Mitrotta</cp:lastModifiedBy>
  <cp:revision>22</cp:revision>
  <dcterms:created xsi:type="dcterms:W3CDTF">2016-09-12T17:11:22Z</dcterms:created>
  <dcterms:modified xsi:type="dcterms:W3CDTF">2016-09-13T07:11:47Z</dcterms:modified>
</cp:coreProperties>
</file>