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17"/>
  </p:notesMasterIdLst>
  <p:sldIdLst>
    <p:sldId id="256" r:id="rId2"/>
    <p:sldId id="273" r:id="rId3"/>
    <p:sldId id="259" r:id="rId4"/>
    <p:sldId id="263" r:id="rId5"/>
    <p:sldId id="265" r:id="rId6"/>
    <p:sldId id="257" r:id="rId7"/>
    <p:sldId id="260" r:id="rId8"/>
    <p:sldId id="258" r:id="rId9"/>
    <p:sldId id="264" r:id="rId10"/>
    <p:sldId id="271" r:id="rId11"/>
    <p:sldId id="266" r:id="rId12"/>
    <p:sldId id="267" r:id="rId13"/>
    <p:sldId id="268" r:id="rId14"/>
    <p:sldId id="269" r:id="rId15"/>
    <p:sldId id="270" r:id="rId16"/>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82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4CB9D7-04A1-4716-AE2F-7882177065B9}" type="doc">
      <dgm:prSet loTypeId="urn:microsoft.com/office/officeart/2005/8/layout/funnel1" loCatId="process" qsTypeId="urn:microsoft.com/office/officeart/2005/8/quickstyle/simple1" qsCatId="simple" csTypeId="urn:microsoft.com/office/officeart/2005/8/colors/accent1_2" csCatId="accent1" phldr="1"/>
      <dgm:spPr/>
      <dgm:t>
        <a:bodyPr/>
        <a:lstStyle/>
        <a:p>
          <a:endParaRPr lang="pl-PL"/>
        </a:p>
      </dgm:t>
    </dgm:pt>
    <dgm:pt modelId="{CEC2D8EC-7757-43BB-A155-D5E49F37C258}">
      <dgm:prSet/>
      <dgm:spPr/>
      <dgm:t>
        <a:bodyPr/>
        <a:lstStyle/>
        <a:p>
          <a:pPr rtl="0"/>
          <a:r>
            <a:rPr lang="pl-PL" dirty="0" smtClean="0"/>
            <a:t>AM</a:t>
          </a:r>
          <a:endParaRPr lang="pl-PL" dirty="0"/>
        </a:p>
      </dgm:t>
    </dgm:pt>
    <dgm:pt modelId="{050F4EFA-DE68-4498-8FB1-023964253A7C}" type="parTrans" cxnId="{6FB52BF8-4AB9-4AB1-B519-EA906AF37B4F}">
      <dgm:prSet/>
      <dgm:spPr/>
      <dgm:t>
        <a:bodyPr/>
        <a:lstStyle/>
        <a:p>
          <a:endParaRPr lang="pl-PL"/>
        </a:p>
      </dgm:t>
    </dgm:pt>
    <dgm:pt modelId="{497DA3A5-CE97-446D-88E7-2C2C2CE1FA70}" type="sibTrans" cxnId="{6FB52BF8-4AB9-4AB1-B519-EA906AF37B4F}">
      <dgm:prSet/>
      <dgm:spPr/>
      <dgm:t>
        <a:bodyPr/>
        <a:lstStyle/>
        <a:p>
          <a:endParaRPr lang="pl-PL"/>
        </a:p>
      </dgm:t>
    </dgm:pt>
    <dgm:pt modelId="{8E413C64-9536-458A-88B2-F875810ECD1E}">
      <dgm:prSet/>
      <dgm:spPr/>
      <dgm:t>
        <a:bodyPr/>
        <a:lstStyle/>
        <a:p>
          <a:pPr rtl="0"/>
          <a:r>
            <a:rPr lang="pl-PL" smtClean="0"/>
            <a:t>EBA</a:t>
          </a:r>
          <a:endParaRPr lang="pl-PL"/>
        </a:p>
      </dgm:t>
    </dgm:pt>
    <dgm:pt modelId="{C3B5B00A-7FED-4271-8605-0E95B67F7096}" type="parTrans" cxnId="{A8785F71-5F6D-4620-81B8-E5D928027509}">
      <dgm:prSet/>
      <dgm:spPr/>
      <dgm:t>
        <a:bodyPr/>
        <a:lstStyle/>
        <a:p>
          <a:endParaRPr lang="pl-PL"/>
        </a:p>
      </dgm:t>
    </dgm:pt>
    <dgm:pt modelId="{A5DDC0FB-3700-4454-827B-641DAB91B6DE}" type="sibTrans" cxnId="{A8785F71-5F6D-4620-81B8-E5D928027509}">
      <dgm:prSet/>
      <dgm:spPr/>
      <dgm:t>
        <a:bodyPr/>
        <a:lstStyle/>
        <a:p>
          <a:endParaRPr lang="pl-PL"/>
        </a:p>
      </dgm:t>
    </dgm:pt>
    <dgm:pt modelId="{51FB0D08-9FEB-4439-B1EE-0DF3C249F5FD}">
      <dgm:prSet/>
      <dgm:spPr/>
      <dgm:t>
        <a:bodyPr/>
        <a:lstStyle/>
        <a:p>
          <a:pPr rtl="0"/>
          <a:r>
            <a:rPr lang="pl-PL" smtClean="0"/>
            <a:t>GES</a:t>
          </a:r>
          <a:endParaRPr lang="pl-PL" dirty="0"/>
        </a:p>
      </dgm:t>
    </dgm:pt>
    <dgm:pt modelId="{EDAF57ED-0D14-42CE-8136-420986BC4409}" type="parTrans" cxnId="{9BB06A2D-3EC5-4B83-8E1F-9F5C5FD0C20B}">
      <dgm:prSet/>
      <dgm:spPr/>
      <dgm:t>
        <a:bodyPr/>
        <a:lstStyle/>
        <a:p>
          <a:endParaRPr lang="pl-PL"/>
        </a:p>
      </dgm:t>
    </dgm:pt>
    <dgm:pt modelId="{50657B06-9608-43CC-8CB3-39149E63C55B}" type="sibTrans" cxnId="{9BB06A2D-3EC5-4B83-8E1F-9F5C5FD0C20B}">
      <dgm:prSet/>
      <dgm:spPr/>
      <dgm:t>
        <a:bodyPr/>
        <a:lstStyle/>
        <a:p>
          <a:endParaRPr lang="pl-PL"/>
        </a:p>
      </dgm:t>
    </dgm:pt>
    <dgm:pt modelId="{66E99A4F-3682-4CCD-91FE-39B9E11D3CF5}" type="pres">
      <dgm:prSet presAssocID="{AE4CB9D7-04A1-4716-AE2F-7882177065B9}" presName="Name0" presStyleCnt="0">
        <dgm:presLayoutVars>
          <dgm:chMax val="4"/>
          <dgm:resizeHandles val="exact"/>
        </dgm:presLayoutVars>
      </dgm:prSet>
      <dgm:spPr/>
      <dgm:t>
        <a:bodyPr/>
        <a:lstStyle/>
        <a:p>
          <a:endParaRPr lang="pl-PL"/>
        </a:p>
      </dgm:t>
    </dgm:pt>
    <dgm:pt modelId="{35EBDCB1-BBC3-4A63-B082-FAC81A3C4E50}" type="pres">
      <dgm:prSet presAssocID="{AE4CB9D7-04A1-4716-AE2F-7882177065B9}" presName="ellipse" presStyleLbl="trBgShp" presStyleIdx="0" presStyleCnt="1"/>
      <dgm:spPr/>
    </dgm:pt>
    <dgm:pt modelId="{814850F9-42DD-4060-B129-7AD7A9BA1882}" type="pres">
      <dgm:prSet presAssocID="{AE4CB9D7-04A1-4716-AE2F-7882177065B9}" presName="arrow1" presStyleLbl="fgShp" presStyleIdx="0" presStyleCnt="1"/>
      <dgm:spPr/>
    </dgm:pt>
    <dgm:pt modelId="{DE0811FE-EB57-4EB1-8272-0D072B91F031}" type="pres">
      <dgm:prSet presAssocID="{AE4CB9D7-04A1-4716-AE2F-7882177065B9}" presName="rectangle" presStyleLbl="revTx" presStyleIdx="0" presStyleCnt="1">
        <dgm:presLayoutVars>
          <dgm:bulletEnabled val="1"/>
        </dgm:presLayoutVars>
      </dgm:prSet>
      <dgm:spPr/>
      <dgm:t>
        <a:bodyPr/>
        <a:lstStyle/>
        <a:p>
          <a:endParaRPr lang="pl-PL"/>
        </a:p>
      </dgm:t>
    </dgm:pt>
    <dgm:pt modelId="{73CEBBB4-D66D-476C-B49C-C95569CBF55F}" type="pres">
      <dgm:prSet presAssocID="{8E413C64-9536-458A-88B2-F875810ECD1E}" presName="item1" presStyleLbl="node1" presStyleIdx="0" presStyleCnt="2">
        <dgm:presLayoutVars>
          <dgm:bulletEnabled val="1"/>
        </dgm:presLayoutVars>
      </dgm:prSet>
      <dgm:spPr/>
      <dgm:t>
        <a:bodyPr/>
        <a:lstStyle/>
        <a:p>
          <a:endParaRPr lang="pl-PL"/>
        </a:p>
      </dgm:t>
    </dgm:pt>
    <dgm:pt modelId="{37B8E4D9-A2B7-487E-B3AA-BD4C19754F63}" type="pres">
      <dgm:prSet presAssocID="{51FB0D08-9FEB-4439-B1EE-0DF3C249F5FD}" presName="item2" presStyleLbl="node1" presStyleIdx="1" presStyleCnt="2">
        <dgm:presLayoutVars>
          <dgm:bulletEnabled val="1"/>
        </dgm:presLayoutVars>
      </dgm:prSet>
      <dgm:spPr/>
      <dgm:t>
        <a:bodyPr/>
        <a:lstStyle/>
        <a:p>
          <a:endParaRPr lang="pl-PL"/>
        </a:p>
      </dgm:t>
    </dgm:pt>
    <dgm:pt modelId="{FAD31881-C617-4436-9227-E6E69FD8445A}" type="pres">
      <dgm:prSet presAssocID="{AE4CB9D7-04A1-4716-AE2F-7882177065B9}" presName="funnel" presStyleLbl="trAlignAcc1" presStyleIdx="0" presStyleCnt="1"/>
      <dgm:spPr/>
    </dgm:pt>
  </dgm:ptLst>
  <dgm:cxnLst>
    <dgm:cxn modelId="{4D9E109E-1EC3-4CAE-8D68-DC584A66A147}" type="presOf" srcId="{8E413C64-9536-458A-88B2-F875810ECD1E}" destId="{73CEBBB4-D66D-476C-B49C-C95569CBF55F}" srcOrd="0" destOrd="0" presId="urn:microsoft.com/office/officeart/2005/8/layout/funnel1"/>
    <dgm:cxn modelId="{F016962A-6775-4273-97AB-8B6C796BE797}" type="presOf" srcId="{51FB0D08-9FEB-4439-B1EE-0DF3C249F5FD}" destId="{DE0811FE-EB57-4EB1-8272-0D072B91F031}" srcOrd="0" destOrd="0" presId="urn:microsoft.com/office/officeart/2005/8/layout/funnel1"/>
    <dgm:cxn modelId="{A8F397B6-04C4-42E1-899F-C860C2FA1CF4}" type="presOf" srcId="{AE4CB9D7-04A1-4716-AE2F-7882177065B9}" destId="{66E99A4F-3682-4CCD-91FE-39B9E11D3CF5}" srcOrd="0" destOrd="0" presId="urn:microsoft.com/office/officeart/2005/8/layout/funnel1"/>
    <dgm:cxn modelId="{6FB52BF8-4AB9-4AB1-B519-EA906AF37B4F}" srcId="{AE4CB9D7-04A1-4716-AE2F-7882177065B9}" destId="{CEC2D8EC-7757-43BB-A155-D5E49F37C258}" srcOrd="0" destOrd="0" parTransId="{050F4EFA-DE68-4498-8FB1-023964253A7C}" sibTransId="{497DA3A5-CE97-446D-88E7-2C2C2CE1FA70}"/>
    <dgm:cxn modelId="{6A46C26E-A225-49D5-8EA9-53E99D402530}" type="presOf" srcId="{CEC2D8EC-7757-43BB-A155-D5E49F37C258}" destId="{37B8E4D9-A2B7-487E-B3AA-BD4C19754F63}" srcOrd="0" destOrd="0" presId="urn:microsoft.com/office/officeart/2005/8/layout/funnel1"/>
    <dgm:cxn modelId="{A8785F71-5F6D-4620-81B8-E5D928027509}" srcId="{AE4CB9D7-04A1-4716-AE2F-7882177065B9}" destId="{8E413C64-9536-458A-88B2-F875810ECD1E}" srcOrd="1" destOrd="0" parTransId="{C3B5B00A-7FED-4271-8605-0E95B67F7096}" sibTransId="{A5DDC0FB-3700-4454-827B-641DAB91B6DE}"/>
    <dgm:cxn modelId="{9BB06A2D-3EC5-4B83-8E1F-9F5C5FD0C20B}" srcId="{AE4CB9D7-04A1-4716-AE2F-7882177065B9}" destId="{51FB0D08-9FEB-4439-B1EE-0DF3C249F5FD}" srcOrd="2" destOrd="0" parTransId="{EDAF57ED-0D14-42CE-8136-420986BC4409}" sibTransId="{50657B06-9608-43CC-8CB3-39149E63C55B}"/>
    <dgm:cxn modelId="{998E06B2-6C05-42D7-81C7-79FE6A9D575F}" type="presParOf" srcId="{66E99A4F-3682-4CCD-91FE-39B9E11D3CF5}" destId="{35EBDCB1-BBC3-4A63-B082-FAC81A3C4E50}" srcOrd="0" destOrd="0" presId="urn:microsoft.com/office/officeart/2005/8/layout/funnel1"/>
    <dgm:cxn modelId="{6EE5D483-CFC5-4BA0-92CC-B495F244607C}" type="presParOf" srcId="{66E99A4F-3682-4CCD-91FE-39B9E11D3CF5}" destId="{814850F9-42DD-4060-B129-7AD7A9BA1882}" srcOrd="1" destOrd="0" presId="urn:microsoft.com/office/officeart/2005/8/layout/funnel1"/>
    <dgm:cxn modelId="{24215C2F-1744-4EB5-BAD3-DC563460773C}" type="presParOf" srcId="{66E99A4F-3682-4CCD-91FE-39B9E11D3CF5}" destId="{DE0811FE-EB57-4EB1-8272-0D072B91F031}" srcOrd="2" destOrd="0" presId="urn:microsoft.com/office/officeart/2005/8/layout/funnel1"/>
    <dgm:cxn modelId="{F3350B58-113C-4AFD-B905-0DD5B41328FD}" type="presParOf" srcId="{66E99A4F-3682-4CCD-91FE-39B9E11D3CF5}" destId="{73CEBBB4-D66D-476C-B49C-C95569CBF55F}" srcOrd="3" destOrd="0" presId="urn:microsoft.com/office/officeart/2005/8/layout/funnel1"/>
    <dgm:cxn modelId="{589E1FCB-7004-4F75-BAD9-44C850B5B898}" type="presParOf" srcId="{66E99A4F-3682-4CCD-91FE-39B9E11D3CF5}" destId="{37B8E4D9-A2B7-487E-B3AA-BD4C19754F63}" srcOrd="4" destOrd="0" presId="urn:microsoft.com/office/officeart/2005/8/layout/funnel1"/>
    <dgm:cxn modelId="{135B5A01-FD1B-497D-BEBD-1810A38ABCDE}" type="presParOf" srcId="{66E99A4F-3682-4CCD-91FE-39B9E11D3CF5}" destId="{FAD31881-C617-4436-9227-E6E69FD8445A}" srcOrd="5"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EBDCB1-BBC3-4A63-B082-FAC81A3C4E50}">
      <dsp:nvSpPr>
        <dsp:cNvPr id="0" name=""/>
        <dsp:cNvSpPr/>
      </dsp:nvSpPr>
      <dsp:spPr>
        <a:xfrm>
          <a:off x="645566" y="765619"/>
          <a:ext cx="2359152" cy="819302"/>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14850F9-42DD-4060-B129-7AD7A9BA1882}">
      <dsp:nvSpPr>
        <dsp:cNvPr id="0" name=""/>
        <dsp:cNvSpPr/>
      </dsp:nvSpPr>
      <dsp:spPr>
        <a:xfrm>
          <a:off x="1600199" y="2771813"/>
          <a:ext cx="457200" cy="292608"/>
        </a:xfrm>
        <a:prstGeom prst="downArrow">
          <a:avLst/>
        </a:prstGeom>
        <a:solidFill>
          <a:schemeClr val="accent1">
            <a:tint val="60000"/>
            <a:hueOff val="0"/>
            <a:satOff val="0"/>
            <a:lumOff val="0"/>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0811FE-EB57-4EB1-8272-0D072B91F031}">
      <dsp:nvSpPr>
        <dsp:cNvPr id="0" name=""/>
        <dsp:cNvSpPr/>
      </dsp:nvSpPr>
      <dsp:spPr>
        <a:xfrm>
          <a:off x="731519" y="3005899"/>
          <a:ext cx="2194560" cy="54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135128" rIns="135128" bIns="135128" numCol="1" spcCol="1270" anchor="ctr" anchorCtr="0">
          <a:noAutofit/>
        </a:bodyPr>
        <a:lstStyle/>
        <a:p>
          <a:pPr lvl="0" algn="ctr" defTabSz="844550" rtl="0">
            <a:lnSpc>
              <a:spcPct val="90000"/>
            </a:lnSpc>
            <a:spcBef>
              <a:spcPct val="0"/>
            </a:spcBef>
            <a:spcAft>
              <a:spcPct val="35000"/>
            </a:spcAft>
          </a:pPr>
          <a:r>
            <a:rPr lang="pl-PL" sz="1900" kern="1200" smtClean="0"/>
            <a:t>GES</a:t>
          </a:r>
          <a:endParaRPr lang="pl-PL" sz="1900" kern="1200" dirty="0"/>
        </a:p>
      </dsp:txBody>
      <dsp:txXfrm>
        <a:off x="731519" y="3005899"/>
        <a:ext cx="2194560" cy="548640"/>
      </dsp:txXfrm>
    </dsp:sp>
    <dsp:sp modelId="{73CEBBB4-D66D-476C-B49C-C95569CBF55F}">
      <dsp:nvSpPr>
        <dsp:cNvPr id="0" name=""/>
        <dsp:cNvSpPr/>
      </dsp:nvSpPr>
      <dsp:spPr>
        <a:xfrm>
          <a:off x="1503273" y="1648198"/>
          <a:ext cx="822960" cy="822960"/>
        </a:xfrm>
        <a:prstGeom prst="ellipse">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pl-PL" sz="2400" kern="1200" smtClean="0"/>
            <a:t>EBA</a:t>
          </a:r>
          <a:endParaRPr lang="pl-PL" sz="2400" kern="1200"/>
        </a:p>
      </dsp:txBody>
      <dsp:txXfrm>
        <a:off x="1623793" y="1768718"/>
        <a:ext cx="581920" cy="581920"/>
      </dsp:txXfrm>
    </dsp:sp>
    <dsp:sp modelId="{37B8E4D9-A2B7-487E-B3AA-BD4C19754F63}">
      <dsp:nvSpPr>
        <dsp:cNvPr id="0" name=""/>
        <dsp:cNvSpPr/>
      </dsp:nvSpPr>
      <dsp:spPr>
        <a:xfrm>
          <a:off x="914399" y="1030795"/>
          <a:ext cx="822960" cy="822960"/>
        </a:xfrm>
        <a:prstGeom prst="ellipse">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pl-PL" sz="2400" kern="1200" dirty="0" smtClean="0"/>
            <a:t>AM</a:t>
          </a:r>
          <a:endParaRPr lang="pl-PL" sz="2400" kern="1200" dirty="0"/>
        </a:p>
      </dsp:txBody>
      <dsp:txXfrm>
        <a:off x="1034919" y="1151315"/>
        <a:ext cx="581920" cy="581920"/>
      </dsp:txXfrm>
    </dsp:sp>
    <dsp:sp modelId="{FAD31881-C617-4436-9227-E6E69FD8445A}">
      <dsp:nvSpPr>
        <dsp:cNvPr id="0" name=""/>
        <dsp:cNvSpPr/>
      </dsp:nvSpPr>
      <dsp:spPr>
        <a:xfrm>
          <a:off x="548639" y="665035"/>
          <a:ext cx="2560320" cy="2048256"/>
        </a:xfrm>
        <a:prstGeom prst="funnel">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A9393D-91AE-402B-BEC2-7137D3B122F1}" type="datetimeFigureOut">
              <a:rPr lang="pl-PL" smtClean="0"/>
              <a:t>12/09/16</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54C2F8-60AD-42A6-9970-648160BDBACA}" type="slidenum">
              <a:rPr lang="pl-PL" smtClean="0"/>
              <a:t>‹nr›</a:t>
            </a:fld>
            <a:endParaRPr lang="pl-PL"/>
          </a:p>
        </p:txBody>
      </p:sp>
    </p:spTree>
    <p:extLst>
      <p:ext uri="{BB962C8B-B14F-4D97-AF65-F5344CB8AC3E}">
        <p14:creationId xmlns:p14="http://schemas.microsoft.com/office/powerpoint/2010/main" val="1098908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From the </a:t>
            </a:r>
            <a:r>
              <a:rPr lang="pl-PL" dirty="0" err="1" smtClean="0"/>
              <a:t>Convention</a:t>
            </a:r>
            <a:r>
              <a:rPr lang="pl-PL" dirty="0" smtClean="0"/>
              <a:t> on </a:t>
            </a:r>
            <a:r>
              <a:rPr lang="pl-PL" dirty="0" err="1" smtClean="0"/>
              <a:t>Biological</a:t>
            </a:r>
            <a:r>
              <a:rPr lang="pl-PL" dirty="0" smtClean="0"/>
              <a:t> </a:t>
            </a:r>
            <a:r>
              <a:rPr lang="pl-PL" smtClean="0"/>
              <a:t>Diversity</a:t>
            </a:r>
            <a:endParaRPr lang="pl-PL"/>
          </a:p>
        </p:txBody>
      </p:sp>
      <p:sp>
        <p:nvSpPr>
          <p:cNvPr id="4" name="Symbol zastępczy numeru slajdu 3"/>
          <p:cNvSpPr>
            <a:spLocks noGrp="1"/>
          </p:cNvSpPr>
          <p:nvPr>
            <p:ph type="sldNum" sz="quarter" idx="10"/>
          </p:nvPr>
        </p:nvSpPr>
        <p:spPr/>
        <p:txBody>
          <a:bodyPr/>
          <a:lstStyle/>
          <a:p>
            <a:fld id="{FD54C2F8-60AD-42A6-9970-648160BDBACA}" type="slidenum">
              <a:rPr lang="pl-PL" smtClean="0"/>
              <a:t>5</a:t>
            </a:fld>
            <a:endParaRPr lang="pl-PL"/>
          </a:p>
        </p:txBody>
      </p:sp>
    </p:spTree>
    <p:extLst>
      <p:ext uri="{BB962C8B-B14F-4D97-AF65-F5344CB8AC3E}">
        <p14:creationId xmlns:p14="http://schemas.microsoft.com/office/powerpoint/2010/main" val="2102277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Europe, according to the Marine Strategy Framework Directive (European Commission 2008), management of the marine environment should be based on a “process” intended to reach and/or maintain Good Environmental Status (</a:t>
            </a:r>
            <a:r>
              <a:rPr lang="en-US" dirty="0" err="1" smtClean="0"/>
              <a:t>GEnS</a:t>
            </a:r>
            <a:r>
              <a:rPr lang="en-US" dirty="0" smtClean="0"/>
              <a:t>) by applying ecosystem approach principles (Borja et al. 2010, 2013). Given that public goods, are different in nature from private goods and that an ecosystem approach requires public participation in the management of public goods, it follows that a new set of management practices is needed to implement this new approach.</a:t>
            </a:r>
            <a:endParaRPr lang="pl-PL" dirty="0" smtClean="0"/>
          </a:p>
          <a:p>
            <a:endParaRPr lang="pl-PL" dirty="0"/>
          </a:p>
        </p:txBody>
      </p:sp>
      <p:sp>
        <p:nvSpPr>
          <p:cNvPr id="4" name="Symbol zastępczy numeru slajdu 3"/>
          <p:cNvSpPr>
            <a:spLocks noGrp="1"/>
          </p:cNvSpPr>
          <p:nvPr>
            <p:ph type="sldNum" sz="quarter" idx="10"/>
          </p:nvPr>
        </p:nvSpPr>
        <p:spPr/>
        <p:txBody>
          <a:bodyPr/>
          <a:lstStyle/>
          <a:p>
            <a:fld id="{FD54C2F8-60AD-42A6-9970-648160BDBACA}" type="slidenum">
              <a:rPr lang="pl-PL" smtClean="0"/>
              <a:t>7</a:t>
            </a:fld>
            <a:endParaRPr lang="pl-PL"/>
          </a:p>
        </p:txBody>
      </p:sp>
    </p:spTree>
    <p:extLst>
      <p:ext uri="{BB962C8B-B14F-4D97-AF65-F5344CB8AC3E}">
        <p14:creationId xmlns:p14="http://schemas.microsoft.com/office/powerpoint/2010/main" val="534370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9F9A8E3B-8D71-4C23-8B6D-F14D93B1D380}" type="slidenum">
              <a:rPr lang="pl-PL" smtClean="0"/>
              <a:t>‹nr›</a:t>
            </a:fld>
            <a:endParaRPr lang="pl-PL"/>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pl-PL" smtClean="0"/>
              <a:t>Kliknij, aby edyt. styl wz. tyt.</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dirty="0"/>
          </a:p>
        </p:txBody>
      </p:sp>
      <p:sp>
        <p:nvSpPr>
          <p:cNvPr id="4" name="Date Placeholder 3"/>
          <p:cNvSpPr>
            <a:spLocks noGrp="1"/>
          </p:cNvSpPr>
          <p:nvPr>
            <p:ph type="dt" sz="half" idx="10"/>
          </p:nvPr>
        </p:nvSpPr>
        <p:spPr/>
        <p:txBody>
          <a:bodyPr/>
          <a:lstStyle/>
          <a:p>
            <a:fld id="{31A5AB1D-FAC7-4FD1-A7A4-061E2CCA5190}" type="datetimeFigureOut">
              <a:rPr lang="pl-PL" smtClean="0"/>
              <a:t>12/09/16</a:t>
            </a:fld>
            <a:endParaRPr lang="pl-PL"/>
          </a:p>
        </p:txBody>
      </p:sp>
      <p:sp>
        <p:nvSpPr>
          <p:cNvPr id="5" name="Footer Placeholder 4"/>
          <p:cNvSpPr>
            <a:spLocks noGrp="1"/>
          </p:cNvSpPr>
          <p:nvPr>
            <p:ph type="ftr" sz="quarter" idx="11"/>
          </p:nvPr>
        </p:nvSpPr>
        <p:spPr/>
        <p:txBody>
          <a:bodyPr/>
          <a:lstStyle/>
          <a:p>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Puste">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31A5AB1D-FAC7-4FD1-A7A4-061E2CCA5190}" type="datetimeFigureOut">
              <a:rPr lang="pl-PL" smtClean="0"/>
              <a:t>12/09/16</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9F9A8E3B-8D71-4C23-8B6D-F14D93B1D380}" type="slidenum">
              <a:rPr lang="pl-PL" smtClean="0"/>
              <a:t>‹nr›</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pl-PL" smtClean="0"/>
              <a:t>Kliknij, aby edyt. styl wz. tyt.</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31A5AB1D-FAC7-4FD1-A7A4-061E2CCA5190}" type="datetimeFigureOut">
              <a:rPr lang="pl-PL" smtClean="0"/>
              <a:t>12/09/16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F9A8E3B-8D71-4C23-8B6D-F14D93B1D380}" type="slidenum">
              <a:rPr lang="pl-PL" smtClean="0"/>
              <a:t>‹nr›</a:t>
            </a:fld>
            <a:endParaRPr 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pl-PL" smtClean="0"/>
              <a:t>Kliknij, aby edyt. styl wz. tyt.</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a:xfrm>
            <a:off x="3886124" y="6288741"/>
            <a:ext cx="1887537" cy="365125"/>
          </a:xfrm>
        </p:spPr>
        <p:txBody>
          <a:bodyPr/>
          <a:lstStyle/>
          <a:p>
            <a:fld id="{31A5AB1D-FAC7-4FD1-A7A4-061E2CCA5190}" type="datetimeFigureOut">
              <a:rPr lang="pl-PL" smtClean="0"/>
              <a:t>12/09/16</a:t>
            </a:fld>
            <a:endParaRPr lang="pl-PL"/>
          </a:p>
        </p:txBody>
      </p:sp>
      <p:sp>
        <p:nvSpPr>
          <p:cNvPr id="6" name="Footer Placeholder 5"/>
          <p:cNvSpPr>
            <a:spLocks noGrp="1"/>
          </p:cNvSpPr>
          <p:nvPr>
            <p:ph type="ftr" sz="quarter" idx="11"/>
          </p:nvPr>
        </p:nvSpPr>
        <p:spPr>
          <a:xfrm>
            <a:off x="5867399" y="6288741"/>
            <a:ext cx="2675965" cy="365125"/>
          </a:xfrm>
        </p:spPr>
        <p:txBody>
          <a:bodyPr/>
          <a:lstStyle/>
          <a:p>
            <a:endParaRPr lang="pl-PL"/>
          </a:p>
        </p:txBody>
      </p:sp>
      <p:sp>
        <p:nvSpPr>
          <p:cNvPr id="7" name="Slide Number Placeholder 6"/>
          <p:cNvSpPr>
            <a:spLocks noGrp="1"/>
          </p:cNvSpPr>
          <p:nvPr>
            <p:ph type="sldNum" sz="quarter" idx="12"/>
          </p:nvPr>
        </p:nvSpPr>
        <p:spPr/>
        <p:txBody>
          <a:bodyPr/>
          <a:lstStyle/>
          <a:p>
            <a:fld id="{9F9A8E3B-8D71-4C23-8B6D-F14D93B1D380}" type="slidenum">
              <a:rPr lang="pl-PL" smtClean="0"/>
              <a:t>‹nr›</a:t>
            </a:fld>
            <a:endParaRPr lang="pl-PL"/>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Przeciągnij obraz na symbol zastępczy lub kliknij ikonę, aby go dodać</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Obraz z podpisem,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pl-PL" smtClean="0"/>
              <a:t>Kliknij, aby edyt. styl wz. tyt.</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Przeciągnij obraz na symbol zastępczy lub kliknij ikonę, aby go dodać</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a:xfrm>
            <a:off x="381000" y="6288741"/>
            <a:ext cx="1865125" cy="365125"/>
          </a:xfrm>
        </p:spPr>
        <p:txBody>
          <a:bodyPr/>
          <a:lstStyle/>
          <a:p>
            <a:fld id="{31A5AB1D-FAC7-4FD1-A7A4-061E2CCA5190}" type="datetimeFigureOut">
              <a:rPr lang="pl-PL" smtClean="0"/>
              <a:t>12/09/16</a:t>
            </a:fld>
            <a:endParaRPr lang="pl-PL"/>
          </a:p>
        </p:txBody>
      </p:sp>
      <p:sp>
        <p:nvSpPr>
          <p:cNvPr id="6" name="Footer Placeholder 5"/>
          <p:cNvSpPr>
            <a:spLocks noGrp="1"/>
          </p:cNvSpPr>
          <p:nvPr>
            <p:ph type="ftr" sz="quarter" idx="11"/>
          </p:nvPr>
        </p:nvSpPr>
        <p:spPr>
          <a:xfrm>
            <a:off x="3325813" y="6288741"/>
            <a:ext cx="5217551" cy="365125"/>
          </a:xfrm>
        </p:spPr>
        <p:txBody>
          <a:bodyPr/>
          <a:lstStyle/>
          <a:p>
            <a:endParaRPr lang="pl-PL"/>
          </a:p>
        </p:txBody>
      </p:sp>
      <p:sp>
        <p:nvSpPr>
          <p:cNvPr id="7" name="Slide Number Placeholder 6"/>
          <p:cNvSpPr>
            <a:spLocks noGrp="1"/>
          </p:cNvSpPr>
          <p:nvPr>
            <p:ph type="sldNum" sz="quarter" idx="12"/>
          </p:nvPr>
        </p:nvSpPr>
        <p:spPr/>
        <p:txBody>
          <a:bodyPr/>
          <a:lstStyle/>
          <a:p>
            <a:fld id="{9F9A8E3B-8D71-4C23-8B6D-F14D93B1D380}" type="slidenum">
              <a:rPr lang="pl-PL" smtClean="0"/>
              <a:t>‹nr›</a:t>
            </a:fld>
            <a:endParaRPr lang="pl-P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Obraz powyżej podpisu">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pl-PL" smtClean="0"/>
              <a:t>Kliknij, aby edyt. styl wz. tyt.</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Przeciągnij obraz na symbol zastępczy lub kliknij ikonę, aby go dodać</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a:xfrm>
            <a:off x="381000" y="6288741"/>
            <a:ext cx="1865125" cy="365125"/>
          </a:xfrm>
        </p:spPr>
        <p:txBody>
          <a:bodyPr/>
          <a:lstStyle/>
          <a:p>
            <a:fld id="{31A5AB1D-FAC7-4FD1-A7A4-061E2CCA5190}" type="datetimeFigureOut">
              <a:rPr lang="pl-PL" smtClean="0"/>
              <a:t>12/09/16</a:t>
            </a:fld>
            <a:endParaRPr lang="pl-PL"/>
          </a:p>
        </p:txBody>
      </p:sp>
      <p:sp>
        <p:nvSpPr>
          <p:cNvPr id="6" name="Footer Placeholder 5"/>
          <p:cNvSpPr>
            <a:spLocks noGrp="1"/>
          </p:cNvSpPr>
          <p:nvPr>
            <p:ph type="ftr" sz="quarter" idx="11"/>
          </p:nvPr>
        </p:nvSpPr>
        <p:spPr>
          <a:xfrm>
            <a:off x="3325813" y="6288741"/>
            <a:ext cx="5217551" cy="365125"/>
          </a:xfrm>
        </p:spPr>
        <p:txBody>
          <a:bodyPr/>
          <a:lstStyle/>
          <a:p>
            <a:endParaRPr lang="pl-PL"/>
          </a:p>
        </p:txBody>
      </p:sp>
      <p:sp>
        <p:nvSpPr>
          <p:cNvPr id="7" name="Slide Number Placeholder 6"/>
          <p:cNvSpPr>
            <a:spLocks noGrp="1"/>
          </p:cNvSpPr>
          <p:nvPr>
            <p:ph type="sldNum" sz="quarter" idx="12"/>
          </p:nvPr>
        </p:nvSpPr>
        <p:spPr/>
        <p:txBody>
          <a:bodyPr/>
          <a:lstStyle/>
          <a:p>
            <a:fld id="{9F9A8E3B-8D71-4C23-8B6D-F14D93B1D380}" type="slidenum">
              <a:rPr lang="pl-PL" smtClean="0"/>
              <a:t>‹nr›</a:t>
            </a:fld>
            <a:endParaRPr lang="pl-PL"/>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pl-PL" smtClean="0"/>
              <a:t>Kliknij, aby edyt. styl wz. tyt.</a:t>
            </a:r>
            <a:endParaRPr/>
          </a:p>
        </p:txBody>
      </p:sp>
      <p:sp>
        <p:nvSpPr>
          <p:cNvPr id="3" name="Vertical Text Placeholder 2"/>
          <p:cNvSpPr>
            <a:spLocks noGrp="1"/>
          </p:cNvSpPr>
          <p:nvPr>
            <p:ph type="body" orient="vert" idx="1"/>
          </p:nvPr>
        </p:nvSpPr>
        <p:spPr/>
        <p:txBody>
          <a:bodyPr vert="eaVert"/>
          <a:lstStyle>
            <a:lvl5pPr>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
        <p:nvSpPr>
          <p:cNvPr id="4" name="Date Placeholder 3"/>
          <p:cNvSpPr>
            <a:spLocks noGrp="1"/>
          </p:cNvSpPr>
          <p:nvPr>
            <p:ph type="dt" sz="half" idx="10"/>
          </p:nvPr>
        </p:nvSpPr>
        <p:spPr/>
        <p:txBody>
          <a:bodyPr/>
          <a:lstStyle/>
          <a:p>
            <a:fld id="{31A5AB1D-FAC7-4FD1-A7A4-061E2CCA5190}" type="datetimeFigureOut">
              <a:rPr lang="pl-PL" smtClean="0"/>
              <a:t>12/09/16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F9A8E3B-8D71-4C23-8B6D-F14D93B1D380}" type="slidenum">
              <a:rPr lang="pl-PL" smtClean="0"/>
              <a:t>‹nr›</a:t>
            </a:fld>
            <a:endParaRPr lang="pl-P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pl-PL" smtClean="0"/>
              <a:t>Kliknij, aby edyt. styl wz. tyt.</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
        <p:nvSpPr>
          <p:cNvPr id="4" name="Date Placeholder 3"/>
          <p:cNvSpPr>
            <a:spLocks noGrp="1"/>
          </p:cNvSpPr>
          <p:nvPr>
            <p:ph type="dt" sz="half" idx="10"/>
          </p:nvPr>
        </p:nvSpPr>
        <p:spPr/>
        <p:txBody>
          <a:bodyPr/>
          <a:lstStyle/>
          <a:p>
            <a:fld id="{31A5AB1D-FAC7-4FD1-A7A4-061E2CCA5190}" type="datetimeFigureOut">
              <a:rPr lang="pl-PL" smtClean="0"/>
              <a:t>12/09/16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F9A8E3B-8D71-4C23-8B6D-F14D93B1D380}" type="slidenum">
              <a:rPr lang="pl-PL" smtClean="0"/>
              <a:t>‹nr›</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pl-PL" smtClean="0"/>
              <a:t>Kliknij, aby edyt. styl wz. tyt.</a:t>
            </a:r>
            <a:endParaRPr/>
          </a:p>
        </p:txBody>
      </p:sp>
      <p:sp>
        <p:nvSpPr>
          <p:cNvPr id="3" name="Content Placeholder 2"/>
          <p:cNvSpPr>
            <a:spLocks noGrp="1"/>
          </p:cNvSpPr>
          <p:nvPr>
            <p:ph idx="1"/>
          </p:nvPr>
        </p:nvSpPr>
        <p:spPr/>
        <p:txBody>
          <a:bodyPr/>
          <a:lstStyle>
            <a:lvl5pPr>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
        <p:nvSpPr>
          <p:cNvPr id="4" name="Date Placeholder 3"/>
          <p:cNvSpPr>
            <a:spLocks noGrp="1"/>
          </p:cNvSpPr>
          <p:nvPr>
            <p:ph type="dt" sz="half" idx="10"/>
          </p:nvPr>
        </p:nvSpPr>
        <p:spPr/>
        <p:txBody>
          <a:bodyPr/>
          <a:lstStyle/>
          <a:p>
            <a:fld id="{31A5AB1D-FAC7-4FD1-A7A4-061E2CCA5190}" type="datetimeFigureOut">
              <a:rPr lang="pl-PL" smtClean="0"/>
              <a:t>12/09/16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F9A8E3B-8D71-4C23-8B6D-F14D93B1D380}" type="slidenum">
              <a:rPr lang="pl-PL" smtClean="0"/>
              <a:t>‹nr›</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pl-PL" smtClean="0"/>
              <a:t>Kliknij, aby edyt. styl wz. tyt.</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31A5AB1D-FAC7-4FD1-A7A4-061E2CCA5190}" type="datetimeFigureOut">
              <a:rPr lang="pl-PL" smtClean="0"/>
              <a:t>12/09/16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F9A8E3B-8D71-4C23-8B6D-F14D93B1D380}" type="slidenum">
              <a:rPr lang="pl-PL" smtClean="0"/>
              <a:t>‹nr›</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pl-PL" smtClean="0"/>
              <a:t>Kliknij, aby edyt. styl wz. tyt.</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
        <p:nvSpPr>
          <p:cNvPr id="5" name="Date Placeholder 4"/>
          <p:cNvSpPr>
            <a:spLocks noGrp="1"/>
          </p:cNvSpPr>
          <p:nvPr>
            <p:ph type="dt" sz="half" idx="10"/>
          </p:nvPr>
        </p:nvSpPr>
        <p:spPr/>
        <p:txBody>
          <a:bodyPr/>
          <a:lstStyle/>
          <a:p>
            <a:fld id="{31A5AB1D-FAC7-4FD1-A7A4-061E2CCA5190}" type="datetimeFigureOut">
              <a:rPr lang="pl-PL" smtClean="0"/>
              <a:t>12/09/16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F9A8E3B-8D71-4C23-8B6D-F14D93B1D380}" type="slidenum">
              <a:rPr lang="pl-PL" smtClean="0"/>
              <a:t>‹nr›</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pl-PL" smtClean="0"/>
              <a:t>Kliknij, aby edyt. styl wz. tyt.</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
        <p:nvSpPr>
          <p:cNvPr id="7" name="Date Placeholder 6"/>
          <p:cNvSpPr>
            <a:spLocks noGrp="1"/>
          </p:cNvSpPr>
          <p:nvPr>
            <p:ph type="dt" sz="half" idx="10"/>
          </p:nvPr>
        </p:nvSpPr>
        <p:spPr/>
        <p:txBody>
          <a:bodyPr/>
          <a:lstStyle/>
          <a:p>
            <a:fld id="{31A5AB1D-FAC7-4FD1-A7A4-061E2CCA5190}" type="datetimeFigureOut">
              <a:rPr lang="pl-PL" smtClean="0"/>
              <a:t>12/09/16</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9F9A8E3B-8D71-4C23-8B6D-F14D93B1D380}" type="slidenum">
              <a:rPr lang="pl-PL" smtClean="0"/>
              <a:t>‹nr›</a:t>
            </a:fld>
            <a:endParaRPr lang="pl-PL"/>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elementy zawartości, góra i dół">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pl-PL" smtClean="0"/>
              <a:t>Kliknij, aby edyt. styl wz. tyt.</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
        <p:nvSpPr>
          <p:cNvPr id="5" name="Date Placeholder 4"/>
          <p:cNvSpPr>
            <a:spLocks noGrp="1"/>
          </p:cNvSpPr>
          <p:nvPr>
            <p:ph type="dt" sz="half" idx="10"/>
          </p:nvPr>
        </p:nvSpPr>
        <p:spPr/>
        <p:txBody>
          <a:bodyPr/>
          <a:lstStyle/>
          <a:p>
            <a:fld id="{31A5AB1D-FAC7-4FD1-A7A4-061E2CCA5190}" type="datetimeFigureOut">
              <a:rPr lang="pl-PL" smtClean="0"/>
              <a:t>12/09/16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F9A8E3B-8D71-4C23-8B6D-F14D93B1D380}" type="slidenum">
              <a:rPr lang="pl-PL" smtClean="0"/>
              <a:t>‹nr›</a:t>
            </a:fld>
            <a:endParaRPr lang="pl-PL"/>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elementy zawartości">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pl-PL" smtClean="0"/>
              <a:t>Kliknij, aby edyt. styl wz. tyt.</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
        <p:nvSpPr>
          <p:cNvPr id="5" name="Date Placeholder 4"/>
          <p:cNvSpPr>
            <a:spLocks noGrp="1"/>
          </p:cNvSpPr>
          <p:nvPr>
            <p:ph type="dt" sz="half" idx="10"/>
          </p:nvPr>
        </p:nvSpPr>
        <p:spPr/>
        <p:txBody>
          <a:bodyPr/>
          <a:lstStyle/>
          <a:p>
            <a:fld id="{31A5AB1D-FAC7-4FD1-A7A4-061E2CCA5190}" type="datetimeFigureOut">
              <a:rPr lang="pl-PL" smtClean="0"/>
              <a:t>12/09/16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F9A8E3B-8D71-4C23-8B6D-F14D93B1D380}" type="slidenum">
              <a:rPr lang="pl-PL" smtClean="0"/>
              <a:t>‹nr›</a:t>
            </a:fld>
            <a:endParaRPr lang="pl-PL"/>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elementy zawartości">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pl-PL" smtClean="0"/>
              <a:t>Kliknij, aby edyt. styl wz. tyt.</a:t>
            </a:r>
            <a:endParaRPr/>
          </a:p>
        </p:txBody>
      </p:sp>
      <p:sp>
        <p:nvSpPr>
          <p:cNvPr id="5" name="Date Placeholder 4"/>
          <p:cNvSpPr>
            <a:spLocks noGrp="1"/>
          </p:cNvSpPr>
          <p:nvPr>
            <p:ph type="dt" sz="half" idx="10"/>
          </p:nvPr>
        </p:nvSpPr>
        <p:spPr/>
        <p:txBody>
          <a:bodyPr/>
          <a:lstStyle/>
          <a:p>
            <a:fld id="{31A5AB1D-FAC7-4FD1-A7A4-061E2CCA5190}" type="datetimeFigureOut">
              <a:rPr lang="pl-PL" smtClean="0"/>
              <a:t>12/09/16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F9A8E3B-8D71-4C23-8B6D-F14D93B1D380}" type="slidenum">
              <a:rPr lang="pl-PL" smtClean="0"/>
              <a:t>‹nr›</a:t>
            </a:fld>
            <a:endParaRPr lang="pl-PL"/>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pl-PL" smtClean="0"/>
              <a:t>Kliknij, aby edyt. styl wz. tyt.</a:t>
            </a:r>
            <a:endParaRPr/>
          </a:p>
        </p:txBody>
      </p:sp>
      <p:sp>
        <p:nvSpPr>
          <p:cNvPr id="3" name="Date Placeholder 2"/>
          <p:cNvSpPr>
            <a:spLocks noGrp="1"/>
          </p:cNvSpPr>
          <p:nvPr>
            <p:ph type="dt" sz="half" idx="10"/>
          </p:nvPr>
        </p:nvSpPr>
        <p:spPr/>
        <p:txBody>
          <a:bodyPr/>
          <a:lstStyle/>
          <a:p>
            <a:fld id="{31A5AB1D-FAC7-4FD1-A7A4-061E2CCA5190}" type="datetimeFigureOut">
              <a:rPr lang="pl-PL" smtClean="0"/>
              <a:t>12/09/16</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9F9A8E3B-8D71-4C23-8B6D-F14D93B1D380}" type="slidenum">
              <a:rPr lang="pl-PL" smtClean="0"/>
              <a:t>‹nr›</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pl-PL" smtClean="0"/>
              <a:t>Kliknij, aby edyt. styl wz. tyt.</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31A5AB1D-FAC7-4FD1-A7A4-061E2CCA5190}" type="datetimeFigureOut">
              <a:rPr lang="pl-PL" smtClean="0"/>
              <a:t>12/09/16</a:t>
            </a:fld>
            <a:endParaRPr lang="pl-PL"/>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pl-PL"/>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9F9A8E3B-8D71-4C23-8B6D-F14D93B1D380}" type="slidenum">
              <a:rPr lang="pl-PL" smtClean="0"/>
              <a:t>‹nr›</a:t>
            </a:fld>
            <a:endParaRPr lang="pl-PL"/>
          </a:p>
        </p:txBody>
      </p: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4.xml"/><Relationship Id="rId2" Type="http://schemas.openxmlformats.org/officeDocument/2006/relationships/diagramData" Target="../diagrams/data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Autofit/>
          </a:bodyPr>
          <a:lstStyle/>
          <a:p>
            <a:r>
              <a:rPr lang="en-US" sz="4400" dirty="0"/>
              <a:t>Legal aspects of public participation in the ecosystem-based water management in the Baltic Sea Region</a:t>
            </a:r>
            <a:endParaRPr lang="pl-PL" sz="4400" dirty="0"/>
          </a:p>
        </p:txBody>
      </p:sp>
      <p:sp>
        <p:nvSpPr>
          <p:cNvPr id="3" name="Podtytuł 2"/>
          <p:cNvSpPr>
            <a:spLocks noGrp="1"/>
          </p:cNvSpPr>
          <p:nvPr>
            <p:ph type="subTitle" idx="1"/>
          </p:nvPr>
        </p:nvSpPr>
        <p:spPr>
          <a:xfrm>
            <a:off x="1187624" y="4293096"/>
            <a:ext cx="6616824" cy="1752600"/>
          </a:xfrm>
        </p:spPr>
        <p:txBody>
          <a:bodyPr>
            <a:normAutofit/>
          </a:bodyPr>
          <a:lstStyle/>
          <a:p>
            <a:r>
              <a:rPr lang="pl-PL" dirty="0" smtClean="0"/>
              <a:t>Maciej </a:t>
            </a:r>
            <a:r>
              <a:rPr lang="pl-PL" dirty="0" err="1" smtClean="0"/>
              <a:t>Nyka</a:t>
            </a:r>
            <a:endParaRPr lang="pl-PL" dirty="0" smtClean="0"/>
          </a:p>
          <a:p>
            <a:r>
              <a:rPr lang="pl-PL" sz="1800" dirty="0" err="1" smtClean="0"/>
              <a:t>Economic</a:t>
            </a:r>
            <a:r>
              <a:rPr lang="pl-PL" sz="1800" dirty="0" smtClean="0"/>
              <a:t> Law and </a:t>
            </a:r>
            <a:r>
              <a:rPr lang="pl-PL" sz="1800" dirty="0" err="1" smtClean="0"/>
              <a:t>Environmental</a:t>
            </a:r>
            <a:r>
              <a:rPr lang="pl-PL" sz="1800" dirty="0" smtClean="0"/>
              <a:t> </a:t>
            </a:r>
            <a:r>
              <a:rPr lang="pl-PL" sz="1800" dirty="0" err="1" smtClean="0"/>
              <a:t>Protection</a:t>
            </a:r>
            <a:r>
              <a:rPr lang="pl-PL" sz="1800" dirty="0" smtClean="0"/>
              <a:t> Chair</a:t>
            </a:r>
          </a:p>
          <a:p>
            <a:r>
              <a:rPr lang="pl-PL" sz="1800" dirty="0" smtClean="0"/>
              <a:t>University of </a:t>
            </a:r>
            <a:r>
              <a:rPr lang="pl-PL" sz="1800" dirty="0" err="1" smtClean="0"/>
              <a:t>Gdansk</a:t>
            </a:r>
            <a:endParaRPr lang="pl-PL" sz="1800" dirty="0"/>
          </a:p>
        </p:txBody>
      </p:sp>
    </p:spTree>
    <p:extLst>
      <p:ext uri="{BB962C8B-B14F-4D97-AF65-F5344CB8AC3E}">
        <p14:creationId xmlns:p14="http://schemas.microsoft.com/office/powerpoint/2010/main" val="263223994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Good </a:t>
            </a:r>
            <a:r>
              <a:rPr lang="pl-PL" dirty="0" err="1" smtClean="0"/>
              <a:t>Environmental</a:t>
            </a:r>
            <a:r>
              <a:rPr lang="pl-PL" dirty="0" smtClean="0"/>
              <a:t> Status</a:t>
            </a:r>
            <a:endParaRPr lang="pl-PL" dirty="0"/>
          </a:p>
        </p:txBody>
      </p:sp>
      <p:sp>
        <p:nvSpPr>
          <p:cNvPr id="3" name="Symbol zastępczy zawartości 2"/>
          <p:cNvSpPr>
            <a:spLocks noGrp="1"/>
          </p:cNvSpPr>
          <p:nvPr>
            <p:ph sz="half" idx="1"/>
          </p:nvPr>
        </p:nvSpPr>
        <p:spPr/>
        <p:txBody>
          <a:bodyPr>
            <a:normAutofit fontScale="92500" lnSpcReduction="20000"/>
          </a:bodyPr>
          <a:lstStyle/>
          <a:p>
            <a:r>
              <a:rPr lang="en-US" dirty="0"/>
              <a:t>‘good environmental status’ means the environmental status of marine waters where these provide ecologically diverse and dynamic oceans and seas which are clean, </a:t>
            </a:r>
            <a:r>
              <a:rPr lang="en-US" dirty="0">
                <a:solidFill>
                  <a:srgbClr val="FF0000"/>
                </a:solidFill>
              </a:rPr>
              <a:t>healthy</a:t>
            </a:r>
            <a:r>
              <a:rPr lang="en-US" dirty="0"/>
              <a:t> and productive within their intrinsic conditions, and the use of the marine environment is at a level that is sustainable, thus </a:t>
            </a:r>
            <a:r>
              <a:rPr lang="en-US" dirty="0">
                <a:solidFill>
                  <a:srgbClr val="FF0000"/>
                </a:solidFill>
              </a:rPr>
              <a:t>safeguarding the potential for uses and activities by current and future generations</a:t>
            </a:r>
            <a:r>
              <a:rPr lang="en-US" dirty="0"/>
              <a:t>,</a:t>
            </a:r>
            <a:endParaRPr lang="pl-PL" dirty="0"/>
          </a:p>
        </p:txBody>
      </p:sp>
      <p:graphicFrame>
        <p:nvGraphicFramePr>
          <p:cNvPr id="6" name="Symbol zastępczy zawartości 5"/>
          <p:cNvGraphicFramePr>
            <a:graphicFrameLocks noGrp="1"/>
          </p:cNvGraphicFramePr>
          <p:nvPr>
            <p:ph sz="half" idx="2"/>
            <p:extLst>
              <p:ext uri="{D42A27DB-BD31-4B8C-83A1-F6EECF244321}">
                <p14:modId xmlns:p14="http://schemas.microsoft.com/office/powerpoint/2010/main" val="1999004900"/>
              </p:ext>
            </p:extLst>
          </p:nvPr>
        </p:nvGraphicFramePr>
        <p:xfrm>
          <a:off x="4687888" y="1828800"/>
          <a:ext cx="3657600" cy="4219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4636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Baltic</a:t>
            </a:r>
            <a:r>
              <a:rPr lang="pl-PL" dirty="0" smtClean="0"/>
              <a:t> Sea Action Plan</a:t>
            </a:r>
            <a:endParaRPr lang="pl-PL" dirty="0"/>
          </a:p>
        </p:txBody>
      </p:sp>
      <p:sp>
        <p:nvSpPr>
          <p:cNvPr id="3" name="Symbol zastępczy zawartości 2"/>
          <p:cNvSpPr>
            <a:spLocks noGrp="1"/>
          </p:cNvSpPr>
          <p:nvPr>
            <p:ph idx="1"/>
          </p:nvPr>
        </p:nvSpPr>
        <p:spPr/>
        <p:txBody>
          <a:bodyPr>
            <a:normAutofit/>
          </a:bodyPr>
          <a:lstStyle/>
          <a:p>
            <a:r>
              <a:rPr lang="en-US" dirty="0"/>
              <a:t>Awareness raising and capacity </a:t>
            </a:r>
            <a:r>
              <a:rPr lang="en-US" dirty="0" smtClean="0"/>
              <a:t>building</a:t>
            </a:r>
            <a:endParaRPr lang="pl-PL" dirty="0" smtClean="0"/>
          </a:p>
          <a:p>
            <a:pPr lvl="1"/>
            <a:r>
              <a:rPr lang="pl-PL" dirty="0" smtClean="0"/>
              <a:t>Access</a:t>
            </a:r>
          </a:p>
          <a:p>
            <a:pPr lvl="2"/>
            <a:r>
              <a:rPr lang="pl-PL" dirty="0" err="1" smtClean="0"/>
              <a:t>Geographic</a:t>
            </a:r>
            <a:r>
              <a:rPr lang="pl-PL" dirty="0" smtClean="0"/>
              <a:t> Information System</a:t>
            </a:r>
          </a:p>
          <a:p>
            <a:pPr lvl="1"/>
            <a:r>
              <a:rPr lang="pl-PL" dirty="0" err="1" smtClean="0"/>
              <a:t>Education</a:t>
            </a:r>
            <a:r>
              <a:rPr lang="pl-PL" dirty="0" smtClean="0"/>
              <a:t> </a:t>
            </a:r>
          </a:p>
          <a:p>
            <a:pPr lvl="2"/>
            <a:r>
              <a:rPr lang="pl-PL" i="1" dirty="0" smtClean="0"/>
              <a:t>Information </a:t>
            </a:r>
            <a:r>
              <a:rPr lang="pl-PL" i="1" dirty="0" err="1"/>
              <a:t>campains</a:t>
            </a:r>
            <a:endParaRPr lang="pl-PL" i="1" dirty="0"/>
          </a:p>
          <a:p>
            <a:pPr lvl="2"/>
            <a:r>
              <a:rPr lang="pl-PL" i="1" dirty="0"/>
              <a:t>Public </a:t>
            </a:r>
            <a:r>
              <a:rPr lang="pl-PL" i="1" dirty="0" err="1"/>
              <a:t>awarness</a:t>
            </a:r>
            <a:r>
              <a:rPr lang="pl-PL" i="1" dirty="0"/>
              <a:t> </a:t>
            </a:r>
            <a:r>
              <a:rPr lang="pl-PL" i="1" dirty="0" err="1"/>
              <a:t>programme</a:t>
            </a:r>
            <a:r>
              <a:rPr lang="pl-PL" i="1" dirty="0"/>
              <a:t> for </a:t>
            </a:r>
            <a:r>
              <a:rPr lang="pl-PL" i="1" dirty="0" err="1"/>
              <a:t>illegal</a:t>
            </a:r>
            <a:r>
              <a:rPr lang="pl-PL" i="1" dirty="0"/>
              <a:t> </a:t>
            </a:r>
            <a:r>
              <a:rPr lang="pl-PL" i="1" dirty="0" err="1" smtClean="0"/>
              <a:t>discharges</a:t>
            </a:r>
            <a:endParaRPr lang="pl-PL" i="1" dirty="0" smtClean="0"/>
          </a:p>
          <a:p>
            <a:pPr lvl="2"/>
            <a:r>
              <a:rPr lang="pl-PL" i="1" dirty="0" err="1" smtClean="0"/>
              <a:t>Awarness</a:t>
            </a:r>
            <a:r>
              <a:rPr lang="pl-PL" i="1" dirty="0" smtClean="0"/>
              <a:t> </a:t>
            </a:r>
            <a:r>
              <a:rPr lang="pl-PL" i="1" dirty="0" err="1" smtClean="0"/>
              <a:t>rising</a:t>
            </a:r>
            <a:r>
              <a:rPr lang="pl-PL" i="1" dirty="0" smtClean="0"/>
              <a:t> (marina </a:t>
            </a:r>
            <a:r>
              <a:rPr lang="pl-PL" i="1" dirty="0" err="1" smtClean="0"/>
              <a:t>guest</a:t>
            </a:r>
            <a:r>
              <a:rPr lang="pl-PL" i="1" dirty="0" smtClean="0"/>
              <a:t>)</a:t>
            </a:r>
            <a:endParaRPr lang="pl-PL" dirty="0" smtClean="0"/>
          </a:p>
          <a:p>
            <a:pPr lvl="1"/>
            <a:r>
              <a:rPr lang="pl-PL" dirty="0" err="1" smtClean="0"/>
              <a:t>Dialogue</a:t>
            </a:r>
            <a:r>
              <a:rPr lang="pl-PL" dirty="0" smtClean="0"/>
              <a:t>/</a:t>
            </a:r>
            <a:r>
              <a:rPr lang="pl-PL" dirty="0" err="1" smtClean="0"/>
              <a:t>Participation</a:t>
            </a:r>
            <a:endParaRPr lang="pl-PL" dirty="0" smtClean="0"/>
          </a:p>
          <a:p>
            <a:pPr lvl="2"/>
            <a:r>
              <a:rPr lang="pl-PL" sz="2000" i="1" dirty="0" err="1" smtClean="0"/>
              <a:t>Implementation</a:t>
            </a:r>
            <a:endParaRPr lang="pl-PL" sz="2000" i="1" dirty="0" smtClean="0"/>
          </a:p>
          <a:p>
            <a:pPr lvl="2"/>
            <a:r>
              <a:rPr lang="pl-PL" sz="2000" i="1" dirty="0" err="1" smtClean="0"/>
              <a:t>Promotion</a:t>
            </a:r>
            <a:r>
              <a:rPr lang="pl-PL" sz="2000" i="1" dirty="0" smtClean="0"/>
              <a:t> of </a:t>
            </a:r>
            <a:r>
              <a:rPr lang="pl-PL" sz="2000" i="1" dirty="0" err="1" smtClean="0"/>
              <a:t>healthy</a:t>
            </a:r>
            <a:r>
              <a:rPr lang="pl-PL" sz="2000" i="1" dirty="0" smtClean="0"/>
              <a:t> </a:t>
            </a:r>
            <a:r>
              <a:rPr lang="pl-PL" sz="2000" i="1" dirty="0" err="1" smtClean="0"/>
              <a:t>Baltic</a:t>
            </a:r>
            <a:r>
              <a:rPr lang="pl-PL" sz="2000" i="1" dirty="0" smtClean="0"/>
              <a:t> Sea</a:t>
            </a:r>
          </a:p>
          <a:p>
            <a:pPr lvl="2"/>
            <a:r>
              <a:rPr lang="pl-PL" sz="2000" i="1" dirty="0" err="1" smtClean="0"/>
              <a:t>Civil</a:t>
            </a:r>
            <a:r>
              <a:rPr lang="pl-PL" sz="2000" i="1" dirty="0" smtClean="0"/>
              <a:t> </a:t>
            </a:r>
            <a:r>
              <a:rPr lang="pl-PL" sz="2000" i="1" dirty="0" err="1" smtClean="0"/>
              <a:t>society</a:t>
            </a:r>
            <a:r>
              <a:rPr lang="pl-PL" sz="2000" i="1" dirty="0" smtClean="0"/>
              <a:t> engagement</a:t>
            </a:r>
          </a:p>
          <a:p>
            <a:pPr lvl="1"/>
            <a:endParaRPr lang="pl-PL" sz="1400" i="1" dirty="0"/>
          </a:p>
        </p:txBody>
      </p:sp>
    </p:spTree>
    <p:extLst>
      <p:ext uri="{BB962C8B-B14F-4D97-AF65-F5344CB8AC3E}">
        <p14:creationId xmlns:p14="http://schemas.microsoft.com/office/powerpoint/2010/main" val="871697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Water</a:t>
            </a:r>
            <a:r>
              <a:rPr lang="pl-PL" dirty="0" smtClean="0"/>
              <a:t> Framework Directive</a:t>
            </a:r>
            <a:endParaRPr lang="pl-PL" dirty="0"/>
          </a:p>
        </p:txBody>
      </p:sp>
      <p:sp>
        <p:nvSpPr>
          <p:cNvPr id="4" name="Symbol zastępczy zawartości 3"/>
          <p:cNvSpPr>
            <a:spLocks noGrp="1"/>
          </p:cNvSpPr>
          <p:nvPr>
            <p:ph idx="1"/>
          </p:nvPr>
        </p:nvSpPr>
        <p:spPr/>
        <p:txBody>
          <a:bodyPr>
            <a:normAutofit/>
          </a:bodyPr>
          <a:lstStyle/>
          <a:p>
            <a:r>
              <a:rPr lang="pl-PL" sz="2000" dirty="0" err="1" smtClean="0"/>
              <a:t>Preamble</a:t>
            </a:r>
            <a:r>
              <a:rPr lang="pl-PL" sz="2000" dirty="0" smtClean="0"/>
              <a:t> (14) „</a:t>
            </a:r>
            <a:r>
              <a:rPr lang="en-US" sz="2000" dirty="0" smtClean="0"/>
              <a:t>The </a:t>
            </a:r>
            <a:r>
              <a:rPr lang="en-US" sz="2000" dirty="0"/>
              <a:t>success of this Directive relies on close cooperation and coherent action at Community, Member State and local level as well as on information, consultation and involvement of the public, including users</a:t>
            </a:r>
            <a:r>
              <a:rPr lang="en-US" sz="2000" dirty="0" smtClean="0"/>
              <a:t>.</a:t>
            </a:r>
            <a:r>
              <a:rPr lang="pl-PL" sz="2000" dirty="0" smtClean="0"/>
              <a:t>”</a:t>
            </a:r>
          </a:p>
          <a:p>
            <a:r>
              <a:rPr lang="pl-PL" sz="2000" dirty="0" smtClean="0"/>
              <a:t>Art.14 WFD</a:t>
            </a:r>
          </a:p>
          <a:p>
            <a:r>
              <a:rPr lang="pl-PL" sz="2000" dirty="0" smtClean="0"/>
              <a:t>River </a:t>
            </a:r>
            <a:r>
              <a:rPr lang="pl-PL" sz="2000" dirty="0" err="1" smtClean="0"/>
              <a:t>Basin</a:t>
            </a:r>
            <a:r>
              <a:rPr lang="pl-PL" sz="2000" dirty="0" smtClean="0"/>
              <a:t> Management </a:t>
            </a:r>
          </a:p>
          <a:p>
            <a:pPr marL="0" indent="0">
              <a:buNone/>
            </a:pPr>
            <a:r>
              <a:rPr lang="pl-PL" sz="2000" dirty="0" smtClean="0"/>
              <a:t>Plan (</a:t>
            </a:r>
            <a:r>
              <a:rPr lang="pl-PL" sz="2000" dirty="0" err="1" smtClean="0"/>
              <a:t>Ecosystem</a:t>
            </a:r>
            <a:r>
              <a:rPr lang="pl-PL" sz="2000" dirty="0" smtClean="0"/>
              <a:t> </a:t>
            </a:r>
            <a:r>
              <a:rPr lang="pl-PL" sz="2000" dirty="0" err="1" smtClean="0"/>
              <a:t>Based</a:t>
            </a:r>
            <a:endParaRPr lang="pl-PL" sz="2000" dirty="0" smtClean="0"/>
          </a:p>
          <a:p>
            <a:pPr marL="0" indent="0">
              <a:buNone/>
            </a:pPr>
            <a:r>
              <a:rPr lang="pl-PL" sz="2000" dirty="0" smtClean="0"/>
              <a:t> </a:t>
            </a:r>
            <a:r>
              <a:rPr lang="pl-PL" sz="2000" dirty="0" err="1" smtClean="0"/>
              <a:t>Approach</a:t>
            </a:r>
            <a:r>
              <a:rPr lang="pl-PL" sz="2000" dirty="0" smtClean="0"/>
              <a:t>)</a:t>
            </a:r>
            <a:endParaRPr lang="pl-PL" sz="2000"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968" y="3152837"/>
            <a:ext cx="4691236" cy="2990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pole tekstowe 4"/>
          <p:cNvSpPr txBox="1"/>
          <p:nvPr/>
        </p:nvSpPr>
        <p:spPr>
          <a:xfrm>
            <a:off x="4499992" y="6165304"/>
            <a:ext cx="4248472" cy="553998"/>
          </a:xfrm>
          <a:prstGeom prst="rect">
            <a:avLst/>
          </a:prstGeom>
          <a:noFill/>
        </p:spPr>
        <p:txBody>
          <a:bodyPr wrap="square" rtlCol="0">
            <a:spAutoFit/>
          </a:bodyPr>
          <a:lstStyle/>
          <a:p>
            <a:r>
              <a:rPr lang="pl-PL" sz="1000" dirty="0" smtClean="0"/>
              <a:t>r</a:t>
            </a:r>
            <a:r>
              <a:rPr lang="en-US" sz="1000" dirty="0" err="1" smtClean="0"/>
              <a:t>equirements</a:t>
            </a:r>
            <a:r>
              <a:rPr lang="en-US" sz="1000" dirty="0" smtClean="0"/>
              <a:t> </a:t>
            </a:r>
            <a:r>
              <a:rPr lang="en-US" sz="1000" dirty="0"/>
              <a:t>of Article 14 WFD (Public information and consultation)</a:t>
            </a:r>
          </a:p>
          <a:p>
            <a:r>
              <a:rPr lang="en-US" sz="1000" dirty="0"/>
              <a:t>Reference: Guidance on Public Participation in relation to the Water Framework Directive, December 2002</a:t>
            </a:r>
            <a:endParaRPr lang="pl-PL" sz="1000" dirty="0"/>
          </a:p>
        </p:txBody>
      </p:sp>
    </p:spTree>
    <p:extLst>
      <p:ext uri="{BB962C8B-B14F-4D97-AF65-F5344CB8AC3E}">
        <p14:creationId xmlns:p14="http://schemas.microsoft.com/office/powerpoint/2010/main" val="750249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Marine </a:t>
            </a:r>
            <a:r>
              <a:rPr lang="pl-PL" dirty="0" err="1" smtClean="0"/>
              <a:t>Strategy</a:t>
            </a:r>
            <a:r>
              <a:rPr lang="pl-PL" dirty="0" smtClean="0"/>
              <a:t> Directive</a:t>
            </a:r>
            <a:endParaRPr lang="pl-PL" dirty="0"/>
          </a:p>
        </p:txBody>
      </p:sp>
      <p:sp>
        <p:nvSpPr>
          <p:cNvPr id="3" name="Symbol zastępczy zawartości 2"/>
          <p:cNvSpPr>
            <a:spLocks noGrp="1"/>
          </p:cNvSpPr>
          <p:nvPr>
            <p:ph idx="1"/>
          </p:nvPr>
        </p:nvSpPr>
        <p:spPr/>
        <p:txBody>
          <a:bodyPr>
            <a:normAutofit fontScale="92500" lnSpcReduction="10000"/>
          </a:bodyPr>
          <a:lstStyle/>
          <a:p>
            <a:r>
              <a:rPr lang="pl-PL" sz="2400" dirty="0" err="1" smtClean="0"/>
              <a:t>Preamble</a:t>
            </a:r>
            <a:r>
              <a:rPr lang="pl-PL" sz="2400" dirty="0" smtClean="0"/>
              <a:t> (36) „T</a:t>
            </a:r>
            <a:r>
              <a:rPr lang="en-US" sz="2400" dirty="0" smtClean="0"/>
              <a:t>o </a:t>
            </a:r>
            <a:r>
              <a:rPr lang="en-US" sz="2400" dirty="0"/>
              <a:t>ensure the active involvement of the general public in the establishment, implementation and updating of marine strategies, provision should be made for proper public information on the different elements of marine strategies, or their related updates, as well as, upon request, relevant information used for the development of the marine strategies in accordance with Community legislation on public access to environmental </a:t>
            </a:r>
            <a:r>
              <a:rPr lang="en-US" sz="2400" dirty="0" smtClean="0"/>
              <a:t>information</a:t>
            </a:r>
            <a:r>
              <a:rPr lang="pl-PL" sz="2400" dirty="0" smtClean="0"/>
              <a:t>”</a:t>
            </a:r>
          </a:p>
          <a:p>
            <a:r>
              <a:rPr lang="pl-PL" sz="2400" dirty="0" smtClean="0"/>
              <a:t>Art. 13 (6) Access to </a:t>
            </a:r>
            <a:r>
              <a:rPr lang="pl-PL" sz="2400" dirty="0" err="1" smtClean="0"/>
              <a:t>information</a:t>
            </a:r>
            <a:r>
              <a:rPr lang="pl-PL" sz="2400" dirty="0" smtClean="0"/>
              <a:t> (</a:t>
            </a:r>
            <a:r>
              <a:rPr lang="pl-PL" sz="2400" dirty="0" err="1" smtClean="0"/>
              <a:t>marine</a:t>
            </a:r>
            <a:r>
              <a:rPr lang="pl-PL" sz="2400" dirty="0" smtClean="0"/>
              <a:t> </a:t>
            </a:r>
            <a:r>
              <a:rPr lang="pl-PL" sz="2400" dirty="0" err="1" smtClean="0"/>
              <a:t>strategies</a:t>
            </a:r>
            <a:r>
              <a:rPr lang="pl-PL" sz="2400" dirty="0" smtClean="0"/>
              <a:t>)</a:t>
            </a:r>
          </a:p>
          <a:p>
            <a:r>
              <a:rPr lang="pl-PL" sz="2400" dirty="0" smtClean="0"/>
              <a:t>Art. 19</a:t>
            </a:r>
          </a:p>
          <a:p>
            <a:endParaRPr lang="pl-PL" sz="1400" dirty="0"/>
          </a:p>
        </p:txBody>
      </p:sp>
    </p:spTree>
    <p:extLst>
      <p:ext uri="{BB962C8B-B14F-4D97-AF65-F5344CB8AC3E}">
        <p14:creationId xmlns:p14="http://schemas.microsoft.com/office/powerpoint/2010/main" val="66222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Conclusions</a:t>
            </a:r>
            <a:endParaRPr lang="pl-PL" dirty="0"/>
          </a:p>
        </p:txBody>
      </p:sp>
      <p:sp>
        <p:nvSpPr>
          <p:cNvPr id="3" name="Symbol zastępczy zawartości 2"/>
          <p:cNvSpPr>
            <a:spLocks noGrp="1"/>
          </p:cNvSpPr>
          <p:nvPr>
            <p:ph idx="1"/>
          </p:nvPr>
        </p:nvSpPr>
        <p:spPr/>
        <p:txBody>
          <a:bodyPr>
            <a:normAutofit/>
          </a:bodyPr>
          <a:lstStyle/>
          <a:p>
            <a:r>
              <a:rPr lang="pl-PL" dirty="0" smtClean="0"/>
              <a:t>Public </a:t>
            </a:r>
            <a:r>
              <a:rPr lang="pl-PL" dirty="0" err="1" smtClean="0"/>
              <a:t>Participation</a:t>
            </a:r>
            <a:r>
              <a:rPr lang="pl-PL" dirty="0" smtClean="0"/>
              <a:t> </a:t>
            </a:r>
            <a:r>
              <a:rPr lang="pl-PL" dirty="0" err="1" smtClean="0"/>
              <a:t>is</a:t>
            </a:r>
            <a:r>
              <a:rPr lang="pl-PL" dirty="0" smtClean="0"/>
              <a:t> </a:t>
            </a:r>
            <a:r>
              <a:rPr lang="pl-PL" dirty="0" err="1" smtClean="0"/>
              <a:t>fundamental</a:t>
            </a:r>
            <a:r>
              <a:rPr lang="pl-PL" dirty="0" smtClean="0"/>
              <a:t> to </a:t>
            </a:r>
            <a:r>
              <a:rPr lang="pl-PL" dirty="0" err="1" smtClean="0"/>
              <a:t>Ecosystem</a:t>
            </a:r>
            <a:r>
              <a:rPr lang="pl-PL" dirty="0" smtClean="0"/>
              <a:t> </a:t>
            </a:r>
            <a:r>
              <a:rPr lang="pl-PL" dirty="0" err="1" smtClean="0"/>
              <a:t>Based</a:t>
            </a:r>
            <a:r>
              <a:rPr lang="pl-PL" dirty="0" smtClean="0"/>
              <a:t> </a:t>
            </a:r>
            <a:r>
              <a:rPr lang="pl-PL" dirty="0" err="1" smtClean="0"/>
              <a:t>Approach</a:t>
            </a:r>
            <a:r>
              <a:rPr lang="pl-PL" dirty="0" smtClean="0"/>
              <a:t> and to </a:t>
            </a:r>
            <a:r>
              <a:rPr lang="pl-PL" dirty="0" err="1" smtClean="0"/>
              <a:t>Adaptive</a:t>
            </a:r>
            <a:r>
              <a:rPr lang="pl-PL" dirty="0" smtClean="0"/>
              <a:t> Management</a:t>
            </a:r>
          </a:p>
          <a:p>
            <a:r>
              <a:rPr lang="pl-PL" dirty="0" smtClean="0"/>
              <a:t>Good </a:t>
            </a:r>
            <a:r>
              <a:rPr lang="pl-PL" dirty="0" err="1" smtClean="0"/>
              <a:t>Ecological</a:t>
            </a:r>
            <a:r>
              <a:rPr lang="pl-PL" dirty="0" smtClean="0"/>
              <a:t> Status (</a:t>
            </a:r>
            <a:r>
              <a:rPr lang="pl-PL" dirty="0" err="1" smtClean="0"/>
              <a:t>Goal</a:t>
            </a:r>
            <a:r>
              <a:rPr lang="pl-PL" dirty="0" smtClean="0"/>
              <a:t> of </a:t>
            </a:r>
            <a:r>
              <a:rPr lang="pl-PL" dirty="0" err="1" smtClean="0"/>
              <a:t>water</a:t>
            </a:r>
            <a:r>
              <a:rPr lang="pl-PL" dirty="0" smtClean="0"/>
              <a:t> </a:t>
            </a:r>
            <a:r>
              <a:rPr lang="pl-PL" dirty="0" err="1" smtClean="0"/>
              <a:t>can</a:t>
            </a:r>
            <a:r>
              <a:rPr lang="pl-PL" dirty="0" smtClean="0"/>
              <a:t> be </a:t>
            </a:r>
            <a:r>
              <a:rPr lang="pl-PL" dirty="0" err="1" smtClean="0"/>
              <a:t>achieved</a:t>
            </a:r>
            <a:r>
              <a:rPr lang="pl-PL" dirty="0" smtClean="0"/>
              <a:t> </a:t>
            </a:r>
            <a:r>
              <a:rPr lang="pl-PL" dirty="0" err="1" smtClean="0"/>
              <a:t>only</a:t>
            </a:r>
            <a:r>
              <a:rPr lang="pl-PL" dirty="0" smtClean="0"/>
              <a:t> with Information, </a:t>
            </a:r>
            <a:r>
              <a:rPr lang="pl-PL" dirty="0" err="1" smtClean="0"/>
              <a:t>Education</a:t>
            </a:r>
            <a:r>
              <a:rPr lang="pl-PL" dirty="0" smtClean="0"/>
              <a:t> and </a:t>
            </a:r>
            <a:r>
              <a:rPr lang="pl-PL" dirty="0" err="1" smtClean="0"/>
              <a:t>Participation</a:t>
            </a:r>
            <a:r>
              <a:rPr lang="pl-PL" dirty="0" smtClean="0"/>
              <a:t> </a:t>
            </a:r>
          </a:p>
          <a:p>
            <a:r>
              <a:rPr lang="pl-PL" dirty="0" smtClean="0"/>
              <a:t>EU/INTERNATIONAL/NATIONAL </a:t>
            </a:r>
            <a:r>
              <a:rPr lang="pl-PL" dirty="0" err="1" smtClean="0"/>
              <a:t>documents</a:t>
            </a:r>
            <a:r>
              <a:rPr lang="pl-PL" dirty="0" smtClean="0"/>
              <a:t> </a:t>
            </a:r>
            <a:r>
              <a:rPr lang="pl-PL" dirty="0" err="1" smtClean="0"/>
              <a:t>identify</a:t>
            </a:r>
            <a:r>
              <a:rPr lang="pl-PL" dirty="0" smtClean="0"/>
              <a:t> the </a:t>
            </a:r>
            <a:r>
              <a:rPr lang="pl-PL" dirty="0" err="1" smtClean="0"/>
              <a:t>need</a:t>
            </a:r>
            <a:r>
              <a:rPr lang="pl-PL" dirty="0" smtClean="0"/>
              <a:t> of public </a:t>
            </a:r>
            <a:r>
              <a:rPr lang="pl-PL" dirty="0" err="1" smtClean="0"/>
              <a:t>involvement</a:t>
            </a:r>
            <a:endParaRPr lang="pl-PL" dirty="0" smtClean="0"/>
          </a:p>
          <a:p>
            <a:r>
              <a:rPr lang="pl-PL" dirty="0" smtClean="0"/>
              <a:t>Public </a:t>
            </a:r>
            <a:r>
              <a:rPr lang="pl-PL" dirty="0" err="1" smtClean="0"/>
              <a:t>participation</a:t>
            </a:r>
            <a:r>
              <a:rPr lang="pl-PL" dirty="0" smtClean="0"/>
              <a:t> </a:t>
            </a:r>
            <a:r>
              <a:rPr lang="pl-PL" dirty="0" err="1" smtClean="0"/>
              <a:t>is</a:t>
            </a:r>
            <a:r>
              <a:rPr lang="pl-PL" dirty="0" smtClean="0"/>
              <a:t> </a:t>
            </a:r>
            <a:r>
              <a:rPr lang="pl-PL" dirty="0" err="1" smtClean="0"/>
              <a:t>ensured</a:t>
            </a:r>
            <a:r>
              <a:rPr lang="pl-PL" dirty="0"/>
              <a:t> </a:t>
            </a:r>
            <a:r>
              <a:rPr lang="pl-PL" dirty="0" err="1" smtClean="0"/>
              <a:t>at</a:t>
            </a:r>
            <a:r>
              <a:rPr lang="pl-PL" dirty="0" smtClean="0"/>
              <a:t> </a:t>
            </a:r>
            <a:r>
              <a:rPr lang="pl-PL" dirty="0" err="1" smtClean="0"/>
              <a:t>relatively</a:t>
            </a:r>
            <a:r>
              <a:rPr lang="pl-PL" dirty="0" smtClean="0"/>
              <a:t> high </a:t>
            </a:r>
            <a:r>
              <a:rPr lang="pl-PL" dirty="0" err="1" smtClean="0"/>
              <a:t>level</a:t>
            </a:r>
            <a:r>
              <a:rPr lang="pl-PL" dirty="0" smtClean="0"/>
              <a:t> – </a:t>
            </a:r>
            <a:r>
              <a:rPr lang="pl-PL" dirty="0" err="1" smtClean="0"/>
              <a:t>lack</a:t>
            </a:r>
            <a:r>
              <a:rPr lang="pl-PL" dirty="0" smtClean="0"/>
              <a:t> of public </a:t>
            </a:r>
            <a:r>
              <a:rPr lang="pl-PL" dirty="0" err="1" smtClean="0"/>
              <a:t>participation</a:t>
            </a:r>
            <a:r>
              <a:rPr lang="pl-PL" dirty="0" smtClean="0"/>
              <a:t> </a:t>
            </a:r>
            <a:r>
              <a:rPr lang="pl-PL" dirty="0" err="1" smtClean="0"/>
              <a:t>at</a:t>
            </a:r>
            <a:r>
              <a:rPr lang="pl-PL" dirty="0" smtClean="0"/>
              <a:t> the </a:t>
            </a:r>
            <a:r>
              <a:rPr lang="pl-PL" dirty="0" err="1" smtClean="0"/>
              <a:t>lowest</a:t>
            </a:r>
            <a:r>
              <a:rPr lang="pl-PL" dirty="0" smtClean="0"/>
              <a:t> </a:t>
            </a:r>
            <a:r>
              <a:rPr lang="pl-PL" dirty="0" err="1" smtClean="0"/>
              <a:t>level</a:t>
            </a:r>
            <a:r>
              <a:rPr lang="pl-PL" dirty="0" smtClean="0"/>
              <a:t> (</a:t>
            </a:r>
            <a:r>
              <a:rPr lang="pl-PL" dirty="0" err="1" smtClean="0"/>
              <a:t>water</a:t>
            </a:r>
            <a:r>
              <a:rPr lang="pl-PL" dirty="0" smtClean="0"/>
              <a:t> </a:t>
            </a:r>
            <a:r>
              <a:rPr lang="pl-PL" dirty="0" err="1" smtClean="0"/>
              <a:t>permit</a:t>
            </a:r>
            <a:r>
              <a:rPr lang="pl-PL" dirty="0" smtClean="0"/>
              <a:t>)</a:t>
            </a:r>
          </a:p>
          <a:p>
            <a:endParaRPr lang="pl-PL" dirty="0" smtClean="0"/>
          </a:p>
          <a:p>
            <a:endParaRPr lang="pl-PL" dirty="0"/>
          </a:p>
        </p:txBody>
      </p:sp>
    </p:spTree>
    <p:extLst>
      <p:ext uri="{BB962C8B-B14F-4D97-AF65-F5344CB8AC3E}">
        <p14:creationId xmlns:p14="http://schemas.microsoft.com/office/powerpoint/2010/main" val="1365997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Thank</a:t>
            </a:r>
            <a:r>
              <a:rPr lang="pl-PL" dirty="0" smtClean="0"/>
              <a:t> </a:t>
            </a:r>
            <a:r>
              <a:rPr lang="pl-PL" dirty="0" err="1" smtClean="0"/>
              <a:t>you</a:t>
            </a:r>
            <a:r>
              <a:rPr lang="pl-PL" dirty="0" smtClean="0"/>
              <a:t> for </a:t>
            </a:r>
            <a:r>
              <a:rPr lang="pl-PL" dirty="0" err="1" smtClean="0"/>
              <a:t>your</a:t>
            </a:r>
            <a:r>
              <a:rPr lang="pl-PL" dirty="0" smtClean="0"/>
              <a:t> </a:t>
            </a:r>
            <a:r>
              <a:rPr lang="pl-PL" dirty="0" err="1" smtClean="0"/>
              <a:t>attention</a:t>
            </a:r>
            <a:endParaRPr lang="pl-PL" dirty="0"/>
          </a:p>
        </p:txBody>
      </p:sp>
      <p:sp>
        <p:nvSpPr>
          <p:cNvPr id="4" name="Symbol zastępczy zawartości 3"/>
          <p:cNvSpPr>
            <a:spLocks noGrp="1"/>
          </p:cNvSpPr>
          <p:nvPr>
            <p:ph idx="1"/>
          </p:nvPr>
        </p:nvSpPr>
        <p:spPr/>
        <p:txBody>
          <a:bodyPr/>
          <a:lstStyle/>
          <a:p>
            <a:endParaRPr lang="pl-PL"/>
          </a:p>
        </p:txBody>
      </p:sp>
      <p:pic>
        <p:nvPicPr>
          <p:cNvPr id="2053" name="Picture 5" descr="http://www.sswm.info/sites/default/files/toolbox/WSP%202000%20Participa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412775"/>
            <a:ext cx="6537945" cy="52600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4041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overview</a:t>
            </a:r>
            <a:endParaRPr lang="pl-PL" dirty="0"/>
          </a:p>
        </p:txBody>
      </p:sp>
      <p:sp>
        <p:nvSpPr>
          <p:cNvPr id="3" name="Symbol zastępczy zawartości 2"/>
          <p:cNvSpPr>
            <a:spLocks noGrp="1"/>
          </p:cNvSpPr>
          <p:nvPr>
            <p:ph idx="1"/>
          </p:nvPr>
        </p:nvSpPr>
        <p:spPr/>
        <p:txBody>
          <a:bodyPr/>
          <a:lstStyle/>
          <a:p>
            <a:r>
              <a:rPr lang="pl-PL" dirty="0" err="1" smtClean="0"/>
              <a:t>Ecosystem</a:t>
            </a:r>
            <a:r>
              <a:rPr lang="pl-PL" dirty="0" smtClean="0"/>
              <a:t> </a:t>
            </a:r>
            <a:r>
              <a:rPr lang="pl-PL" dirty="0" err="1" smtClean="0"/>
              <a:t>based</a:t>
            </a:r>
            <a:r>
              <a:rPr lang="pl-PL" dirty="0" smtClean="0"/>
              <a:t> </a:t>
            </a:r>
            <a:r>
              <a:rPr lang="pl-PL" dirty="0" err="1" smtClean="0"/>
              <a:t>approach</a:t>
            </a:r>
            <a:r>
              <a:rPr lang="pl-PL" dirty="0" smtClean="0"/>
              <a:t> and </a:t>
            </a:r>
            <a:r>
              <a:rPr lang="pl-PL" dirty="0" err="1" smtClean="0"/>
              <a:t>it’s</a:t>
            </a:r>
            <a:r>
              <a:rPr lang="pl-PL" dirty="0" smtClean="0"/>
              <a:t> </a:t>
            </a:r>
            <a:r>
              <a:rPr lang="pl-PL" dirty="0" err="1" smtClean="0"/>
              <a:t>principles</a:t>
            </a:r>
            <a:endParaRPr lang="pl-PL" dirty="0" smtClean="0"/>
          </a:p>
          <a:p>
            <a:r>
              <a:rPr lang="pl-PL" dirty="0" err="1" smtClean="0"/>
              <a:t>Adaptive</a:t>
            </a:r>
            <a:r>
              <a:rPr lang="pl-PL" dirty="0" smtClean="0"/>
              <a:t> management and public </a:t>
            </a:r>
            <a:r>
              <a:rPr lang="pl-PL" dirty="0" err="1" smtClean="0"/>
              <a:t>participation</a:t>
            </a:r>
            <a:endParaRPr lang="pl-PL" dirty="0" smtClean="0"/>
          </a:p>
          <a:p>
            <a:r>
              <a:rPr lang="pl-PL" dirty="0" err="1" smtClean="0"/>
              <a:t>Good</a:t>
            </a:r>
            <a:r>
              <a:rPr lang="pl-PL" dirty="0" smtClean="0"/>
              <a:t> </a:t>
            </a:r>
            <a:r>
              <a:rPr lang="pl-PL" dirty="0" err="1" smtClean="0"/>
              <a:t>environmental</a:t>
            </a:r>
            <a:r>
              <a:rPr lang="pl-PL" dirty="0" smtClean="0"/>
              <a:t> status of </a:t>
            </a:r>
            <a:r>
              <a:rPr lang="pl-PL" dirty="0" err="1" smtClean="0"/>
              <a:t>waters</a:t>
            </a:r>
            <a:r>
              <a:rPr lang="pl-PL" dirty="0" smtClean="0"/>
              <a:t> and </a:t>
            </a:r>
            <a:r>
              <a:rPr lang="pl-PL" dirty="0" err="1" smtClean="0"/>
              <a:t>warranting</a:t>
            </a:r>
            <a:r>
              <a:rPr lang="pl-PL" dirty="0" smtClean="0"/>
              <a:t> </a:t>
            </a:r>
            <a:r>
              <a:rPr lang="pl-PL" dirty="0" err="1" smtClean="0"/>
              <a:t>access</a:t>
            </a:r>
            <a:r>
              <a:rPr lang="pl-PL" dirty="0" smtClean="0"/>
              <a:t> to </a:t>
            </a:r>
            <a:r>
              <a:rPr lang="pl-PL" dirty="0" err="1" smtClean="0"/>
              <a:t>water</a:t>
            </a:r>
            <a:r>
              <a:rPr lang="pl-PL" dirty="0" smtClean="0"/>
              <a:t> services as public </a:t>
            </a:r>
            <a:r>
              <a:rPr lang="pl-PL" dirty="0" err="1" smtClean="0"/>
              <a:t>goods</a:t>
            </a:r>
            <a:endParaRPr lang="pl-PL" dirty="0" smtClean="0"/>
          </a:p>
          <a:p>
            <a:r>
              <a:rPr lang="pl-PL" dirty="0" err="1" smtClean="0"/>
              <a:t>Examples</a:t>
            </a:r>
            <a:r>
              <a:rPr lang="pl-PL" dirty="0" smtClean="0"/>
              <a:t> of public </a:t>
            </a:r>
            <a:r>
              <a:rPr lang="pl-PL" dirty="0" err="1" smtClean="0"/>
              <a:t>participation</a:t>
            </a:r>
            <a:r>
              <a:rPr lang="pl-PL" dirty="0" smtClean="0"/>
              <a:t> in </a:t>
            </a:r>
            <a:r>
              <a:rPr lang="pl-PL" dirty="0" err="1" smtClean="0"/>
              <a:t>Baltic</a:t>
            </a:r>
            <a:r>
              <a:rPr lang="pl-PL" dirty="0" smtClean="0"/>
              <a:t> Sea </a:t>
            </a:r>
            <a:r>
              <a:rPr lang="pl-PL" dirty="0" err="1" smtClean="0"/>
              <a:t>water</a:t>
            </a:r>
            <a:r>
              <a:rPr lang="pl-PL" dirty="0" smtClean="0"/>
              <a:t> management </a:t>
            </a:r>
            <a:r>
              <a:rPr lang="pl-PL" dirty="0" err="1" smtClean="0"/>
              <a:t>regulation</a:t>
            </a:r>
            <a:endParaRPr lang="pl-PL" dirty="0"/>
          </a:p>
        </p:txBody>
      </p:sp>
    </p:spTree>
    <p:extLst>
      <p:ext uri="{BB962C8B-B14F-4D97-AF65-F5344CB8AC3E}">
        <p14:creationId xmlns:p14="http://schemas.microsoft.com/office/powerpoint/2010/main" val="363043909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Ecosystem-based</a:t>
            </a:r>
            <a:r>
              <a:rPr lang="pl-PL" dirty="0" smtClean="0"/>
              <a:t> </a:t>
            </a:r>
            <a:r>
              <a:rPr lang="pl-PL" dirty="0" err="1" smtClean="0"/>
              <a:t>approach</a:t>
            </a:r>
            <a:r>
              <a:rPr lang="pl-PL" dirty="0" smtClean="0"/>
              <a:t> (EBA) </a:t>
            </a:r>
            <a:endParaRPr lang="pl-PL" dirty="0"/>
          </a:p>
        </p:txBody>
      </p:sp>
      <p:sp>
        <p:nvSpPr>
          <p:cNvPr id="3" name="Symbol zastępczy zawartości 2"/>
          <p:cNvSpPr>
            <a:spLocks noGrp="1"/>
          </p:cNvSpPr>
          <p:nvPr>
            <p:ph idx="1"/>
          </p:nvPr>
        </p:nvSpPr>
        <p:spPr>
          <a:xfrm>
            <a:off x="457200" y="1600200"/>
            <a:ext cx="8229600" cy="4925144"/>
          </a:xfrm>
        </p:spPr>
        <p:txBody>
          <a:bodyPr>
            <a:normAutofit lnSpcReduction="10000"/>
          </a:bodyPr>
          <a:lstStyle/>
          <a:p>
            <a:r>
              <a:rPr lang="pl-PL" dirty="0"/>
              <a:t>EAM </a:t>
            </a:r>
            <a:r>
              <a:rPr lang="pl-PL" dirty="0" err="1"/>
              <a:t>Working</a:t>
            </a:r>
            <a:r>
              <a:rPr lang="pl-PL" dirty="0"/>
              <a:t> </a:t>
            </a:r>
            <a:r>
              <a:rPr lang="pl-PL" dirty="0" err="1"/>
              <a:t>Group</a:t>
            </a:r>
            <a:r>
              <a:rPr lang="pl-PL" dirty="0"/>
              <a:t> (</a:t>
            </a:r>
            <a:r>
              <a:rPr lang="pl-PL" dirty="0" err="1"/>
              <a:t>European</a:t>
            </a:r>
            <a:r>
              <a:rPr lang="pl-PL" dirty="0"/>
              <a:t> </a:t>
            </a:r>
            <a:r>
              <a:rPr lang="pl-PL" dirty="0" err="1"/>
              <a:t>Commission</a:t>
            </a:r>
            <a:r>
              <a:rPr lang="pl-PL" dirty="0"/>
              <a:t>, 2004): The </a:t>
            </a:r>
            <a:r>
              <a:rPr lang="pl-PL" dirty="0" err="1"/>
              <a:t>Ecosystem</a:t>
            </a:r>
            <a:r>
              <a:rPr lang="pl-PL" dirty="0"/>
              <a:t> </a:t>
            </a:r>
            <a:r>
              <a:rPr lang="pl-PL" dirty="0" err="1"/>
              <a:t>Approach</a:t>
            </a:r>
            <a:r>
              <a:rPr lang="pl-PL" dirty="0"/>
              <a:t> </a:t>
            </a:r>
            <a:r>
              <a:rPr lang="pl-PL" dirty="0" err="1"/>
              <a:t>is</a:t>
            </a:r>
            <a:r>
              <a:rPr lang="pl-PL" dirty="0"/>
              <a:t> </a:t>
            </a:r>
            <a:r>
              <a:rPr lang="pl-PL" dirty="0" err="1"/>
              <a:t>an</a:t>
            </a:r>
            <a:r>
              <a:rPr lang="pl-PL" dirty="0"/>
              <a:t> ‘</a:t>
            </a:r>
            <a:r>
              <a:rPr lang="pl-PL" dirty="0" err="1"/>
              <a:t>integrated</a:t>
            </a:r>
            <a:r>
              <a:rPr lang="pl-PL" dirty="0"/>
              <a:t> management of </a:t>
            </a:r>
            <a:r>
              <a:rPr lang="pl-PL" dirty="0" err="1"/>
              <a:t>human</a:t>
            </a:r>
            <a:r>
              <a:rPr lang="pl-PL" dirty="0"/>
              <a:t> </a:t>
            </a:r>
            <a:r>
              <a:rPr lang="pl-PL" dirty="0" err="1"/>
              <a:t>activities</a:t>
            </a:r>
            <a:r>
              <a:rPr lang="pl-PL" dirty="0"/>
              <a:t> in </a:t>
            </a:r>
            <a:r>
              <a:rPr lang="pl-PL" dirty="0" err="1"/>
              <a:t>ecosystems</a:t>
            </a:r>
            <a:r>
              <a:rPr lang="pl-PL" dirty="0"/>
              <a:t>, </a:t>
            </a:r>
            <a:r>
              <a:rPr lang="pl-PL" dirty="0" err="1"/>
              <a:t>based</a:t>
            </a:r>
            <a:r>
              <a:rPr lang="pl-PL" dirty="0"/>
              <a:t> on the </a:t>
            </a:r>
            <a:r>
              <a:rPr lang="pl-PL" dirty="0" err="1"/>
              <a:t>best</a:t>
            </a:r>
            <a:r>
              <a:rPr lang="pl-PL" dirty="0"/>
              <a:t> </a:t>
            </a:r>
            <a:r>
              <a:rPr lang="pl-PL" dirty="0" err="1"/>
              <a:t>available</a:t>
            </a:r>
            <a:r>
              <a:rPr lang="pl-PL" dirty="0"/>
              <a:t> science, to </a:t>
            </a:r>
            <a:r>
              <a:rPr lang="pl-PL" dirty="0" err="1"/>
              <a:t>achieve</a:t>
            </a:r>
            <a:r>
              <a:rPr lang="pl-PL" dirty="0"/>
              <a:t> </a:t>
            </a:r>
            <a:r>
              <a:rPr lang="pl-PL" dirty="0" err="1"/>
              <a:t>sustainable</a:t>
            </a:r>
            <a:r>
              <a:rPr lang="pl-PL" dirty="0"/>
              <a:t> </a:t>
            </a:r>
            <a:r>
              <a:rPr lang="pl-PL" dirty="0" err="1"/>
              <a:t>use</a:t>
            </a:r>
            <a:r>
              <a:rPr lang="pl-PL" dirty="0"/>
              <a:t> of </a:t>
            </a:r>
            <a:r>
              <a:rPr lang="pl-PL" dirty="0" err="1"/>
              <a:t>ecosystem</a:t>
            </a:r>
            <a:r>
              <a:rPr lang="pl-PL" dirty="0"/>
              <a:t> </a:t>
            </a:r>
            <a:r>
              <a:rPr lang="pl-PL" dirty="0" err="1"/>
              <a:t>goods</a:t>
            </a:r>
            <a:r>
              <a:rPr lang="pl-PL" dirty="0"/>
              <a:t> and services and the </a:t>
            </a:r>
            <a:r>
              <a:rPr lang="pl-PL" dirty="0" err="1"/>
              <a:t>maintenance</a:t>
            </a:r>
            <a:r>
              <a:rPr lang="pl-PL" dirty="0"/>
              <a:t> of </a:t>
            </a:r>
            <a:r>
              <a:rPr lang="pl-PL" dirty="0" err="1"/>
              <a:t>ecosystem</a:t>
            </a:r>
            <a:r>
              <a:rPr lang="pl-PL" dirty="0"/>
              <a:t> </a:t>
            </a:r>
            <a:r>
              <a:rPr lang="pl-PL" dirty="0" err="1"/>
              <a:t>health</a:t>
            </a:r>
            <a:r>
              <a:rPr lang="pl-PL" dirty="0"/>
              <a:t>. Management </a:t>
            </a:r>
            <a:r>
              <a:rPr lang="pl-PL" dirty="0" err="1"/>
              <a:t>should</a:t>
            </a:r>
            <a:r>
              <a:rPr lang="pl-PL" dirty="0"/>
              <a:t> be </a:t>
            </a:r>
            <a:r>
              <a:rPr lang="pl-PL" dirty="0" err="1"/>
              <a:t>adaptive</a:t>
            </a:r>
            <a:r>
              <a:rPr lang="pl-PL" dirty="0"/>
              <a:t> and </a:t>
            </a:r>
            <a:r>
              <a:rPr lang="pl-PL" dirty="0" err="1"/>
              <a:t>will</a:t>
            </a:r>
            <a:r>
              <a:rPr lang="pl-PL" dirty="0"/>
              <a:t> </a:t>
            </a:r>
            <a:r>
              <a:rPr lang="pl-PL" dirty="0" err="1"/>
              <a:t>take</a:t>
            </a:r>
            <a:r>
              <a:rPr lang="pl-PL" dirty="0"/>
              <a:t> </a:t>
            </a:r>
            <a:r>
              <a:rPr lang="pl-PL" dirty="0" err="1"/>
              <a:t>account</a:t>
            </a:r>
            <a:r>
              <a:rPr lang="pl-PL" dirty="0"/>
              <a:t> of </a:t>
            </a:r>
            <a:r>
              <a:rPr lang="pl-PL" dirty="0" err="1"/>
              <a:t>environmental</a:t>
            </a:r>
            <a:r>
              <a:rPr lang="pl-PL" dirty="0"/>
              <a:t> </a:t>
            </a:r>
            <a:r>
              <a:rPr lang="pl-PL" dirty="0" err="1"/>
              <a:t>variation</a:t>
            </a:r>
            <a:r>
              <a:rPr lang="pl-PL" dirty="0"/>
              <a:t> and </a:t>
            </a:r>
            <a:r>
              <a:rPr lang="pl-PL" dirty="0" err="1"/>
              <a:t>change</a:t>
            </a:r>
            <a:r>
              <a:rPr lang="pl-PL" dirty="0"/>
              <a:t>’. </a:t>
            </a:r>
          </a:p>
          <a:p>
            <a:r>
              <a:rPr lang="pl-PL" dirty="0" smtClean="0"/>
              <a:t>OSPAR </a:t>
            </a:r>
            <a:r>
              <a:rPr lang="pl-PL" dirty="0"/>
              <a:t>&amp; HELCOM (2003). The </a:t>
            </a:r>
            <a:r>
              <a:rPr lang="pl-PL" dirty="0" err="1"/>
              <a:t>Ecosystem</a:t>
            </a:r>
            <a:r>
              <a:rPr lang="pl-PL" dirty="0"/>
              <a:t> </a:t>
            </a:r>
            <a:r>
              <a:rPr lang="pl-PL" dirty="0" err="1"/>
              <a:t>Approach</a:t>
            </a:r>
            <a:r>
              <a:rPr lang="pl-PL" dirty="0"/>
              <a:t> </a:t>
            </a:r>
            <a:r>
              <a:rPr lang="pl-PL" dirty="0" err="1"/>
              <a:t>is</a:t>
            </a:r>
            <a:r>
              <a:rPr lang="pl-PL" dirty="0"/>
              <a:t> “the </a:t>
            </a:r>
            <a:r>
              <a:rPr lang="pl-PL" dirty="0" err="1"/>
              <a:t>comprehensive</a:t>
            </a:r>
            <a:r>
              <a:rPr lang="pl-PL" dirty="0"/>
              <a:t> </a:t>
            </a:r>
            <a:r>
              <a:rPr lang="pl-PL" dirty="0" err="1"/>
              <a:t>integrated</a:t>
            </a:r>
            <a:r>
              <a:rPr lang="pl-PL" dirty="0"/>
              <a:t> management of </a:t>
            </a:r>
            <a:r>
              <a:rPr lang="pl-PL" dirty="0" err="1"/>
              <a:t>human</a:t>
            </a:r>
            <a:r>
              <a:rPr lang="pl-PL" dirty="0"/>
              <a:t> </a:t>
            </a:r>
            <a:r>
              <a:rPr lang="pl-PL" dirty="0" err="1"/>
              <a:t>activities</a:t>
            </a:r>
            <a:r>
              <a:rPr lang="pl-PL" dirty="0"/>
              <a:t> </a:t>
            </a:r>
            <a:r>
              <a:rPr lang="pl-PL" dirty="0" err="1"/>
              <a:t>based</a:t>
            </a:r>
            <a:r>
              <a:rPr lang="pl-PL" dirty="0"/>
              <a:t> on the </a:t>
            </a:r>
            <a:r>
              <a:rPr lang="pl-PL" dirty="0" err="1"/>
              <a:t>best</a:t>
            </a:r>
            <a:r>
              <a:rPr lang="pl-PL" dirty="0"/>
              <a:t> </a:t>
            </a:r>
            <a:r>
              <a:rPr lang="pl-PL" dirty="0" err="1"/>
              <a:t>available</a:t>
            </a:r>
            <a:r>
              <a:rPr lang="pl-PL" dirty="0"/>
              <a:t> </a:t>
            </a:r>
            <a:r>
              <a:rPr lang="pl-PL" dirty="0" err="1"/>
              <a:t>scientific</a:t>
            </a:r>
            <a:r>
              <a:rPr lang="pl-PL" dirty="0"/>
              <a:t> </a:t>
            </a:r>
            <a:r>
              <a:rPr lang="pl-PL" dirty="0" err="1"/>
              <a:t>knowledge</a:t>
            </a:r>
            <a:r>
              <a:rPr lang="pl-PL" dirty="0"/>
              <a:t> </a:t>
            </a:r>
            <a:r>
              <a:rPr lang="pl-PL" dirty="0" err="1"/>
              <a:t>about</a:t>
            </a:r>
            <a:r>
              <a:rPr lang="pl-PL" dirty="0"/>
              <a:t> the </a:t>
            </a:r>
            <a:r>
              <a:rPr lang="pl-PL" dirty="0" err="1"/>
              <a:t>ecosystem</a:t>
            </a:r>
            <a:r>
              <a:rPr lang="pl-PL" dirty="0"/>
              <a:t> and </a:t>
            </a:r>
            <a:r>
              <a:rPr lang="pl-PL" dirty="0" err="1"/>
              <a:t>its</a:t>
            </a:r>
            <a:r>
              <a:rPr lang="pl-PL" dirty="0"/>
              <a:t> dynamics, in order to </a:t>
            </a:r>
            <a:r>
              <a:rPr lang="pl-PL" dirty="0" err="1"/>
              <a:t>identify</a:t>
            </a:r>
            <a:r>
              <a:rPr lang="pl-PL" dirty="0"/>
              <a:t> and </a:t>
            </a:r>
            <a:r>
              <a:rPr lang="pl-PL" dirty="0" err="1"/>
              <a:t>take</a:t>
            </a:r>
            <a:r>
              <a:rPr lang="pl-PL" dirty="0"/>
              <a:t> </a:t>
            </a:r>
            <a:r>
              <a:rPr lang="pl-PL" dirty="0" err="1"/>
              <a:t>action</a:t>
            </a:r>
            <a:r>
              <a:rPr lang="pl-PL" dirty="0"/>
              <a:t> on </a:t>
            </a:r>
            <a:r>
              <a:rPr lang="pl-PL" dirty="0" err="1"/>
              <a:t>influences</a:t>
            </a:r>
            <a:r>
              <a:rPr lang="pl-PL" dirty="0"/>
              <a:t> </a:t>
            </a:r>
            <a:r>
              <a:rPr lang="pl-PL" dirty="0" err="1"/>
              <a:t>which</a:t>
            </a:r>
            <a:r>
              <a:rPr lang="pl-PL" dirty="0"/>
              <a:t> </a:t>
            </a:r>
            <a:r>
              <a:rPr lang="pl-PL" dirty="0" err="1"/>
              <a:t>are</a:t>
            </a:r>
            <a:r>
              <a:rPr lang="pl-PL" dirty="0"/>
              <a:t> </a:t>
            </a:r>
            <a:r>
              <a:rPr lang="pl-PL" dirty="0" err="1"/>
              <a:t>critical</a:t>
            </a:r>
            <a:r>
              <a:rPr lang="pl-PL" dirty="0"/>
              <a:t> to the </a:t>
            </a:r>
            <a:r>
              <a:rPr lang="pl-PL" dirty="0" err="1"/>
              <a:t>health</a:t>
            </a:r>
            <a:r>
              <a:rPr lang="pl-PL" dirty="0"/>
              <a:t> of </a:t>
            </a:r>
            <a:r>
              <a:rPr lang="pl-PL" dirty="0" err="1"/>
              <a:t>marine</a:t>
            </a:r>
            <a:r>
              <a:rPr lang="pl-PL" dirty="0"/>
              <a:t> </a:t>
            </a:r>
            <a:r>
              <a:rPr lang="pl-PL" dirty="0" err="1"/>
              <a:t>ecosystems</a:t>
            </a:r>
            <a:r>
              <a:rPr lang="pl-PL" dirty="0"/>
              <a:t>, </a:t>
            </a:r>
            <a:r>
              <a:rPr lang="pl-PL" dirty="0" err="1"/>
              <a:t>thereby</a:t>
            </a:r>
            <a:r>
              <a:rPr lang="pl-PL" dirty="0"/>
              <a:t> </a:t>
            </a:r>
            <a:r>
              <a:rPr lang="pl-PL" dirty="0" err="1"/>
              <a:t>achieving</a:t>
            </a:r>
            <a:r>
              <a:rPr lang="pl-PL" dirty="0"/>
              <a:t> </a:t>
            </a:r>
            <a:r>
              <a:rPr lang="pl-PL" dirty="0" err="1"/>
              <a:t>sustainable</a:t>
            </a:r>
            <a:r>
              <a:rPr lang="pl-PL" dirty="0"/>
              <a:t> </a:t>
            </a:r>
            <a:r>
              <a:rPr lang="pl-PL" dirty="0" err="1"/>
              <a:t>use</a:t>
            </a:r>
            <a:r>
              <a:rPr lang="pl-PL" dirty="0"/>
              <a:t> of </a:t>
            </a:r>
            <a:r>
              <a:rPr lang="pl-PL" dirty="0" err="1"/>
              <a:t>ecosystem</a:t>
            </a:r>
            <a:r>
              <a:rPr lang="pl-PL" dirty="0"/>
              <a:t> </a:t>
            </a:r>
            <a:r>
              <a:rPr lang="pl-PL" dirty="0" err="1"/>
              <a:t>goods</a:t>
            </a:r>
            <a:r>
              <a:rPr lang="pl-PL" dirty="0"/>
              <a:t> and services and </a:t>
            </a:r>
            <a:r>
              <a:rPr lang="pl-PL" dirty="0" err="1"/>
              <a:t>maintenance</a:t>
            </a:r>
            <a:r>
              <a:rPr lang="pl-PL" dirty="0"/>
              <a:t> of </a:t>
            </a:r>
            <a:r>
              <a:rPr lang="pl-PL" dirty="0" err="1"/>
              <a:t>ecosystem</a:t>
            </a:r>
            <a:r>
              <a:rPr lang="pl-PL" dirty="0"/>
              <a:t> </a:t>
            </a:r>
            <a:r>
              <a:rPr lang="pl-PL" dirty="0" err="1"/>
              <a:t>integrity</a:t>
            </a:r>
            <a:r>
              <a:rPr lang="pl-PL" dirty="0"/>
              <a:t>”. </a:t>
            </a:r>
            <a:endParaRPr lang="pl-PL" dirty="0" smtClean="0"/>
          </a:p>
          <a:p>
            <a:endParaRPr lang="pl-PL" dirty="0"/>
          </a:p>
        </p:txBody>
      </p:sp>
    </p:spTree>
    <p:extLst>
      <p:ext uri="{BB962C8B-B14F-4D97-AF65-F5344CB8AC3E}">
        <p14:creationId xmlns:p14="http://schemas.microsoft.com/office/powerpoint/2010/main" val="368373915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Goals</a:t>
            </a:r>
            <a:r>
              <a:rPr lang="pl-PL" dirty="0" smtClean="0"/>
              <a:t> of EBA </a:t>
            </a:r>
            <a:endParaRPr lang="pl-PL" dirty="0"/>
          </a:p>
        </p:txBody>
      </p:sp>
      <p:sp>
        <p:nvSpPr>
          <p:cNvPr id="3" name="Symbol zastępczy zawartości 2"/>
          <p:cNvSpPr>
            <a:spLocks noGrp="1"/>
          </p:cNvSpPr>
          <p:nvPr>
            <p:ph idx="1"/>
          </p:nvPr>
        </p:nvSpPr>
        <p:spPr/>
        <p:txBody>
          <a:bodyPr>
            <a:normAutofit/>
          </a:bodyPr>
          <a:lstStyle/>
          <a:p>
            <a:pPr marL="0" indent="0">
              <a:buNone/>
            </a:pPr>
            <a:r>
              <a:rPr lang="pl-PL" dirty="0" err="1" smtClean="0"/>
              <a:t>Protection</a:t>
            </a:r>
            <a:r>
              <a:rPr lang="pl-PL" dirty="0" smtClean="0"/>
              <a:t> of</a:t>
            </a:r>
            <a:endParaRPr lang="pl-PL" dirty="0"/>
          </a:p>
          <a:p>
            <a:r>
              <a:rPr lang="pl-PL" dirty="0" err="1" smtClean="0"/>
              <a:t>Health</a:t>
            </a:r>
            <a:endParaRPr lang="pl-PL" dirty="0" smtClean="0"/>
          </a:p>
          <a:p>
            <a:r>
              <a:rPr lang="pl-PL" dirty="0" smtClean="0"/>
              <a:t>Productivity </a:t>
            </a:r>
          </a:p>
          <a:p>
            <a:r>
              <a:rPr lang="pl-PL" dirty="0" err="1" smtClean="0"/>
              <a:t>Resilience</a:t>
            </a:r>
            <a:r>
              <a:rPr lang="pl-PL" dirty="0" smtClean="0"/>
              <a:t> </a:t>
            </a:r>
          </a:p>
          <a:p>
            <a:r>
              <a:rPr lang="pl-PL" dirty="0" err="1" smtClean="0"/>
              <a:t>Ecosystem</a:t>
            </a:r>
            <a:r>
              <a:rPr lang="pl-PL" dirty="0" smtClean="0"/>
              <a:t> </a:t>
            </a:r>
            <a:r>
              <a:rPr lang="pl-PL" dirty="0" err="1" smtClean="0"/>
              <a:t>goods</a:t>
            </a:r>
            <a:r>
              <a:rPr lang="pl-PL" dirty="0" smtClean="0"/>
              <a:t>/services</a:t>
            </a:r>
          </a:p>
          <a:p>
            <a:pPr marL="0" indent="0">
              <a:buNone/>
            </a:pPr>
            <a:r>
              <a:rPr lang="pl-PL" dirty="0" smtClean="0"/>
              <a:t>in/of </a:t>
            </a:r>
            <a:r>
              <a:rPr lang="pl-PL" dirty="0" err="1" smtClean="0"/>
              <a:t>ecosystems</a:t>
            </a:r>
            <a:endParaRPr lang="pl-PL" dirty="0" smtClean="0"/>
          </a:p>
          <a:p>
            <a:pPr marL="0" indent="0">
              <a:buNone/>
            </a:pPr>
            <a:endParaRPr lang="pl-PL" dirty="0" smtClean="0"/>
          </a:p>
        </p:txBody>
      </p:sp>
    </p:spTree>
    <p:extLst>
      <p:ext uri="{BB962C8B-B14F-4D97-AF65-F5344CB8AC3E}">
        <p14:creationId xmlns:p14="http://schemas.microsoft.com/office/powerpoint/2010/main" val="1098667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3568" y="2150"/>
            <a:ext cx="7583487" cy="1044388"/>
          </a:xfrm>
        </p:spPr>
        <p:txBody>
          <a:bodyPr/>
          <a:lstStyle/>
          <a:p>
            <a:r>
              <a:rPr lang="pl-PL" dirty="0" err="1" smtClean="0"/>
              <a:t>Principles</a:t>
            </a:r>
            <a:r>
              <a:rPr lang="pl-PL" dirty="0" smtClean="0"/>
              <a:t> of EBA</a:t>
            </a:r>
            <a:endParaRPr lang="pl-PL" dirty="0"/>
          </a:p>
        </p:txBody>
      </p:sp>
      <p:sp>
        <p:nvSpPr>
          <p:cNvPr id="3" name="Symbol zastępczy zawartości 2"/>
          <p:cNvSpPr>
            <a:spLocks noGrp="1"/>
          </p:cNvSpPr>
          <p:nvPr>
            <p:ph idx="1"/>
          </p:nvPr>
        </p:nvSpPr>
        <p:spPr>
          <a:xfrm>
            <a:off x="457200" y="1340768"/>
            <a:ext cx="8229600" cy="5256584"/>
          </a:xfrm>
        </p:spPr>
        <p:txBody>
          <a:bodyPr>
            <a:normAutofit fontScale="25000" lnSpcReduction="20000"/>
          </a:bodyPr>
          <a:lstStyle/>
          <a:p>
            <a:pPr marL="0" indent="0">
              <a:lnSpc>
                <a:spcPct val="120000"/>
              </a:lnSpc>
              <a:spcBef>
                <a:spcPts val="0"/>
              </a:spcBef>
              <a:buNone/>
            </a:pPr>
            <a:r>
              <a:rPr lang="en-GB" sz="5600" b="1" dirty="0">
                <a:solidFill>
                  <a:srgbClr val="FF0000"/>
                </a:solidFill>
              </a:rPr>
              <a:t>Principle 1:The objectives of management of land, water and living resources are a matter of societal choices.</a:t>
            </a:r>
            <a:endParaRPr lang="pl-PL" sz="5600" dirty="0">
              <a:solidFill>
                <a:srgbClr val="FF0000"/>
              </a:solidFill>
            </a:endParaRPr>
          </a:p>
          <a:p>
            <a:pPr marL="0" indent="0">
              <a:lnSpc>
                <a:spcPct val="120000"/>
              </a:lnSpc>
              <a:spcBef>
                <a:spcPts val="0"/>
              </a:spcBef>
              <a:buNone/>
            </a:pPr>
            <a:r>
              <a:rPr lang="en-GB" sz="5600" b="1" dirty="0"/>
              <a:t>Principle 2: Management should be decentralized to the lowest appropriate level.</a:t>
            </a:r>
            <a:endParaRPr lang="pl-PL" sz="5600" dirty="0"/>
          </a:p>
          <a:p>
            <a:pPr marL="0" indent="0">
              <a:lnSpc>
                <a:spcPct val="120000"/>
              </a:lnSpc>
              <a:spcBef>
                <a:spcPts val="0"/>
              </a:spcBef>
              <a:buNone/>
            </a:pPr>
            <a:r>
              <a:rPr lang="en-GB" sz="5600" b="1" dirty="0"/>
              <a:t>Principle 3: Ecosystem managers should consider the effects (actual or potential) of their activities on adjacent and other ecosystems.</a:t>
            </a:r>
            <a:endParaRPr lang="pl-PL" sz="5600" dirty="0"/>
          </a:p>
          <a:p>
            <a:pPr marL="0" indent="0">
              <a:lnSpc>
                <a:spcPct val="120000"/>
              </a:lnSpc>
              <a:spcBef>
                <a:spcPts val="0"/>
              </a:spcBef>
              <a:buNone/>
            </a:pPr>
            <a:r>
              <a:rPr lang="en-GB" sz="5600" b="1" dirty="0">
                <a:solidFill>
                  <a:srgbClr val="FF0000"/>
                </a:solidFill>
              </a:rPr>
              <a:t>Principle 4: Recognizing potential gains from management, there is usually a need to understand and manage the ecosystem in an economic context. Any such ecosystem-management programme should</a:t>
            </a:r>
            <a:r>
              <a:rPr lang="en-GB" sz="5600" b="1" dirty="0" smtClean="0">
                <a:solidFill>
                  <a:srgbClr val="FF0000"/>
                </a:solidFill>
              </a:rPr>
              <a:t>:</a:t>
            </a:r>
            <a:endParaRPr lang="pl-PL" sz="5600" b="1" dirty="0" smtClean="0">
              <a:solidFill>
                <a:srgbClr val="FF0000"/>
              </a:solidFill>
            </a:endParaRPr>
          </a:p>
          <a:p>
            <a:pPr lvl="1">
              <a:lnSpc>
                <a:spcPct val="120000"/>
              </a:lnSpc>
              <a:spcBef>
                <a:spcPts val="0"/>
              </a:spcBef>
            </a:pPr>
            <a:r>
              <a:rPr lang="en-US" sz="5600" dirty="0" smtClean="0">
                <a:solidFill>
                  <a:srgbClr val="FF0000"/>
                </a:solidFill>
              </a:rPr>
              <a:t>Reduce those market distortions that adversely affect biological diversity;</a:t>
            </a:r>
          </a:p>
          <a:p>
            <a:pPr lvl="1">
              <a:lnSpc>
                <a:spcPct val="120000"/>
              </a:lnSpc>
              <a:spcBef>
                <a:spcPts val="0"/>
              </a:spcBef>
            </a:pPr>
            <a:r>
              <a:rPr lang="en-US" sz="5600" dirty="0" smtClean="0">
                <a:solidFill>
                  <a:srgbClr val="FF0000"/>
                </a:solidFill>
              </a:rPr>
              <a:t>Align incentives to promote biodiversity conservation and sustainable use;</a:t>
            </a:r>
          </a:p>
          <a:p>
            <a:pPr lvl="1">
              <a:lnSpc>
                <a:spcPct val="120000"/>
              </a:lnSpc>
              <a:spcBef>
                <a:spcPts val="0"/>
              </a:spcBef>
            </a:pPr>
            <a:r>
              <a:rPr lang="en-US" sz="5600" dirty="0" smtClean="0">
                <a:solidFill>
                  <a:srgbClr val="FF0000"/>
                </a:solidFill>
              </a:rPr>
              <a:t>Internalize costs and benefits in the given ecosystem to the extent feasible.</a:t>
            </a:r>
            <a:endParaRPr lang="pl-PL" sz="5600" dirty="0">
              <a:solidFill>
                <a:srgbClr val="FF0000"/>
              </a:solidFill>
            </a:endParaRPr>
          </a:p>
          <a:p>
            <a:pPr marL="0" indent="0">
              <a:lnSpc>
                <a:spcPct val="120000"/>
              </a:lnSpc>
              <a:spcBef>
                <a:spcPts val="0"/>
              </a:spcBef>
              <a:buNone/>
            </a:pPr>
            <a:r>
              <a:rPr lang="en-GB" sz="5600" b="1" dirty="0">
                <a:solidFill>
                  <a:srgbClr val="FF0000"/>
                </a:solidFill>
              </a:rPr>
              <a:t>Principle 5: Conservation of ecosystem structure and functioning, in order to maintain ecosystem services, should be a priority target of the ecosystem approach.</a:t>
            </a:r>
            <a:endParaRPr lang="pl-PL" sz="5600" dirty="0">
              <a:solidFill>
                <a:srgbClr val="FF0000"/>
              </a:solidFill>
            </a:endParaRPr>
          </a:p>
          <a:p>
            <a:pPr marL="0" indent="0">
              <a:lnSpc>
                <a:spcPct val="120000"/>
              </a:lnSpc>
              <a:spcBef>
                <a:spcPts val="0"/>
              </a:spcBef>
              <a:buNone/>
            </a:pPr>
            <a:r>
              <a:rPr lang="en-GB" sz="5600" b="1" dirty="0"/>
              <a:t>Principle 6: Ecosystem must be managed within the limits of their functioning.</a:t>
            </a:r>
            <a:endParaRPr lang="pl-PL" sz="5600" dirty="0"/>
          </a:p>
          <a:p>
            <a:pPr marL="0" indent="0">
              <a:lnSpc>
                <a:spcPct val="120000"/>
              </a:lnSpc>
              <a:spcBef>
                <a:spcPts val="0"/>
              </a:spcBef>
              <a:buNone/>
            </a:pPr>
            <a:r>
              <a:rPr lang="en-GB" sz="5600" b="1" dirty="0"/>
              <a:t>Principle 7: The ecosystem approach should be undertaken at the appropriate spatial and temporal scales.</a:t>
            </a:r>
            <a:endParaRPr lang="pl-PL" sz="5600" dirty="0"/>
          </a:p>
          <a:p>
            <a:pPr marL="0" indent="0">
              <a:lnSpc>
                <a:spcPct val="120000"/>
              </a:lnSpc>
              <a:spcBef>
                <a:spcPts val="0"/>
              </a:spcBef>
              <a:buNone/>
            </a:pPr>
            <a:r>
              <a:rPr lang="en-GB" sz="5600" b="1" dirty="0"/>
              <a:t>Principle 8: Recognizing the varying temporal scales and lag-effects that characterize ecosystem processes, objectives for ecosystem management should be set for the long term.</a:t>
            </a:r>
            <a:endParaRPr lang="pl-PL" sz="5600" dirty="0"/>
          </a:p>
          <a:p>
            <a:pPr marL="0" indent="0">
              <a:lnSpc>
                <a:spcPct val="120000"/>
              </a:lnSpc>
              <a:spcBef>
                <a:spcPts val="0"/>
              </a:spcBef>
              <a:buNone/>
            </a:pPr>
            <a:r>
              <a:rPr lang="en-GB" sz="5600" b="1" dirty="0"/>
              <a:t>Principle 9: Management must recognize the change is inevitable.</a:t>
            </a:r>
            <a:endParaRPr lang="pl-PL" sz="5600" dirty="0"/>
          </a:p>
          <a:p>
            <a:pPr marL="0" indent="0">
              <a:lnSpc>
                <a:spcPct val="120000"/>
              </a:lnSpc>
              <a:spcBef>
                <a:spcPts val="0"/>
              </a:spcBef>
              <a:buNone/>
            </a:pPr>
            <a:r>
              <a:rPr lang="en-GB" sz="5600" b="1" dirty="0">
                <a:solidFill>
                  <a:srgbClr val="FF0000"/>
                </a:solidFill>
              </a:rPr>
              <a:t>Principle 10: The ecosystem approach should seek the appropriate balance between, and integration of, conservation and use of biological diversity.</a:t>
            </a:r>
            <a:endParaRPr lang="pl-PL" sz="5600" dirty="0">
              <a:solidFill>
                <a:srgbClr val="FF0000"/>
              </a:solidFill>
            </a:endParaRPr>
          </a:p>
          <a:p>
            <a:pPr marL="0" indent="0">
              <a:lnSpc>
                <a:spcPct val="120000"/>
              </a:lnSpc>
              <a:spcBef>
                <a:spcPts val="0"/>
              </a:spcBef>
              <a:buNone/>
            </a:pPr>
            <a:r>
              <a:rPr lang="en-GB" sz="5600" b="1" dirty="0">
                <a:solidFill>
                  <a:srgbClr val="FF0000"/>
                </a:solidFill>
              </a:rPr>
              <a:t>Principle 11: The ecosystem approach should consider all forms of relevant information, including scientific and indigenous and local knowledge, innovations and practices.</a:t>
            </a:r>
            <a:endParaRPr lang="pl-PL" sz="5600" dirty="0">
              <a:solidFill>
                <a:srgbClr val="FF0000"/>
              </a:solidFill>
            </a:endParaRPr>
          </a:p>
          <a:p>
            <a:pPr marL="0" indent="0">
              <a:lnSpc>
                <a:spcPct val="120000"/>
              </a:lnSpc>
              <a:spcBef>
                <a:spcPts val="0"/>
              </a:spcBef>
              <a:buNone/>
            </a:pPr>
            <a:r>
              <a:rPr lang="en-GB" sz="5600" b="1" dirty="0">
                <a:solidFill>
                  <a:srgbClr val="FF0000"/>
                </a:solidFill>
              </a:rPr>
              <a:t>Principle 12: The ecosystem approach should involve all relevant sectors of society and scientific disciplines.</a:t>
            </a:r>
            <a:endParaRPr lang="pl-PL" sz="5600" dirty="0">
              <a:solidFill>
                <a:srgbClr val="FF0000"/>
              </a:solidFill>
            </a:endParaRPr>
          </a:p>
          <a:p>
            <a:endParaRPr lang="pl-PL" dirty="0"/>
          </a:p>
        </p:txBody>
      </p:sp>
    </p:spTree>
    <p:extLst>
      <p:ext uri="{BB962C8B-B14F-4D97-AF65-F5344CB8AC3E}">
        <p14:creationId xmlns:p14="http://schemas.microsoft.com/office/powerpoint/2010/main" val="94143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Adaptive</a:t>
            </a:r>
            <a:r>
              <a:rPr lang="pl-PL" dirty="0" smtClean="0"/>
              <a:t> management (AM)</a:t>
            </a:r>
            <a:endParaRPr lang="pl-PL" dirty="0"/>
          </a:p>
        </p:txBody>
      </p:sp>
      <p:sp>
        <p:nvSpPr>
          <p:cNvPr id="3" name="Symbol zastępczy zawartości 2"/>
          <p:cNvSpPr>
            <a:spLocks noGrp="1"/>
          </p:cNvSpPr>
          <p:nvPr>
            <p:ph idx="1"/>
          </p:nvPr>
        </p:nvSpPr>
        <p:spPr/>
        <p:txBody>
          <a:bodyPr/>
          <a:lstStyle/>
          <a:p>
            <a:pPr marL="0" indent="0">
              <a:buNone/>
            </a:pPr>
            <a:endParaRPr lang="pl-P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350" y="1484784"/>
            <a:ext cx="8086477" cy="451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pole tekstowe 3"/>
          <p:cNvSpPr txBox="1"/>
          <p:nvPr/>
        </p:nvSpPr>
        <p:spPr>
          <a:xfrm>
            <a:off x="323528" y="5949280"/>
            <a:ext cx="8568952" cy="738664"/>
          </a:xfrm>
          <a:prstGeom prst="rect">
            <a:avLst/>
          </a:prstGeom>
          <a:noFill/>
        </p:spPr>
        <p:txBody>
          <a:bodyPr wrap="square" rtlCol="0">
            <a:spAutoFit/>
          </a:bodyPr>
          <a:lstStyle/>
          <a:p>
            <a:r>
              <a:rPr lang="en-US" sz="1400" dirty="0" err="1"/>
              <a:t>Sardà</a:t>
            </a:r>
            <a:r>
              <a:rPr lang="en-US" sz="1400" dirty="0"/>
              <a:t>, R., T. O'Higgins, R. Cormier, A. </a:t>
            </a:r>
            <a:r>
              <a:rPr lang="en-US" sz="1400" dirty="0" err="1"/>
              <a:t>Diedrich</a:t>
            </a:r>
            <a:r>
              <a:rPr lang="en-US" sz="1400" dirty="0"/>
              <a:t>, and J. </a:t>
            </a:r>
            <a:r>
              <a:rPr lang="en-US" sz="1400" dirty="0" err="1"/>
              <a:t>Tintore</a:t>
            </a:r>
            <a:r>
              <a:rPr lang="en-US" sz="1400" dirty="0"/>
              <a:t> 2014. A proposed ecosystem-based management system for marine waters: linking the theory of environmental policy to the practice of environmental management. </a:t>
            </a:r>
            <a:r>
              <a:rPr lang="en-US" sz="1400" i="1" dirty="0"/>
              <a:t>Ecology and Society</a:t>
            </a:r>
            <a:r>
              <a:rPr lang="en-US" sz="1400" dirty="0"/>
              <a:t> </a:t>
            </a:r>
            <a:r>
              <a:rPr lang="en-US" sz="1400" b="1" dirty="0"/>
              <a:t>19</a:t>
            </a:r>
            <a:r>
              <a:rPr lang="en-US" sz="1400" dirty="0"/>
              <a:t>(4):51.</a:t>
            </a:r>
            <a:endParaRPr lang="pl-PL" sz="1400" dirty="0"/>
          </a:p>
        </p:txBody>
      </p:sp>
      <p:sp>
        <p:nvSpPr>
          <p:cNvPr id="5" name="Elipsa 4"/>
          <p:cNvSpPr/>
          <p:nvPr/>
        </p:nvSpPr>
        <p:spPr>
          <a:xfrm>
            <a:off x="2195736" y="4672344"/>
            <a:ext cx="1598900" cy="1493912"/>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646170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err="1" smtClean="0"/>
              <a:t>Reasons</a:t>
            </a:r>
            <a:r>
              <a:rPr lang="pl-PL" dirty="0" smtClean="0"/>
              <a:t> for public </a:t>
            </a:r>
            <a:r>
              <a:rPr lang="pl-PL" dirty="0" err="1" smtClean="0"/>
              <a:t>participation</a:t>
            </a:r>
            <a:r>
              <a:rPr lang="pl-PL" dirty="0" smtClean="0"/>
              <a:t> in </a:t>
            </a:r>
            <a:r>
              <a:rPr lang="pl-PL" dirty="0" err="1" smtClean="0"/>
              <a:t>water</a:t>
            </a:r>
            <a:r>
              <a:rPr lang="pl-PL" dirty="0" smtClean="0"/>
              <a:t> management</a:t>
            </a:r>
            <a:endParaRPr lang="pl-PL" dirty="0"/>
          </a:p>
        </p:txBody>
      </p:sp>
      <mc:AlternateContent xmlns:mc="http://schemas.openxmlformats.org/markup-compatibility/2006" xmlns:a14="http://schemas.microsoft.com/office/drawing/2010/main">
        <mc:Choice Requires="a14">
          <p:sp>
            <p:nvSpPr>
              <p:cNvPr id="3" name="Symbol zastępczy zawartości 2"/>
              <p:cNvSpPr>
                <a:spLocks noGrp="1"/>
              </p:cNvSpPr>
              <p:nvPr>
                <p:ph idx="1"/>
              </p:nvPr>
            </p:nvSpPr>
            <p:spPr/>
            <p:txBody>
              <a:bodyPr>
                <a:normAutofit/>
              </a:bodyPr>
              <a:lstStyle/>
              <a:p>
                <a:r>
                  <a:rPr lang="pl-PL" dirty="0" err="1" smtClean="0"/>
                  <a:t>Water</a:t>
                </a:r>
                <a:r>
                  <a:rPr lang="pl-PL" dirty="0" smtClean="0"/>
                  <a:t> services as public </a:t>
                </a:r>
                <a:r>
                  <a:rPr lang="pl-PL" dirty="0" err="1" smtClean="0"/>
                  <a:t>goods</a:t>
                </a:r>
                <a:endParaRPr lang="pl-PL" dirty="0" smtClean="0"/>
              </a:p>
              <a:p>
                <a:r>
                  <a:rPr lang="pl-PL" dirty="0" smtClean="0"/>
                  <a:t>Public </a:t>
                </a:r>
                <a:r>
                  <a:rPr lang="pl-PL" dirty="0" err="1" smtClean="0"/>
                  <a:t>goods</a:t>
                </a:r>
                <a:r>
                  <a:rPr lang="pl-PL" dirty="0" smtClean="0"/>
                  <a:t> </a:t>
                </a:r>
                <a14:m>
                  <m:oMath xmlns:m="http://schemas.openxmlformats.org/officeDocument/2006/math" xmlns="">
                    <m:r>
                      <a:rPr lang="pl-PL" i="1" smtClean="0">
                        <a:latin typeface="Cambria Math"/>
                        <a:ea typeface="Cambria Math"/>
                      </a:rPr>
                      <m:t>≠</m:t>
                    </m:r>
                  </m:oMath>
                </a14:m>
                <a:r>
                  <a:rPr lang="pl-PL" dirty="0" err="1" smtClean="0"/>
                  <a:t>Private</a:t>
                </a:r>
                <a:r>
                  <a:rPr lang="pl-PL" dirty="0" smtClean="0"/>
                  <a:t> </a:t>
                </a:r>
                <a:r>
                  <a:rPr lang="pl-PL" dirty="0" err="1" smtClean="0"/>
                  <a:t>goods</a:t>
                </a:r>
                <a:endParaRPr lang="pl-PL" dirty="0" smtClean="0"/>
              </a:p>
              <a:p>
                <a:r>
                  <a:rPr lang="en-US" dirty="0"/>
                  <a:t>ecosystem approach requires public participation in the management of public goods</a:t>
                </a:r>
                <a:endParaRPr lang="pl-PL" dirty="0" smtClean="0"/>
              </a:p>
              <a:p>
                <a:endParaRPr lang="pl-PL" dirty="0"/>
              </a:p>
            </p:txBody>
          </p:sp>
        </mc:Choice>
        <mc:Fallback xmlns="">
          <p:sp>
            <p:nvSpPr>
              <p:cNvPr id="3" name="Symbol zastępczy zawartości 2"/>
              <p:cNvSpPr>
                <a:spLocks noGrp="1" noRot="1" noChangeAspect="1" noMove="1" noResize="1" noEditPoints="1" noAdjustHandles="1" noChangeArrowheads="1" noChangeShapeType="1" noTextEdit="1"/>
              </p:cNvSpPr>
              <p:nvPr>
                <p:ph idx="1"/>
              </p:nvPr>
            </p:nvSpPr>
            <p:spPr>
              <a:blipFill rotWithShape="1">
                <a:blip r:embed="rId3"/>
                <a:stretch>
                  <a:fillRect l="-1630" t="-1752"/>
                </a:stretch>
              </a:blipFill>
            </p:spPr>
            <p:txBody>
              <a:bodyPr/>
              <a:lstStyle/>
              <a:p>
                <a:r>
                  <a:rPr lang="pl-PL">
                    <a:noFill/>
                  </a:rPr>
                  <a:t> </a:t>
                </a:r>
              </a:p>
            </p:txBody>
          </p:sp>
        </mc:Fallback>
      </mc:AlternateContent>
    </p:spTree>
    <p:extLst>
      <p:ext uri="{BB962C8B-B14F-4D97-AF65-F5344CB8AC3E}">
        <p14:creationId xmlns:p14="http://schemas.microsoft.com/office/powerpoint/2010/main" val="3677275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Public </a:t>
            </a:r>
            <a:r>
              <a:rPr lang="pl-PL" dirty="0" err="1" smtClean="0"/>
              <a:t>participation</a:t>
            </a:r>
            <a:r>
              <a:rPr lang="pl-PL" dirty="0" smtClean="0"/>
              <a:t> in </a:t>
            </a:r>
            <a:r>
              <a:rPr lang="pl-PL" dirty="0" err="1" smtClean="0"/>
              <a:t>ecosystem-based</a:t>
            </a:r>
            <a:r>
              <a:rPr lang="pl-PL" dirty="0" smtClean="0"/>
              <a:t> </a:t>
            </a:r>
            <a:r>
              <a:rPr lang="pl-PL" dirty="0" err="1" smtClean="0"/>
              <a:t>approach</a:t>
            </a:r>
            <a:endParaRPr lang="pl-PL" dirty="0"/>
          </a:p>
        </p:txBody>
      </p:sp>
      <p:sp>
        <p:nvSpPr>
          <p:cNvPr id="3" name="Symbol zastępczy zawartości 2"/>
          <p:cNvSpPr>
            <a:spLocks noGrp="1"/>
          </p:cNvSpPr>
          <p:nvPr>
            <p:ph idx="1"/>
          </p:nvPr>
        </p:nvSpPr>
        <p:spPr/>
        <p:txBody>
          <a:bodyPr/>
          <a:lstStyle/>
          <a:p>
            <a:r>
              <a:rPr lang="pl-PL" dirty="0" err="1" smtClean="0"/>
              <a:t>Implementing</a:t>
            </a:r>
            <a:r>
              <a:rPr lang="pl-PL" dirty="0" smtClean="0"/>
              <a:t> EBA</a:t>
            </a:r>
          </a:p>
          <a:p>
            <a:pPr lvl="1"/>
            <a:r>
              <a:rPr lang="pl-PL" dirty="0" smtClean="0"/>
              <a:t>Public Access to Information</a:t>
            </a:r>
          </a:p>
          <a:p>
            <a:pPr lvl="1"/>
            <a:r>
              <a:rPr lang="pl-PL" dirty="0" smtClean="0"/>
              <a:t>Public </a:t>
            </a:r>
            <a:r>
              <a:rPr lang="pl-PL" dirty="0" err="1" smtClean="0"/>
              <a:t>Education</a:t>
            </a:r>
            <a:endParaRPr lang="pl-PL" dirty="0" smtClean="0"/>
          </a:p>
          <a:p>
            <a:pPr lvl="1"/>
            <a:r>
              <a:rPr lang="pl-PL" dirty="0" smtClean="0"/>
              <a:t>Public </a:t>
            </a:r>
            <a:r>
              <a:rPr lang="pl-PL" dirty="0" err="1" smtClean="0"/>
              <a:t>Dialogue</a:t>
            </a:r>
            <a:r>
              <a:rPr lang="pl-PL" dirty="0" smtClean="0"/>
              <a:t> (and </a:t>
            </a:r>
            <a:r>
              <a:rPr lang="pl-PL" dirty="0" err="1" smtClean="0"/>
              <a:t>Participation</a:t>
            </a:r>
            <a:r>
              <a:rPr lang="pl-PL" dirty="0" smtClean="0"/>
              <a:t>)</a:t>
            </a:r>
          </a:p>
          <a:p>
            <a:r>
              <a:rPr lang="pl-PL" dirty="0" err="1" smtClean="0"/>
              <a:t>Functioning</a:t>
            </a:r>
            <a:r>
              <a:rPr lang="pl-PL" dirty="0" smtClean="0"/>
              <a:t> of EBA</a:t>
            </a:r>
          </a:p>
          <a:p>
            <a:pPr lvl="1"/>
            <a:r>
              <a:rPr lang="pl-PL" dirty="0" smtClean="0"/>
              <a:t>Information Access and </a:t>
            </a:r>
            <a:r>
              <a:rPr lang="pl-PL" dirty="0" err="1" smtClean="0"/>
              <a:t>Decision-Making</a:t>
            </a:r>
            <a:r>
              <a:rPr lang="pl-PL" dirty="0" smtClean="0"/>
              <a:t> Input</a:t>
            </a:r>
          </a:p>
          <a:p>
            <a:pPr lvl="1"/>
            <a:r>
              <a:rPr lang="pl-PL" dirty="0" err="1" smtClean="0"/>
              <a:t>Leveling</a:t>
            </a:r>
            <a:r>
              <a:rPr lang="pl-PL" dirty="0" smtClean="0"/>
              <a:t> the </a:t>
            </a:r>
            <a:r>
              <a:rPr lang="pl-PL" dirty="0" err="1" smtClean="0"/>
              <a:t>Playing</a:t>
            </a:r>
            <a:r>
              <a:rPr lang="pl-PL" dirty="0" smtClean="0"/>
              <a:t> Field</a:t>
            </a:r>
          </a:p>
          <a:p>
            <a:pPr lvl="1"/>
            <a:r>
              <a:rPr lang="pl-PL" dirty="0" err="1" smtClean="0"/>
              <a:t>Intragenerational</a:t>
            </a:r>
            <a:r>
              <a:rPr lang="pl-PL" dirty="0" smtClean="0"/>
              <a:t>/</a:t>
            </a:r>
            <a:r>
              <a:rPr lang="pl-PL" dirty="0" err="1" smtClean="0"/>
              <a:t>intergenerational</a:t>
            </a:r>
            <a:r>
              <a:rPr lang="pl-PL" dirty="0" smtClean="0"/>
              <a:t> </a:t>
            </a:r>
            <a:r>
              <a:rPr lang="pl-PL" dirty="0" err="1" smtClean="0"/>
              <a:t>justice</a:t>
            </a:r>
            <a:endParaRPr lang="pl-PL" dirty="0"/>
          </a:p>
        </p:txBody>
      </p:sp>
    </p:spTree>
    <p:extLst>
      <p:ext uri="{BB962C8B-B14F-4D97-AF65-F5344CB8AC3E}">
        <p14:creationId xmlns:p14="http://schemas.microsoft.com/office/powerpoint/2010/main" val="748155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5576" y="548680"/>
            <a:ext cx="7583487" cy="1044388"/>
          </a:xfrm>
        </p:spPr>
        <p:txBody>
          <a:bodyPr>
            <a:noAutofit/>
          </a:bodyPr>
          <a:lstStyle/>
          <a:p>
            <a:r>
              <a:rPr lang="pl-PL" sz="3200" dirty="0" err="1" smtClean="0"/>
              <a:t>Examples</a:t>
            </a:r>
            <a:r>
              <a:rPr lang="pl-PL" sz="3200" dirty="0"/>
              <a:t> </a:t>
            </a:r>
            <a:r>
              <a:rPr lang="pl-PL" sz="3200" dirty="0" smtClean="0"/>
              <a:t>of </a:t>
            </a:r>
            <a:r>
              <a:rPr lang="pl-PL" sz="3200" dirty="0" err="1" smtClean="0"/>
              <a:t>Ecosystem-Based</a:t>
            </a:r>
            <a:r>
              <a:rPr lang="pl-PL" sz="3200" dirty="0" smtClean="0"/>
              <a:t> </a:t>
            </a:r>
            <a:r>
              <a:rPr lang="pl-PL" sz="3200" dirty="0" err="1" smtClean="0"/>
              <a:t>water</a:t>
            </a:r>
            <a:r>
              <a:rPr lang="pl-PL" sz="3200" dirty="0" smtClean="0"/>
              <a:t> management in the </a:t>
            </a:r>
            <a:r>
              <a:rPr lang="pl-PL" sz="3200" dirty="0" err="1" smtClean="0"/>
              <a:t>Baltic</a:t>
            </a:r>
            <a:r>
              <a:rPr lang="pl-PL" sz="3200" dirty="0" smtClean="0"/>
              <a:t> Sea region </a:t>
            </a:r>
            <a:r>
              <a:rPr lang="pl-PL" sz="3200" dirty="0" err="1" smtClean="0"/>
              <a:t>water</a:t>
            </a:r>
            <a:r>
              <a:rPr lang="pl-PL" sz="3200" dirty="0" smtClean="0"/>
              <a:t> </a:t>
            </a:r>
            <a:r>
              <a:rPr lang="pl-PL" sz="3200" dirty="0" err="1" smtClean="0"/>
              <a:t>regulations</a:t>
            </a:r>
            <a:endParaRPr lang="pl-PL" sz="3200" dirty="0"/>
          </a:p>
        </p:txBody>
      </p:sp>
      <p:sp>
        <p:nvSpPr>
          <p:cNvPr id="3" name="Symbol zastępczy zawartości 2"/>
          <p:cNvSpPr>
            <a:spLocks noGrp="1"/>
          </p:cNvSpPr>
          <p:nvPr>
            <p:ph idx="1"/>
          </p:nvPr>
        </p:nvSpPr>
        <p:spPr/>
        <p:txBody>
          <a:bodyPr>
            <a:normAutofit/>
          </a:bodyPr>
          <a:lstStyle/>
          <a:p>
            <a:r>
              <a:rPr lang="pl-PL" dirty="0" smtClean="0"/>
              <a:t>International Law (Helsinki </a:t>
            </a:r>
            <a:r>
              <a:rPr lang="pl-PL" dirty="0" err="1" smtClean="0"/>
              <a:t>Convention</a:t>
            </a:r>
            <a:r>
              <a:rPr lang="pl-PL" dirty="0" smtClean="0"/>
              <a:t>)</a:t>
            </a:r>
          </a:p>
          <a:p>
            <a:pPr lvl="1"/>
            <a:r>
              <a:rPr lang="pl-PL" dirty="0" err="1" smtClean="0"/>
              <a:t>Baltic</a:t>
            </a:r>
            <a:r>
              <a:rPr lang="pl-PL" dirty="0" smtClean="0"/>
              <a:t> Sea Action Plan</a:t>
            </a:r>
          </a:p>
          <a:p>
            <a:r>
              <a:rPr lang="pl-PL" dirty="0" smtClean="0"/>
              <a:t>EU Law</a:t>
            </a:r>
          </a:p>
          <a:p>
            <a:pPr lvl="1"/>
            <a:r>
              <a:rPr lang="pl-PL" dirty="0" err="1" smtClean="0"/>
              <a:t>Water</a:t>
            </a:r>
            <a:r>
              <a:rPr lang="pl-PL" dirty="0" smtClean="0"/>
              <a:t> Framework Directive EU</a:t>
            </a:r>
          </a:p>
          <a:p>
            <a:pPr lvl="1"/>
            <a:r>
              <a:rPr lang="pl-PL" dirty="0" smtClean="0"/>
              <a:t>Marine </a:t>
            </a:r>
            <a:r>
              <a:rPr lang="pl-PL" dirty="0" err="1" smtClean="0"/>
              <a:t>Strategy</a:t>
            </a:r>
            <a:r>
              <a:rPr lang="pl-PL" dirty="0" smtClean="0"/>
              <a:t> Directive</a:t>
            </a:r>
          </a:p>
          <a:p>
            <a:r>
              <a:rPr lang="pl-PL" dirty="0" err="1" smtClean="0"/>
              <a:t>National</a:t>
            </a:r>
            <a:r>
              <a:rPr lang="pl-PL" dirty="0" smtClean="0"/>
              <a:t> </a:t>
            </a:r>
            <a:r>
              <a:rPr lang="pl-PL" dirty="0" err="1" smtClean="0"/>
              <a:t>Laws</a:t>
            </a:r>
            <a:endParaRPr lang="pl-PL" dirty="0" smtClean="0"/>
          </a:p>
          <a:p>
            <a:pPr marL="0" indent="0">
              <a:buNone/>
            </a:pPr>
            <a:endParaRPr lang="pl-PL" dirty="0" smtClean="0"/>
          </a:p>
          <a:p>
            <a:pPr marL="0" indent="0">
              <a:buNone/>
            </a:pPr>
            <a:r>
              <a:rPr lang="pl-PL" dirty="0" smtClean="0"/>
              <a:t>GOOD ENVIRONMENTAL STATUS OF WATER</a:t>
            </a:r>
            <a:endParaRPr lang="pl-PL" dirty="0"/>
          </a:p>
        </p:txBody>
      </p:sp>
    </p:spTree>
    <p:extLst>
      <p:ext uri="{BB962C8B-B14F-4D97-AF65-F5344CB8AC3E}">
        <p14:creationId xmlns:p14="http://schemas.microsoft.com/office/powerpoint/2010/main" val="3872864348"/>
      </p:ext>
    </p:extLst>
  </p:cSld>
  <p:clrMapOvr>
    <a:masterClrMapping/>
  </p:clrMapOvr>
</p:sld>
</file>

<file path=ppt/theme/theme1.xml><?xml version="1.0" encoding="utf-8"?>
<a:theme xmlns:a="http://schemas.openxmlformats.org/drawingml/2006/main" name="Rewolucja">
  <a:themeElements>
    <a:clrScheme name="Rewolucja">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wolucja">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wolucja">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Rewolucja.thmx</Template>
  <TotalTime>1585</TotalTime>
  <Words>1133</Words>
  <Application>Microsoft Macintosh PowerPoint</Application>
  <PresentationFormat>Pokaz na ekranie (4:3)</PresentationFormat>
  <Paragraphs>98</Paragraphs>
  <Slides>15</Slides>
  <Notes>2</Notes>
  <HiddenSlides>0</HiddenSlides>
  <MMClips>0</MMClips>
  <ScaleCrop>false</ScaleCrop>
  <HeadingPairs>
    <vt:vector size="4" baseType="variant">
      <vt:variant>
        <vt:lpstr>Motyw</vt:lpstr>
      </vt:variant>
      <vt:variant>
        <vt:i4>1</vt:i4>
      </vt:variant>
      <vt:variant>
        <vt:lpstr>Tytuły slajdów</vt:lpstr>
      </vt:variant>
      <vt:variant>
        <vt:i4>15</vt:i4>
      </vt:variant>
    </vt:vector>
  </HeadingPairs>
  <TitlesOfParts>
    <vt:vector size="16" baseType="lpstr">
      <vt:lpstr>Rewolucja</vt:lpstr>
      <vt:lpstr>Legal aspects of public participation in the ecosystem-based water management in the Baltic Sea Region</vt:lpstr>
      <vt:lpstr>overview</vt:lpstr>
      <vt:lpstr>Ecosystem-based approach (EBA) </vt:lpstr>
      <vt:lpstr>Goals of EBA </vt:lpstr>
      <vt:lpstr>Principles of EBA</vt:lpstr>
      <vt:lpstr>Adaptive management (AM)</vt:lpstr>
      <vt:lpstr>Reasons for public participation in water management</vt:lpstr>
      <vt:lpstr>Public participation in ecosystem-based approach</vt:lpstr>
      <vt:lpstr>Examples of Ecosystem-Based water management in the Baltic Sea region water regulations</vt:lpstr>
      <vt:lpstr>Good Environmental Status</vt:lpstr>
      <vt:lpstr>Baltic Sea Action Plan</vt:lpstr>
      <vt:lpstr>Water Framework Directive</vt:lpstr>
      <vt:lpstr>Marine Strategy Directive</vt:lpstr>
      <vt:lpstr>Conclusions</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aspects of public participation in the ecosystem-based water management in the Baltic Sea Region</dc:title>
  <dc:creator>Maciej Nyka</dc:creator>
  <cp:lastModifiedBy>Maciej Nyka</cp:lastModifiedBy>
  <cp:revision>21</cp:revision>
  <dcterms:created xsi:type="dcterms:W3CDTF">2016-09-03T08:41:55Z</dcterms:created>
  <dcterms:modified xsi:type="dcterms:W3CDTF">2016-09-13T07:56:23Z</dcterms:modified>
</cp:coreProperties>
</file>