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1A20"/>
    <a:srgbClr val="18233A"/>
    <a:srgbClr val="631D1D"/>
    <a:srgbClr val="62616E"/>
    <a:srgbClr val="053C7B"/>
    <a:srgbClr val="ACD6E6"/>
    <a:srgbClr val="239B71"/>
    <a:srgbClr val="0EA16F"/>
    <a:srgbClr val="3180AA"/>
    <a:srgbClr val="634E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02" autoAdjust="0"/>
    <p:restoredTop sz="57664" autoAdjust="0"/>
  </p:normalViewPr>
  <p:slideViewPr>
    <p:cSldViewPr>
      <p:cViewPr varScale="1">
        <p:scale>
          <a:sx n="51" d="100"/>
          <a:sy n="51" d="100"/>
        </p:scale>
        <p:origin x="226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4D8A6-E91F-2349-9524-29B4C5A5DC24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21A2C-3C7C-D545-A329-5793AF5DB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62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Last </a:t>
            </a:r>
            <a:r>
              <a:rPr lang="nl-BE" dirty="0" err="1" smtClean="0"/>
              <a:t>decision</a:t>
            </a:r>
            <a:r>
              <a:rPr lang="nl-BE" dirty="0" smtClean="0"/>
              <a:t> in Oosterweel: tunnels</a:t>
            </a:r>
          </a:p>
          <a:p>
            <a:endParaRPr lang="nl-BE" dirty="0" smtClean="0"/>
          </a:p>
          <a:p>
            <a:r>
              <a:rPr lang="nl-BE" dirty="0" smtClean="0"/>
              <a:t>Not </a:t>
            </a:r>
            <a:r>
              <a:rPr lang="nl-BE" dirty="0" err="1" smtClean="0"/>
              <a:t>only</a:t>
            </a:r>
            <a:r>
              <a:rPr lang="nl-BE" dirty="0" smtClean="0"/>
              <a:t> </a:t>
            </a:r>
            <a:r>
              <a:rPr lang="nl-BE" dirty="0" err="1" smtClean="0"/>
              <a:t>participation</a:t>
            </a:r>
            <a:r>
              <a:rPr lang="nl-BE" dirty="0" smtClean="0"/>
              <a:t> in the public inquiry </a:t>
            </a:r>
          </a:p>
          <a:p>
            <a:endParaRPr lang="nl-BE" dirty="0" smtClean="0"/>
          </a:p>
          <a:p>
            <a:r>
              <a:rPr lang="nl-BE" dirty="0" smtClean="0"/>
              <a:t>Oosterweel</a:t>
            </a:r>
            <a:r>
              <a:rPr lang="nl-BE" baseline="0" dirty="0" smtClean="0"/>
              <a:t> case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398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SEA:</a:t>
            </a:r>
            <a:r>
              <a:rPr lang="nl-BE" baseline="0" dirty="0" smtClean="0"/>
              <a:t> plan-MER</a:t>
            </a:r>
          </a:p>
          <a:p>
            <a:r>
              <a:rPr lang="nl-BE" baseline="0" dirty="0" smtClean="0"/>
              <a:t>EIA: project-MER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1903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 smtClean="0"/>
              <a:t>Definitions</a:t>
            </a:r>
            <a:r>
              <a:rPr lang="nl-BE" baseline="0" dirty="0" smtClean="0"/>
              <a:t>:</a:t>
            </a:r>
          </a:p>
          <a:p>
            <a:endParaRPr lang="nl-BE" baseline="0" dirty="0" smtClean="0"/>
          </a:p>
          <a:p>
            <a:r>
              <a:rPr lang="nl-BE" baseline="0" dirty="0" smtClean="0"/>
              <a:t>SEA:  public document in </a:t>
            </a:r>
            <a:r>
              <a:rPr lang="nl-BE" baseline="0" dirty="0" err="1" smtClean="0"/>
              <a:t>wich</a:t>
            </a:r>
            <a:r>
              <a:rPr lang="nl-BE" baseline="0" dirty="0" smtClean="0"/>
              <a:t> of the plan </a:t>
            </a:r>
            <a:r>
              <a:rPr lang="nl-BE" baseline="0" dirty="0" err="1" smtClean="0"/>
              <a:t>and</a:t>
            </a:r>
            <a:r>
              <a:rPr lang="nl-BE" baseline="0" dirty="0" smtClean="0"/>
              <a:t> the </a:t>
            </a:r>
            <a:r>
              <a:rPr lang="nl-BE" baseline="0" dirty="0" err="1" smtClean="0"/>
              <a:t>reasonable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alternatives</a:t>
            </a:r>
            <a:r>
              <a:rPr lang="nl-BE" baseline="0" dirty="0" smtClean="0"/>
              <a:t>, the </a:t>
            </a:r>
            <a:r>
              <a:rPr lang="nl-BE" baseline="0" dirty="0" err="1" smtClean="0"/>
              <a:t>expectable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effects</a:t>
            </a:r>
            <a:r>
              <a:rPr lang="nl-BE" baseline="0" dirty="0" smtClean="0"/>
              <a:t> on the environment are </a:t>
            </a:r>
            <a:r>
              <a:rPr lang="nl-BE" baseline="0" dirty="0" err="1" smtClean="0"/>
              <a:t>described</a:t>
            </a:r>
            <a:r>
              <a:rPr lang="nl-BE" baseline="0" dirty="0" smtClean="0"/>
              <a:t>. </a:t>
            </a:r>
            <a:r>
              <a:rPr lang="nl-BE" baseline="0" dirty="0" err="1" smtClean="0"/>
              <a:t>Also</a:t>
            </a:r>
            <a:r>
              <a:rPr lang="nl-BE" baseline="0" dirty="0" smtClean="0"/>
              <a:t> the </a:t>
            </a:r>
            <a:r>
              <a:rPr lang="nl-BE" baseline="0" dirty="0" err="1" smtClean="0"/>
              <a:t>manner</a:t>
            </a:r>
            <a:r>
              <a:rPr lang="nl-BE" baseline="0" dirty="0" smtClean="0"/>
              <a:t> </a:t>
            </a:r>
            <a:r>
              <a:rPr lang="nl-BE" baseline="0" dirty="0" err="1" smtClean="0"/>
              <a:t>how</a:t>
            </a:r>
            <a:r>
              <a:rPr lang="nl-BE" baseline="0" dirty="0" smtClean="0"/>
              <a:t> the </a:t>
            </a:r>
            <a:r>
              <a:rPr lang="nl-BE" baseline="0" dirty="0" err="1" smtClean="0"/>
              <a:t>effects</a:t>
            </a:r>
            <a:r>
              <a:rPr lang="nl-BE" baseline="0" dirty="0" smtClean="0"/>
              <a:t> </a:t>
            </a:r>
            <a:r>
              <a:rPr lang="nl-BE" baseline="0" dirty="0" err="1" smtClean="0"/>
              <a:t>can</a:t>
            </a:r>
            <a:r>
              <a:rPr lang="nl-BE" baseline="0" dirty="0" smtClean="0"/>
              <a:t> </a:t>
            </a:r>
            <a:r>
              <a:rPr lang="nl-BE" baseline="0" dirty="0" err="1" smtClean="0"/>
              <a:t>be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reduced</a:t>
            </a:r>
            <a:r>
              <a:rPr lang="nl-BE" baseline="0" dirty="0" smtClean="0"/>
              <a:t> or </a:t>
            </a:r>
            <a:r>
              <a:rPr lang="nl-BE" baseline="0" dirty="0" err="1" smtClean="0"/>
              <a:t>stopped</a:t>
            </a:r>
            <a:r>
              <a:rPr lang="nl-BE" baseline="0" dirty="0" smtClean="0"/>
              <a:t>, is </a:t>
            </a:r>
            <a:r>
              <a:rPr lang="nl-BE" baseline="0" dirty="0" err="1" smtClean="0"/>
              <a:t>described</a:t>
            </a:r>
            <a:r>
              <a:rPr lang="nl-BE" baseline="0" dirty="0" smtClean="0"/>
              <a:t> in the SEA. </a:t>
            </a:r>
          </a:p>
          <a:p>
            <a:endParaRPr lang="nl-BE" baseline="0" dirty="0" smtClean="0"/>
          </a:p>
          <a:p>
            <a:r>
              <a:rPr lang="nl-BE" baseline="0" dirty="0" smtClean="0"/>
              <a:t>EIA: is the </a:t>
            </a:r>
            <a:r>
              <a:rPr lang="nl-BE" baseline="0" dirty="0" err="1" smtClean="0"/>
              <a:t>same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for</a:t>
            </a:r>
            <a:r>
              <a:rPr lang="nl-BE" baseline="0" dirty="0" smtClean="0"/>
              <a:t> a project but </a:t>
            </a:r>
            <a:r>
              <a:rPr lang="nl-BE" baseline="0" dirty="0" err="1" smtClean="0"/>
              <a:t>with</a:t>
            </a:r>
            <a:r>
              <a:rPr lang="nl-BE" baseline="0" dirty="0" smtClean="0"/>
              <a:t> the </a:t>
            </a:r>
            <a:r>
              <a:rPr lang="nl-BE" baseline="0" dirty="0" err="1" smtClean="0"/>
              <a:t>difference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that</a:t>
            </a:r>
            <a:r>
              <a:rPr lang="nl-BE" baseline="0" dirty="0" smtClean="0"/>
              <a:t> not the </a:t>
            </a:r>
            <a:r>
              <a:rPr lang="nl-BE" baseline="0" dirty="0" err="1" smtClean="0"/>
              <a:t>government</a:t>
            </a:r>
            <a:r>
              <a:rPr lang="nl-BE" baseline="0" dirty="0" smtClean="0"/>
              <a:t> </a:t>
            </a:r>
            <a:r>
              <a:rPr lang="nl-BE" baseline="0" dirty="0" err="1" smtClean="0"/>
              <a:t>determines</a:t>
            </a:r>
            <a:r>
              <a:rPr lang="nl-BE" baseline="0" dirty="0" smtClean="0"/>
              <a:t> </a:t>
            </a:r>
            <a:r>
              <a:rPr lang="nl-BE" baseline="0" dirty="0" err="1" smtClean="0"/>
              <a:t>what</a:t>
            </a:r>
            <a:r>
              <a:rPr lang="nl-BE" baseline="0" dirty="0" smtClean="0"/>
              <a:t> the </a:t>
            </a:r>
            <a:r>
              <a:rPr lang="nl-BE" baseline="0" dirty="0" err="1" smtClean="0"/>
              <a:t>alternatives</a:t>
            </a:r>
            <a:r>
              <a:rPr lang="nl-BE" baseline="0" dirty="0" smtClean="0"/>
              <a:t> are, but the </a:t>
            </a:r>
            <a:r>
              <a:rPr lang="nl-BE" baseline="0" dirty="0" err="1" smtClean="0"/>
              <a:t>developer</a:t>
            </a:r>
            <a:r>
              <a:rPr lang="nl-BE" baseline="0" dirty="0" smtClean="0"/>
              <a:t> of the project on his </a:t>
            </a:r>
            <a:r>
              <a:rPr lang="nl-BE" baseline="0" dirty="0" err="1" smtClean="0"/>
              <a:t>own</a:t>
            </a:r>
            <a:r>
              <a:rPr lang="nl-BE" baseline="0" dirty="0" smtClean="0"/>
              <a:t>. </a:t>
            </a:r>
            <a:r>
              <a:rPr lang="nl-BE" baseline="0" dirty="0" err="1" smtClean="0"/>
              <a:t>So</a:t>
            </a:r>
            <a:r>
              <a:rPr lang="nl-BE" baseline="0" dirty="0" smtClean="0"/>
              <a:t> the examination of the </a:t>
            </a:r>
            <a:r>
              <a:rPr lang="nl-BE" baseline="0" dirty="0" err="1" smtClean="0"/>
              <a:t>alternatives</a:t>
            </a:r>
            <a:r>
              <a:rPr lang="nl-BE" baseline="0" dirty="0" smtClean="0"/>
              <a:t> must </a:t>
            </a:r>
            <a:r>
              <a:rPr lang="nl-BE" baseline="0" dirty="0" err="1" smtClean="0"/>
              <a:t>be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seen</a:t>
            </a:r>
            <a:r>
              <a:rPr lang="nl-BE" baseline="0" dirty="0" smtClean="0"/>
              <a:t> in his context.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476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Access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justice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to</a:t>
            </a:r>
            <a:r>
              <a:rPr lang="nl-BE" baseline="0" dirty="0" smtClean="0"/>
              <a:t> </a:t>
            </a:r>
            <a:r>
              <a:rPr lang="nl-BE" baseline="0" dirty="0" err="1" smtClean="0"/>
              <a:t>challange</a:t>
            </a:r>
            <a:r>
              <a:rPr lang="nl-BE" baseline="0" dirty="0" smtClean="0"/>
              <a:t> a </a:t>
            </a:r>
            <a:r>
              <a:rPr lang="nl-BE" baseline="0" dirty="0" err="1" smtClean="0"/>
              <a:t>unilateral</a:t>
            </a:r>
            <a:r>
              <a:rPr lang="nl-BE" baseline="0" dirty="0" smtClean="0"/>
              <a:t> </a:t>
            </a:r>
            <a:r>
              <a:rPr lang="nl-BE" baseline="0" dirty="0" err="1" smtClean="0"/>
              <a:t>administrative</a:t>
            </a:r>
            <a:r>
              <a:rPr lang="nl-BE" baseline="0" dirty="0" smtClean="0"/>
              <a:t> act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3586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0680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In Belgium: </a:t>
            </a:r>
          </a:p>
          <a:p>
            <a:r>
              <a:rPr lang="nl-BE" dirty="0" smtClean="0"/>
              <a:t>1) A </a:t>
            </a:r>
            <a:r>
              <a:rPr lang="nl-BE" dirty="0" err="1" smtClean="0"/>
              <a:t>judicial</a:t>
            </a:r>
            <a:r>
              <a:rPr lang="nl-BE" dirty="0" smtClean="0"/>
              <a:t> procedure is </a:t>
            </a:r>
            <a:r>
              <a:rPr lang="nl-BE" dirty="0" err="1" smtClean="0"/>
              <a:t>foreseen</a:t>
            </a:r>
            <a:r>
              <a:rPr lang="nl-BE" dirty="0" smtClean="0"/>
              <a:t>.</a:t>
            </a:r>
            <a:r>
              <a:rPr lang="nl-BE" baseline="0" dirty="0" smtClean="0"/>
              <a:t> </a:t>
            </a:r>
            <a:r>
              <a:rPr lang="nl-BE" baseline="0" dirty="0" err="1" smtClean="0"/>
              <a:t>However</a:t>
            </a:r>
            <a:r>
              <a:rPr lang="nl-BE" baseline="0" dirty="0" smtClean="0"/>
              <a:t> </a:t>
            </a:r>
            <a:r>
              <a:rPr lang="nl-BE" baseline="0" dirty="0" err="1" smtClean="0"/>
              <a:t>you</a:t>
            </a:r>
            <a:r>
              <a:rPr lang="nl-BE" baseline="0" dirty="0" smtClean="0"/>
              <a:t> must </a:t>
            </a:r>
            <a:r>
              <a:rPr lang="nl-BE" baseline="0" dirty="0" err="1" smtClean="0"/>
              <a:t>wait</a:t>
            </a:r>
            <a:r>
              <a:rPr lang="nl-BE" baseline="0" dirty="0" smtClean="0"/>
              <a:t> </a:t>
            </a:r>
            <a:r>
              <a:rPr lang="nl-BE" baseline="0" dirty="0" err="1" smtClean="0"/>
              <a:t>till</a:t>
            </a:r>
            <a:r>
              <a:rPr lang="nl-BE" baseline="0" dirty="0" smtClean="0"/>
              <a:t> </a:t>
            </a:r>
            <a:r>
              <a:rPr lang="nl-BE" baseline="0" dirty="0" err="1" smtClean="0"/>
              <a:t>you</a:t>
            </a:r>
            <a:r>
              <a:rPr lang="nl-BE" baseline="0" dirty="0" smtClean="0"/>
              <a:t> </a:t>
            </a:r>
            <a:r>
              <a:rPr lang="nl-BE" baseline="0" dirty="0" err="1" smtClean="0"/>
              <a:t>can</a:t>
            </a:r>
            <a:r>
              <a:rPr lang="nl-BE" baseline="0" dirty="0" smtClean="0"/>
              <a:t> </a:t>
            </a:r>
            <a:r>
              <a:rPr lang="nl-BE" baseline="0" dirty="0" err="1" smtClean="0"/>
              <a:t>sue</a:t>
            </a:r>
            <a:r>
              <a:rPr lang="nl-BE" baseline="0" dirty="0" smtClean="0"/>
              <a:t> the plan or the </a:t>
            </a:r>
            <a:r>
              <a:rPr lang="nl-BE" baseline="0" dirty="0" err="1" smtClean="0"/>
              <a:t>permission</a:t>
            </a:r>
            <a:r>
              <a:rPr lang="nl-BE" baseline="0" dirty="0" smtClean="0"/>
              <a:t>. </a:t>
            </a:r>
            <a:r>
              <a:rPr lang="nl-BE" baseline="0" dirty="0" err="1" smtClean="0"/>
              <a:t>So</a:t>
            </a:r>
            <a:r>
              <a:rPr lang="nl-BE" baseline="0" dirty="0" smtClean="0"/>
              <a:t> </a:t>
            </a:r>
            <a:r>
              <a:rPr lang="nl-BE" baseline="0" dirty="0" err="1" smtClean="0"/>
              <a:t>you</a:t>
            </a:r>
            <a:r>
              <a:rPr lang="nl-BE" baseline="0" dirty="0" smtClean="0"/>
              <a:t> have </a:t>
            </a:r>
            <a:r>
              <a:rPr lang="nl-BE" baseline="0" dirty="0" err="1" smtClean="0"/>
              <a:t>to</a:t>
            </a:r>
            <a:r>
              <a:rPr lang="nl-BE" baseline="0" dirty="0" smtClean="0"/>
              <a:t> </a:t>
            </a:r>
            <a:r>
              <a:rPr lang="nl-BE" baseline="0" dirty="0" err="1" smtClean="0"/>
              <a:t>sue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it</a:t>
            </a:r>
            <a:r>
              <a:rPr lang="nl-BE" baseline="0" dirty="0" smtClean="0"/>
              <a:t> </a:t>
            </a:r>
            <a:r>
              <a:rPr lang="nl-BE" baseline="0" dirty="0" err="1" smtClean="0"/>
              <a:t>together</a:t>
            </a:r>
            <a:r>
              <a:rPr lang="nl-BE" baseline="0" dirty="0" smtClean="0"/>
              <a:t> </a:t>
            </a:r>
            <a:r>
              <a:rPr lang="nl-BE" baseline="0" dirty="0" err="1" smtClean="0"/>
              <a:t>with</a:t>
            </a:r>
            <a:r>
              <a:rPr lang="nl-BE" baseline="0" dirty="0" smtClean="0"/>
              <a:t> the plan or </a:t>
            </a:r>
            <a:r>
              <a:rPr lang="nl-BE" baseline="0" dirty="0" err="1" smtClean="0"/>
              <a:t>permission</a:t>
            </a:r>
            <a:r>
              <a:rPr lang="nl-BE" baseline="0" dirty="0" smtClean="0"/>
              <a:t>.</a:t>
            </a:r>
          </a:p>
          <a:p>
            <a:r>
              <a:rPr lang="nl-BE" baseline="0" dirty="0" smtClean="0"/>
              <a:t>2) Must not </a:t>
            </a:r>
            <a:r>
              <a:rPr lang="nl-BE" baseline="0" dirty="0" err="1" smtClean="0"/>
              <a:t>be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final</a:t>
            </a:r>
            <a:r>
              <a:rPr lang="nl-BE" baseline="0" dirty="0" smtClean="0"/>
              <a:t> or binding. </a:t>
            </a:r>
            <a:r>
              <a:rPr lang="nl-BE" baseline="0" dirty="0" err="1" smtClean="0"/>
              <a:t>If</a:t>
            </a:r>
            <a:r>
              <a:rPr lang="nl-BE" baseline="0" dirty="0" smtClean="0"/>
              <a:t> </a:t>
            </a:r>
            <a:r>
              <a:rPr lang="nl-BE" baseline="0" dirty="0" err="1" smtClean="0"/>
              <a:t>only</a:t>
            </a:r>
            <a:r>
              <a:rPr lang="nl-BE" baseline="0" dirty="0" smtClean="0"/>
              <a:t> the </a:t>
            </a:r>
            <a:r>
              <a:rPr lang="nl-BE" baseline="0" dirty="0" err="1" smtClean="0"/>
              <a:t>final</a:t>
            </a:r>
            <a:r>
              <a:rPr lang="nl-BE" baseline="0" dirty="0" smtClean="0"/>
              <a:t> </a:t>
            </a:r>
            <a:r>
              <a:rPr lang="nl-BE" baseline="0" dirty="0" err="1" smtClean="0"/>
              <a:t>and</a:t>
            </a:r>
            <a:r>
              <a:rPr lang="nl-BE" baseline="0" dirty="0" smtClean="0"/>
              <a:t> binding acts are </a:t>
            </a:r>
            <a:r>
              <a:rPr lang="nl-BE" baseline="0" dirty="0" err="1" smtClean="0"/>
              <a:t>suable</a:t>
            </a:r>
            <a:r>
              <a:rPr lang="nl-BE" baseline="0" dirty="0" smtClean="0"/>
              <a:t>, </a:t>
            </a:r>
            <a:r>
              <a:rPr lang="nl-BE" baseline="0" dirty="0" err="1" smtClean="0"/>
              <a:t>it</a:t>
            </a:r>
            <a:r>
              <a:rPr lang="nl-BE" baseline="0" dirty="0" smtClean="0"/>
              <a:t> </a:t>
            </a:r>
            <a:r>
              <a:rPr lang="nl-BE" baseline="0" dirty="0" err="1" smtClean="0"/>
              <a:t>would</a:t>
            </a:r>
            <a:r>
              <a:rPr lang="nl-BE" baseline="0" dirty="0" smtClean="0"/>
              <a:t> </a:t>
            </a:r>
            <a:r>
              <a:rPr lang="nl-BE" baseline="0" dirty="0" err="1" smtClean="0"/>
              <a:t>be</a:t>
            </a:r>
            <a:r>
              <a:rPr lang="nl-BE" baseline="0" dirty="0" smtClean="0"/>
              <a:t> a </a:t>
            </a:r>
            <a:r>
              <a:rPr lang="nl-BE" baseline="0" dirty="0" err="1" smtClean="0"/>
              <a:t>breach</a:t>
            </a:r>
            <a:r>
              <a:rPr lang="nl-BE" baseline="0" dirty="0" smtClean="0"/>
              <a:t> of art. 9, 3.</a:t>
            </a:r>
          </a:p>
          <a:p>
            <a:r>
              <a:rPr lang="nl-BE" baseline="0" dirty="0" smtClean="0"/>
              <a:t>3) A SEA </a:t>
            </a:r>
            <a:r>
              <a:rPr lang="nl-BE" baseline="0" dirty="0" err="1" smtClean="0"/>
              <a:t>and</a:t>
            </a:r>
            <a:r>
              <a:rPr lang="nl-BE" baseline="0" dirty="0" smtClean="0"/>
              <a:t> </a:t>
            </a:r>
            <a:r>
              <a:rPr lang="nl-BE" baseline="0" dirty="0" err="1" smtClean="0"/>
              <a:t>an</a:t>
            </a:r>
            <a:r>
              <a:rPr lang="nl-BE" baseline="0" dirty="0" smtClean="0"/>
              <a:t> EIA are </a:t>
            </a:r>
            <a:r>
              <a:rPr lang="nl-BE" baseline="0" dirty="0" err="1" smtClean="0"/>
              <a:t>always</a:t>
            </a:r>
            <a:r>
              <a:rPr lang="nl-BE" baseline="0" dirty="0" smtClean="0"/>
              <a:t> </a:t>
            </a:r>
            <a:r>
              <a:rPr lang="nl-BE" baseline="0" dirty="0" err="1" smtClean="0"/>
              <a:t>approved</a:t>
            </a:r>
            <a:r>
              <a:rPr lang="nl-BE" baseline="0" dirty="0" smtClean="0"/>
              <a:t> </a:t>
            </a:r>
            <a:r>
              <a:rPr lang="nl-BE" baseline="0" dirty="0" err="1" smtClean="0"/>
              <a:t>by</a:t>
            </a:r>
            <a:r>
              <a:rPr lang="nl-BE" baseline="0" dirty="0" smtClean="0"/>
              <a:t> a </a:t>
            </a:r>
            <a:r>
              <a:rPr lang="nl-BE" baseline="0" dirty="0" err="1" smtClean="0"/>
              <a:t>government</a:t>
            </a:r>
            <a:endParaRPr lang="nl-BE" baseline="0" dirty="0" smtClean="0"/>
          </a:p>
          <a:p>
            <a:r>
              <a:rPr lang="nl-BE" baseline="0" dirty="0" smtClean="0"/>
              <a:t>4) In the </a:t>
            </a:r>
            <a:r>
              <a:rPr lang="nl-BE" baseline="0" dirty="0" err="1" smtClean="0"/>
              <a:t>Belgian</a:t>
            </a:r>
            <a:r>
              <a:rPr lang="nl-BE" baseline="0" dirty="0" smtClean="0"/>
              <a:t> </a:t>
            </a:r>
            <a:r>
              <a:rPr lang="nl-BE" baseline="0" dirty="0" err="1" smtClean="0"/>
              <a:t>legislation</a:t>
            </a:r>
            <a:r>
              <a:rPr lang="nl-BE" baseline="0" dirty="0" smtClean="0"/>
              <a:t>, the </a:t>
            </a:r>
            <a:r>
              <a:rPr lang="nl-BE" baseline="0" dirty="0" err="1" smtClean="0"/>
              <a:t>directives</a:t>
            </a:r>
            <a:r>
              <a:rPr lang="nl-BE" baseline="0" dirty="0" smtClean="0"/>
              <a:t> of the EU are </a:t>
            </a:r>
            <a:r>
              <a:rPr lang="nl-BE" baseline="0" dirty="0" err="1" smtClean="0"/>
              <a:t>implemented</a:t>
            </a:r>
            <a:r>
              <a:rPr lang="nl-BE" baseline="0" dirty="0" smtClean="0"/>
              <a:t>. </a:t>
            </a:r>
            <a:r>
              <a:rPr lang="nl-BE" baseline="0" dirty="0" err="1" smtClean="0"/>
              <a:t>So</a:t>
            </a:r>
            <a:r>
              <a:rPr lang="nl-BE" baseline="0" dirty="0" smtClean="0"/>
              <a:t> </a:t>
            </a:r>
            <a:r>
              <a:rPr lang="nl-BE" baseline="0" dirty="0" err="1" smtClean="0"/>
              <a:t>if</a:t>
            </a:r>
            <a:r>
              <a:rPr lang="nl-BE" baseline="0" dirty="0" smtClean="0"/>
              <a:t> the correct procedure </a:t>
            </a:r>
            <a:r>
              <a:rPr lang="nl-BE" baseline="0" dirty="0" err="1" smtClean="0"/>
              <a:t>isn’t</a:t>
            </a:r>
            <a:r>
              <a:rPr lang="nl-BE" baseline="0" dirty="0" smtClean="0"/>
              <a:t> </a:t>
            </a:r>
            <a:r>
              <a:rPr lang="nl-BE" baseline="0" dirty="0" err="1" smtClean="0"/>
              <a:t>followed</a:t>
            </a:r>
            <a:r>
              <a:rPr lang="nl-BE" baseline="0" dirty="0" smtClean="0"/>
              <a:t>, </a:t>
            </a:r>
            <a:r>
              <a:rPr lang="nl-BE" baseline="0" dirty="0" err="1" smtClean="0"/>
              <a:t>there</a:t>
            </a:r>
            <a:r>
              <a:rPr lang="nl-BE" baseline="0" dirty="0" smtClean="0"/>
              <a:t> is a </a:t>
            </a:r>
            <a:r>
              <a:rPr lang="nl-BE" baseline="0" dirty="0" err="1" smtClean="0"/>
              <a:t>breach</a:t>
            </a:r>
            <a:r>
              <a:rPr lang="nl-BE" baseline="0" dirty="0" smtClean="0"/>
              <a:t> of the </a:t>
            </a:r>
            <a:r>
              <a:rPr lang="nl-BE" baseline="0" dirty="0" err="1" smtClean="0"/>
              <a:t>belgian</a:t>
            </a:r>
            <a:r>
              <a:rPr lang="nl-BE" baseline="0" dirty="0" smtClean="0"/>
              <a:t> </a:t>
            </a:r>
            <a:r>
              <a:rPr lang="nl-BE" baseline="0" dirty="0" err="1" smtClean="0"/>
              <a:t>law</a:t>
            </a:r>
            <a:r>
              <a:rPr lang="nl-BE" baseline="0" dirty="0" smtClean="0"/>
              <a:t>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5204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1906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440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9401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/>
          <p:nvPr userDrawn="1"/>
        </p:nvSpPr>
        <p:spPr>
          <a:xfrm>
            <a:off x="8610600" y="2667000"/>
            <a:ext cx="533400" cy="1219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 userDrawn="1"/>
        </p:nvSpPr>
        <p:spPr>
          <a:xfrm>
            <a:off x="7924800" y="3200400"/>
            <a:ext cx="8382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 userDrawn="1"/>
        </p:nvSpPr>
        <p:spPr>
          <a:xfrm>
            <a:off x="7086600" y="3657600"/>
            <a:ext cx="990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1"/>
          <p:cNvSpPr/>
          <p:nvPr userDrawn="1"/>
        </p:nvSpPr>
        <p:spPr>
          <a:xfrm>
            <a:off x="3200400" y="1524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2"/>
          <p:cNvSpPr/>
          <p:nvPr userDrawn="1"/>
        </p:nvSpPr>
        <p:spPr>
          <a:xfrm>
            <a:off x="2971800" y="457200"/>
            <a:ext cx="838200" cy="838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996952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811A2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644978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18233A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nl-BE" dirty="0"/>
          </a:p>
        </p:txBody>
      </p:sp>
      <p:cxnSp>
        <p:nvCxnSpPr>
          <p:cNvPr id="20" name="Rechte verbindingslijn 19"/>
          <p:cNvCxnSpPr/>
          <p:nvPr userDrawn="1"/>
        </p:nvCxnSpPr>
        <p:spPr>
          <a:xfrm>
            <a:off x="467544" y="2996906"/>
            <a:ext cx="0" cy="1080120"/>
          </a:xfrm>
          <a:prstGeom prst="line">
            <a:avLst/>
          </a:prstGeom>
          <a:ln>
            <a:solidFill>
              <a:srgbClr val="811A2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Afbeelding 3" descr="streepjes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0"/>
            <a:ext cx="4239909" cy="402349"/>
          </a:xfrm>
          <a:prstGeom prst="rect">
            <a:avLst/>
          </a:prstGeom>
        </p:spPr>
      </p:pic>
      <p:pic>
        <p:nvPicPr>
          <p:cNvPr id="5" name="Afbeelding 4" descr="LOGO_UHASSELT-CMYK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237" y="5733256"/>
            <a:ext cx="1899606" cy="88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82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107504" y="692696"/>
            <a:ext cx="8928992" cy="0"/>
          </a:xfrm>
          <a:prstGeom prst="line">
            <a:avLst/>
          </a:prstGeom>
          <a:noFill/>
          <a:ln w="3175" cmpd="sng">
            <a:solidFill>
              <a:srgbClr val="811A2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90254" cy="549844"/>
          </a:xfrm>
          <a:ln>
            <a:noFill/>
          </a:ln>
        </p:spPr>
        <p:txBody>
          <a:bodyPr>
            <a:normAutofit/>
          </a:bodyPr>
          <a:lstStyle>
            <a:lvl1pPr algn="l">
              <a:defRPr sz="3000">
                <a:solidFill>
                  <a:srgbClr val="811A2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>
            <a:lvl1pPr>
              <a:buFont typeface="Wingdings" pitchFamily="2" charset="2"/>
              <a:buChar char="§"/>
              <a:defRPr sz="2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Wingdings" pitchFamily="2" charset="2"/>
              <a:buChar char="§"/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Wingdings" pitchFamily="2" charset="2"/>
              <a:buChar char="§"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Wingdings" pitchFamily="2" charset="2"/>
              <a:buChar char="§"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59652E-C199-334F-9320-471B095246A8}" type="datetime1">
              <a:rPr lang="nl-BE"/>
              <a:pPr/>
              <a:t>12/09/2016</a:t>
            </a:fld>
            <a:endParaRPr lang="nl-BE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77000" y="6357938"/>
            <a:ext cx="752475" cy="365125"/>
          </a:xfrm>
        </p:spPr>
        <p:txBody>
          <a:bodyPr/>
          <a:lstStyle>
            <a:lvl1pPr>
              <a:defRPr/>
            </a:lvl1pPr>
          </a:lstStyle>
          <a:p>
            <a:fld id="{BBB2625E-E22D-324D-B6D3-F6234E5E9FE9}" type="slidenum">
              <a:rPr lang="nl-BE"/>
              <a:pPr/>
              <a:t>‹nr.›</a:t>
            </a:fld>
            <a:endParaRPr lang="nl-BE"/>
          </a:p>
        </p:txBody>
      </p:sp>
      <p:sp>
        <p:nvSpPr>
          <p:cNvPr id="20" name="Line 8"/>
          <p:cNvSpPr>
            <a:spLocks noChangeShapeType="1"/>
          </p:cNvSpPr>
          <p:nvPr userDrawn="1"/>
        </p:nvSpPr>
        <p:spPr bwMode="auto">
          <a:xfrm>
            <a:off x="107504" y="6237312"/>
            <a:ext cx="7560840" cy="0"/>
          </a:xfrm>
          <a:prstGeom prst="line">
            <a:avLst/>
          </a:prstGeom>
          <a:noFill/>
          <a:ln w="3175" cmpd="sng">
            <a:solidFill>
              <a:srgbClr val="811A2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pic>
        <p:nvPicPr>
          <p:cNvPr id="11" name="Afbeelding 10" descr="streepjes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3" y="1"/>
            <a:ext cx="2672699" cy="116632"/>
          </a:xfrm>
          <a:prstGeom prst="rect">
            <a:avLst/>
          </a:prstGeom>
        </p:spPr>
      </p:pic>
      <p:pic>
        <p:nvPicPr>
          <p:cNvPr id="13" name="Afbeelding 12" descr="LOGO_UHASSELT-CMYK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79623"/>
            <a:ext cx="1251534" cy="58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64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4038600" cy="5361459"/>
          </a:xfr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Wingdings" pitchFamily="2" charset="2"/>
              <a:buChar char="§"/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Wingdings" pitchFamily="2" charset="2"/>
              <a:buChar char="§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Wingdings" pitchFamily="2" charset="2"/>
              <a:buChar char="§"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64704"/>
            <a:ext cx="4038600" cy="5361459"/>
          </a:xfrm>
        </p:spPr>
        <p:txBody>
          <a:bodyPr/>
          <a:lstStyle>
            <a:lvl1pPr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Wingdings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Wingdings" pitchFamily="2" charset="2"/>
              <a:buChar char="§"/>
              <a:defRPr lang="en-US" sz="18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Wingdings" pitchFamily="2" charset="2"/>
              <a:buChar char="§"/>
              <a:defRPr lang="en-US" sz="16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Wingdings" pitchFamily="2" charset="2"/>
              <a:buChar char="§"/>
              <a:defRPr lang="nl-BE" sz="1400" kern="1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5DD459-C67D-7047-BA33-F4FEB3BFC21B}" type="datetime1">
              <a:rPr lang="nl-BE"/>
              <a:pPr/>
              <a:t>12/09/2016</a:t>
            </a:fld>
            <a:endParaRPr lang="nl-BE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77000" y="6357938"/>
            <a:ext cx="752475" cy="365125"/>
          </a:xfrm>
        </p:spPr>
        <p:txBody>
          <a:bodyPr/>
          <a:lstStyle>
            <a:lvl1pPr>
              <a:defRPr/>
            </a:lvl1pPr>
          </a:lstStyle>
          <a:p>
            <a:fld id="{2B938D02-EAF4-FD43-B7FD-62C0C1CBB0F5}" type="slidenum">
              <a:rPr lang="nl-BE"/>
              <a:pPr/>
              <a:t>‹nr.›</a:t>
            </a:fld>
            <a:endParaRPr lang="nl-BE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107504" y="692696"/>
            <a:ext cx="8928992" cy="0"/>
          </a:xfrm>
          <a:prstGeom prst="line">
            <a:avLst/>
          </a:prstGeom>
          <a:noFill/>
          <a:ln w="3175" cmpd="sng">
            <a:solidFill>
              <a:srgbClr val="811A2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90254" cy="549844"/>
          </a:xfrm>
          <a:ln>
            <a:noFill/>
          </a:ln>
        </p:spPr>
        <p:txBody>
          <a:bodyPr>
            <a:normAutofit/>
          </a:bodyPr>
          <a:lstStyle>
            <a:lvl1pPr algn="l">
              <a:defRPr sz="3000">
                <a:solidFill>
                  <a:srgbClr val="811A2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107504" y="6237312"/>
            <a:ext cx="7560840" cy="0"/>
          </a:xfrm>
          <a:prstGeom prst="line">
            <a:avLst/>
          </a:prstGeom>
          <a:noFill/>
          <a:ln w="3175" cmpd="sng">
            <a:solidFill>
              <a:srgbClr val="811A2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pic>
        <p:nvPicPr>
          <p:cNvPr id="15" name="Afbeelding 14" descr="streepjes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3" y="1"/>
            <a:ext cx="2672699" cy="116632"/>
          </a:xfrm>
          <a:prstGeom prst="rect">
            <a:avLst/>
          </a:prstGeom>
        </p:spPr>
      </p:pic>
      <p:pic>
        <p:nvPicPr>
          <p:cNvPr id="16" name="Afbeelding 15" descr="LOGO_UHASSELT-CMYK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79623"/>
            <a:ext cx="1251534" cy="58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62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2A5EFE-4183-5649-8573-9EF119A6C78A}" type="datetime1">
              <a:rPr lang="nl-BE"/>
              <a:pPr/>
              <a:t>12/09/2016</a:t>
            </a:fld>
            <a:endParaRPr lang="nl-BE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77000" y="6357938"/>
            <a:ext cx="752475" cy="365125"/>
          </a:xfrm>
        </p:spPr>
        <p:txBody>
          <a:bodyPr/>
          <a:lstStyle>
            <a:lvl1pPr>
              <a:defRPr/>
            </a:lvl1pPr>
          </a:lstStyle>
          <a:p>
            <a:fld id="{2AFDC6E1-9C0E-EA4C-8B2C-632253832F8A}" type="slidenum">
              <a:rPr lang="nl-BE"/>
              <a:pPr/>
              <a:t>‹nr.›</a:t>
            </a:fld>
            <a:endParaRPr lang="nl-BE"/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107504" y="692696"/>
            <a:ext cx="8928992" cy="0"/>
          </a:xfrm>
          <a:prstGeom prst="line">
            <a:avLst/>
          </a:prstGeom>
          <a:noFill/>
          <a:ln w="3175" cmpd="sng">
            <a:solidFill>
              <a:srgbClr val="811A2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90254" cy="549844"/>
          </a:xfrm>
          <a:ln>
            <a:noFill/>
          </a:ln>
        </p:spPr>
        <p:txBody>
          <a:bodyPr>
            <a:normAutofit/>
          </a:bodyPr>
          <a:lstStyle>
            <a:lvl1pPr algn="l">
              <a:defRPr sz="3000">
                <a:solidFill>
                  <a:srgbClr val="811A2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107504" y="6237312"/>
            <a:ext cx="7560840" cy="0"/>
          </a:xfrm>
          <a:prstGeom prst="line">
            <a:avLst/>
          </a:prstGeom>
          <a:noFill/>
          <a:ln w="3175" cmpd="sng">
            <a:solidFill>
              <a:srgbClr val="811A2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pic>
        <p:nvPicPr>
          <p:cNvPr id="13" name="Afbeelding 12" descr="streepjes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3" y="1"/>
            <a:ext cx="2672699" cy="116632"/>
          </a:xfrm>
          <a:prstGeom prst="rect">
            <a:avLst/>
          </a:prstGeom>
        </p:spPr>
      </p:pic>
      <p:pic>
        <p:nvPicPr>
          <p:cNvPr id="14" name="Afbeelding 13" descr="LOGO_UHASSELT-CMYK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79623"/>
            <a:ext cx="1251534" cy="58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856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C988CC6-97EB-4A45-9195-47EF7C52919D}" type="datetime1">
              <a:rPr lang="nl-BE"/>
              <a:pPr/>
              <a:t>12/09/2016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476D89C-E8B9-AE4E-B6DF-5DF853DAFA02}" type="slidenum">
              <a:rPr lang="nl-BE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469900" y="2996952"/>
            <a:ext cx="8316913" cy="504056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 smtClean="0">
                <a:latin typeface="Verdana" charset="0"/>
                <a:ea typeface="ＭＳ Ｐゴシック" charset="0"/>
                <a:cs typeface="Verdana" charset="0"/>
              </a:rPr>
              <a:t>Procedural participation</a:t>
            </a:r>
            <a:endParaRPr lang="en-US" sz="3600" dirty="0">
              <a:latin typeface="Verdana" charset="0"/>
              <a:ea typeface="ＭＳ Ｐゴシック" charset="0"/>
              <a:cs typeface="Verdana" charset="0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469900" y="3645023"/>
            <a:ext cx="8206556" cy="43204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Verdana" charset="0"/>
                <a:ea typeface="ＭＳ Ｐゴシック" charset="0"/>
                <a:cs typeface="Verdana" charset="0"/>
              </a:rPr>
              <a:t>Access </a:t>
            </a:r>
            <a:r>
              <a:rPr lang="en-US" b="1" dirty="0">
                <a:latin typeface="Verdana" charset="0"/>
                <a:ea typeface="ＭＳ Ｐゴシック" charset="0"/>
                <a:cs typeface="Verdana" charset="0"/>
              </a:rPr>
              <a:t>to justice in relation with SEA </a:t>
            </a:r>
            <a:r>
              <a:rPr lang="en-US" b="1" dirty="0" smtClean="0">
                <a:latin typeface="Verdana" charset="0"/>
                <a:ea typeface="ＭＳ Ｐゴシック" charset="0"/>
                <a:cs typeface="Verdana" charset="0"/>
              </a:rPr>
              <a:t>procedures</a:t>
            </a:r>
            <a:endParaRPr lang="en-US" b="1" dirty="0">
              <a:latin typeface="Verdana" charset="0"/>
              <a:ea typeface="ＭＳ Ｐゴシック" charset="0"/>
              <a:cs typeface="Verdana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469900" y="5013176"/>
            <a:ext cx="3958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smtClean="0">
                <a:solidFill>
                  <a:schemeClr val="tx2"/>
                </a:solidFill>
              </a:rPr>
              <a:t>Wouter Poelmans</a:t>
            </a:r>
            <a:endParaRPr lang="nl-BE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Conclusion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Access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justice</a:t>
            </a:r>
            <a:r>
              <a:rPr lang="nl-BE" dirty="0" smtClean="0"/>
              <a:t> must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foreseen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/>
              <a:t>e</a:t>
            </a:r>
            <a:r>
              <a:rPr lang="nl-BE" dirty="0" err="1" smtClean="0"/>
              <a:t>nvironmental</a:t>
            </a:r>
            <a:r>
              <a:rPr lang="nl-BE" dirty="0" smtClean="0"/>
              <a:t> assessments in the light of the Aarhus </a:t>
            </a:r>
            <a:r>
              <a:rPr lang="nl-BE" dirty="0" err="1" smtClean="0"/>
              <a:t>Convention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the ECHR, </a:t>
            </a:r>
            <a:br>
              <a:rPr lang="nl-BE" dirty="0" smtClean="0"/>
            </a:b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err="1" smtClean="0"/>
              <a:t>buth</a:t>
            </a:r>
            <a:r>
              <a:rPr lang="nl-BE" dirty="0" smtClean="0"/>
              <a:t> </a:t>
            </a:r>
            <a:r>
              <a:rPr lang="nl-BE" dirty="0" err="1" smtClean="0"/>
              <a:t>the</a:t>
            </a:r>
            <a:r>
              <a:rPr lang="nl-BE" dirty="0" smtClean="0"/>
              <a:t> access must not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foreseen</a:t>
            </a:r>
            <a:r>
              <a:rPr lang="nl-BE" dirty="0" smtClean="0"/>
              <a:t> </a:t>
            </a:r>
            <a:r>
              <a:rPr lang="nl-BE" dirty="0" err="1" smtClean="0"/>
              <a:t>directly</a:t>
            </a:r>
            <a:endParaRPr lang="nl-BE" dirty="0" smtClean="0"/>
          </a:p>
          <a:p>
            <a:endParaRPr lang="nl-BE" dirty="0"/>
          </a:p>
          <a:p>
            <a:r>
              <a:rPr lang="nl-BE" dirty="0" err="1" smtClean="0"/>
              <a:t>If</a:t>
            </a:r>
            <a:r>
              <a:rPr lang="nl-BE" dirty="0" smtClean="0"/>
              <a:t> access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justice</a:t>
            </a:r>
            <a:r>
              <a:rPr lang="nl-BE" dirty="0" smtClean="0"/>
              <a:t> is </a:t>
            </a:r>
            <a:r>
              <a:rPr lang="nl-BE" dirty="0" err="1" smtClean="0"/>
              <a:t>foreseen</a:t>
            </a:r>
            <a:r>
              <a:rPr lang="nl-BE" dirty="0" smtClean="0"/>
              <a:t> </a:t>
            </a:r>
            <a:r>
              <a:rPr lang="nl-BE" dirty="0" err="1" smtClean="0"/>
              <a:t>together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the plan or </a:t>
            </a:r>
            <a:r>
              <a:rPr lang="nl-BE" dirty="0" err="1" smtClean="0"/>
              <a:t>permission</a:t>
            </a:r>
            <a:r>
              <a:rPr lang="nl-BE" dirty="0" smtClean="0"/>
              <a:t>, </a:t>
            </a:r>
            <a:r>
              <a:rPr lang="nl-BE" dirty="0" err="1" smtClean="0"/>
              <a:t>there</a:t>
            </a:r>
            <a:r>
              <a:rPr lang="nl-BE" dirty="0" smtClean="0"/>
              <a:t> is no </a:t>
            </a:r>
            <a:r>
              <a:rPr lang="nl-BE" dirty="0" err="1" smtClean="0"/>
              <a:t>breach</a:t>
            </a:r>
            <a:r>
              <a:rPr lang="nl-BE" dirty="0" smtClean="0"/>
              <a:t> of the Aarhus </a:t>
            </a:r>
            <a:r>
              <a:rPr lang="nl-BE" dirty="0" err="1" smtClean="0"/>
              <a:t>Convention</a:t>
            </a:r>
            <a:r>
              <a:rPr lang="nl-BE" dirty="0" smtClean="0"/>
              <a:t> or the ECHR.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6020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Purpose</a:t>
            </a:r>
            <a:r>
              <a:rPr lang="nl-NL" dirty="0" smtClean="0"/>
              <a:t> of </a:t>
            </a:r>
            <a:r>
              <a:rPr lang="nl-NL" dirty="0" err="1" smtClean="0"/>
              <a:t>the</a:t>
            </a:r>
            <a:r>
              <a:rPr lang="nl-NL" dirty="0" smtClean="0"/>
              <a:t> research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Conflict of </a:t>
            </a:r>
            <a:r>
              <a:rPr lang="nl-NL" dirty="0" err="1" smtClean="0"/>
              <a:t>interests</a:t>
            </a:r>
            <a:r>
              <a:rPr lang="nl-NL" dirty="0" smtClean="0"/>
              <a:t> in </a:t>
            </a:r>
            <a:r>
              <a:rPr lang="nl-NL" dirty="0" err="1" smtClean="0"/>
              <a:t>huge</a:t>
            </a:r>
            <a:r>
              <a:rPr lang="nl-NL" dirty="0" smtClean="0"/>
              <a:t> building </a:t>
            </a:r>
            <a:r>
              <a:rPr lang="nl-NL" dirty="0" err="1" smtClean="0"/>
              <a:t>projects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E.g.: City of </a:t>
            </a:r>
            <a:r>
              <a:rPr lang="nl-NL" dirty="0" err="1" smtClean="0"/>
              <a:t>Antwerp</a:t>
            </a:r>
            <a:r>
              <a:rPr lang="nl-NL" dirty="0" smtClean="0"/>
              <a:t> (Oosterweel)</a:t>
            </a:r>
          </a:p>
          <a:p>
            <a:pPr lvl="1"/>
            <a:r>
              <a:rPr lang="nl-NL" dirty="0" smtClean="0"/>
              <a:t>Huge port </a:t>
            </a:r>
            <a:r>
              <a:rPr lang="nl-NL" dirty="0" err="1" smtClean="0"/>
              <a:t>and</a:t>
            </a:r>
            <a:r>
              <a:rPr lang="nl-NL" dirty="0" smtClean="0"/>
              <a:t> traffic jams</a:t>
            </a:r>
          </a:p>
          <a:p>
            <a:pPr lvl="1"/>
            <a:r>
              <a:rPr lang="nl-NL" dirty="0" err="1" smtClean="0"/>
              <a:t>Bigger</a:t>
            </a:r>
            <a:r>
              <a:rPr lang="nl-NL" dirty="0" smtClean="0"/>
              <a:t> </a:t>
            </a:r>
            <a:r>
              <a:rPr lang="nl-NL" dirty="0" err="1" smtClean="0"/>
              <a:t>infrastructure</a:t>
            </a:r>
            <a:r>
              <a:rPr lang="nl-NL" dirty="0" smtClean="0"/>
              <a:t> is </a:t>
            </a:r>
            <a:r>
              <a:rPr lang="nl-NL" dirty="0" err="1" smtClean="0"/>
              <a:t>necessary</a:t>
            </a:r>
            <a:endParaRPr lang="nl-NL" dirty="0" smtClean="0"/>
          </a:p>
          <a:p>
            <a:pPr lvl="1"/>
            <a:r>
              <a:rPr lang="nl-NL" dirty="0" smtClean="0"/>
              <a:t>Tunnels or </a:t>
            </a:r>
            <a:r>
              <a:rPr lang="nl-NL" dirty="0" err="1" smtClean="0"/>
              <a:t>bridges</a:t>
            </a:r>
            <a:r>
              <a:rPr lang="nl-NL" dirty="0" smtClean="0"/>
              <a:t>? How do we do </a:t>
            </a:r>
            <a:r>
              <a:rPr lang="nl-NL" dirty="0" err="1" smtClean="0"/>
              <a:t>it</a:t>
            </a:r>
            <a:r>
              <a:rPr lang="nl-NL" dirty="0" smtClean="0"/>
              <a:t>? </a:t>
            </a:r>
            <a:r>
              <a:rPr lang="nl-NL" dirty="0" err="1" smtClean="0"/>
              <a:t>Environmental</a:t>
            </a:r>
            <a:r>
              <a:rPr lang="nl-NL" dirty="0" smtClean="0"/>
              <a:t> impact? NIMBY?</a:t>
            </a:r>
          </a:p>
          <a:p>
            <a:pPr lvl="1"/>
            <a:endParaRPr lang="nl-NL" dirty="0"/>
          </a:p>
          <a:p>
            <a:r>
              <a:rPr lang="nl-NL" dirty="0" err="1" smtClean="0"/>
              <a:t>Result</a:t>
            </a:r>
            <a:r>
              <a:rPr lang="nl-NL" dirty="0" smtClean="0"/>
              <a:t>: </a:t>
            </a:r>
            <a:r>
              <a:rPr lang="nl-NL" dirty="0" err="1" smtClean="0"/>
              <a:t>participation</a:t>
            </a:r>
            <a:r>
              <a:rPr lang="nl-NL" dirty="0"/>
              <a:t> 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98881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Research Question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Is there a </a:t>
            </a:r>
            <a:r>
              <a:rPr lang="en-US" dirty="0"/>
              <a:t>right of access to justice </a:t>
            </a:r>
            <a:r>
              <a:rPr lang="en-US" dirty="0" smtClean="0"/>
              <a:t>for challenging a </a:t>
            </a:r>
            <a:r>
              <a:rPr lang="en-US" dirty="0"/>
              <a:t>strategic environmental assessment and an environmental impact </a:t>
            </a:r>
            <a:r>
              <a:rPr lang="en-US" dirty="0" smtClean="0"/>
              <a:t>assessment?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1356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Environmental</a:t>
            </a:r>
            <a:r>
              <a:rPr lang="nl-BE" dirty="0" smtClean="0"/>
              <a:t> assessments (SEA </a:t>
            </a:r>
            <a:r>
              <a:rPr lang="nl-BE" dirty="0" err="1" smtClean="0"/>
              <a:t>and</a:t>
            </a:r>
            <a:r>
              <a:rPr lang="nl-BE" dirty="0" smtClean="0"/>
              <a:t> EIA)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Art. 8 SEA-</a:t>
            </a:r>
            <a:r>
              <a:rPr lang="nl-BE" dirty="0" err="1" smtClean="0"/>
              <a:t>directive</a:t>
            </a:r>
            <a:r>
              <a:rPr lang="nl-BE" dirty="0" smtClean="0"/>
              <a:t>: “</a:t>
            </a:r>
            <a:r>
              <a:rPr lang="nl-BE" dirty="0" err="1" smtClean="0"/>
              <a:t>shall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taken </a:t>
            </a:r>
            <a:r>
              <a:rPr lang="nl-BE" dirty="0" err="1" smtClean="0"/>
              <a:t>into</a:t>
            </a:r>
            <a:r>
              <a:rPr lang="nl-BE" dirty="0" smtClean="0"/>
              <a:t> account”</a:t>
            </a:r>
          </a:p>
          <a:p>
            <a:r>
              <a:rPr lang="nl-BE" dirty="0" smtClean="0"/>
              <a:t>Art. 8 EIA-</a:t>
            </a:r>
            <a:r>
              <a:rPr lang="nl-BE" dirty="0" err="1" smtClean="0"/>
              <a:t>directive</a:t>
            </a:r>
            <a:r>
              <a:rPr lang="nl-BE" dirty="0" smtClean="0"/>
              <a:t>: “</a:t>
            </a:r>
            <a:r>
              <a:rPr lang="nl-BE" dirty="0" err="1" smtClean="0"/>
              <a:t>shall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duly</a:t>
            </a:r>
            <a:r>
              <a:rPr lang="nl-BE" dirty="0" smtClean="0"/>
              <a:t> taken </a:t>
            </a:r>
            <a:r>
              <a:rPr lang="nl-BE" dirty="0" err="1" smtClean="0"/>
              <a:t>into</a:t>
            </a:r>
            <a:r>
              <a:rPr lang="nl-BE" dirty="0" smtClean="0"/>
              <a:t> account”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8266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Belgian</a:t>
            </a:r>
            <a:r>
              <a:rPr lang="nl-BE" dirty="0" smtClean="0"/>
              <a:t> Council of State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Unilateral</a:t>
            </a:r>
            <a:r>
              <a:rPr lang="nl-BE" dirty="0" smtClean="0"/>
              <a:t> </a:t>
            </a:r>
            <a:r>
              <a:rPr lang="nl-BE" dirty="0" err="1" smtClean="0"/>
              <a:t>administrative</a:t>
            </a:r>
            <a:r>
              <a:rPr lang="nl-BE" dirty="0" smtClean="0"/>
              <a:t> act</a:t>
            </a:r>
          </a:p>
          <a:p>
            <a:r>
              <a:rPr lang="nl-BE" dirty="0" err="1" smtClean="0"/>
              <a:t>Preparatory</a:t>
            </a:r>
            <a:r>
              <a:rPr lang="nl-BE" dirty="0" smtClean="0"/>
              <a:t> acts =&gt; not </a:t>
            </a:r>
            <a:r>
              <a:rPr lang="nl-BE" dirty="0" err="1" smtClean="0"/>
              <a:t>admissible</a:t>
            </a:r>
            <a:r>
              <a:rPr lang="nl-BE" dirty="0" smtClean="0"/>
              <a:t> </a:t>
            </a:r>
          </a:p>
          <a:p>
            <a:r>
              <a:rPr lang="nl-BE" dirty="0" err="1" smtClean="0"/>
              <a:t>However</a:t>
            </a:r>
            <a:r>
              <a:rPr lang="nl-BE" dirty="0" smtClean="0"/>
              <a:t>: </a:t>
            </a:r>
            <a:r>
              <a:rPr lang="nl-BE" dirty="0" err="1" smtClean="0"/>
              <a:t>preparatory</a:t>
            </a:r>
            <a:r>
              <a:rPr lang="nl-BE" dirty="0" smtClean="0"/>
              <a:t> acts </a:t>
            </a:r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admissible</a:t>
            </a:r>
            <a:r>
              <a:rPr lang="nl-BE" dirty="0" smtClean="0"/>
              <a:t>, </a:t>
            </a:r>
            <a:r>
              <a:rPr lang="nl-BE" dirty="0" err="1" smtClean="0"/>
              <a:t>if</a:t>
            </a:r>
            <a:r>
              <a:rPr lang="nl-BE" dirty="0" smtClean="0"/>
              <a:t> </a:t>
            </a:r>
            <a:r>
              <a:rPr lang="nl-BE" dirty="0" err="1" smtClean="0"/>
              <a:t>it’s</a:t>
            </a:r>
            <a:r>
              <a:rPr lang="nl-BE" dirty="0" smtClean="0"/>
              <a:t> a </a:t>
            </a:r>
            <a:r>
              <a:rPr lang="nl-BE" dirty="0" err="1" smtClean="0"/>
              <a:t>preparatory</a:t>
            </a:r>
            <a:r>
              <a:rPr lang="nl-BE" dirty="0" smtClean="0"/>
              <a:t> </a:t>
            </a:r>
            <a:r>
              <a:rPr lang="nl-BE" dirty="0" err="1" smtClean="0"/>
              <a:t>final</a:t>
            </a:r>
            <a:r>
              <a:rPr lang="nl-BE" dirty="0" smtClean="0"/>
              <a:t> </a:t>
            </a:r>
            <a:r>
              <a:rPr lang="nl-BE" dirty="0" err="1" smtClean="0"/>
              <a:t>decision</a:t>
            </a:r>
            <a:endParaRPr lang="nl-BE" dirty="0"/>
          </a:p>
          <a:p>
            <a:r>
              <a:rPr lang="nl-BE" dirty="0" smtClean="0"/>
              <a:t>E.g.: public </a:t>
            </a:r>
            <a:r>
              <a:rPr lang="nl-BE" dirty="0" err="1" smtClean="0"/>
              <a:t>contracts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927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Aarhus </a:t>
            </a:r>
            <a:r>
              <a:rPr lang="nl-BE" dirty="0" err="1" smtClean="0"/>
              <a:t>Convention</a:t>
            </a:r>
            <a:r>
              <a:rPr lang="nl-BE" dirty="0" smtClean="0"/>
              <a:t> (1998)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3 </a:t>
            </a:r>
            <a:r>
              <a:rPr lang="nl-BE" dirty="0" err="1" smtClean="0"/>
              <a:t>pillars</a:t>
            </a:r>
            <a:r>
              <a:rPr lang="nl-BE" dirty="0" smtClean="0"/>
              <a:t>: </a:t>
            </a:r>
          </a:p>
          <a:p>
            <a:pPr lvl="1"/>
            <a:r>
              <a:rPr lang="nl-BE" dirty="0" smtClean="0"/>
              <a:t>Access </a:t>
            </a:r>
            <a:r>
              <a:rPr lang="nl-BE" dirty="0" err="1" smtClean="0"/>
              <a:t>to</a:t>
            </a:r>
            <a:r>
              <a:rPr lang="nl-BE" dirty="0" smtClean="0"/>
              <a:t> information</a:t>
            </a:r>
          </a:p>
          <a:p>
            <a:pPr lvl="1"/>
            <a:r>
              <a:rPr lang="nl-BE" dirty="0" smtClean="0"/>
              <a:t>Public </a:t>
            </a:r>
            <a:r>
              <a:rPr lang="nl-BE" dirty="0" err="1" smtClean="0"/>
              <a:t>participation</a:t>
            </a:r>
            <a:r>
              <a:rPr lang="nl-BE" dirty="0" smtClean="0"/>
              <a:t> on </a:t>
            </a:r>
            <a:r>
              <a:rPr lang="nl-BE" dirty="0" err="1" smtClean="0"/>
              <a:t>decision</a:t>
            </a:r>
            <a:r>
              <a:rPr lang="nl-BE" dirty="0" smtClean="0"/>
              <a:t>-making</a:t>
            </a:r>
          </a:p>
          <a:p>
            <a:pPr lvl="1"/>
            <a:r>
              <a:rPr lang="nl-BE" dirty="0" smtClean="0"/>
              <a:t>Access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justice</a:t>
            </a:r>
            <a:r>
              <a:rPr lang="nl-BE" dirty="0" smtClean="0"/>
              <a:t> in </a:t>
            </a:r>
            <a:r>
              <a:rPr lang="nl-BE" dirty="0" err="1" smtClean="0"/>
              <a:t>environmental</a:t>
            </a:r>
            <a:r>
              <a:rPr lang="nl-BE" dirty="0" smtClean="0"/>
              <a:t> issues </a:t>
            </a:r>
          </a:p>
          <a:p>
            <a:r>
              <a:rPr lang="nl-BE" dirty="0" err="1" smtClean="0"/>
              <a:t>Third</a:t>
            </a:r>
            <a:r>
              <a:rPr lang="nl-BE" dirty="0" smtClean="0"/>
              <a:t> </a:t>
            </a:r>
            <a:r>
              <a:rPr lang="nl-BE" dirty="0" err="1" smtClean="0"/>
              <a:t>pillar</a:t>
            </a:r>
            <a:r>
              <a:rPr lang="nl-BE" dirty="0" smtClean="0"/>
              <a:t>: art. 9 Aarhus </a:t>
            </a:r>
            <a:r>
              <a:rPr lang="nl-BE" dirty="0" err="1" smtClean="0"/>
              <a:t>Convention</a:t>
            </a:r>
            <a:endParaRPr lang="nl-BE" dirty="0" smtClean="0"/>
          </a:p>
          <a:p>
            <a:pPr lvl="1"/>
            <a:r>
              <a:rPr lang="nl-BE" dirty="0" smtClean="0"/>
              <a:t>9.3: </a:t>
            </a:r>
            <a:r>
              <a:rPr lang="nl-BE" dirty="0" err="1" smtClean="0"/>
              <a:t>violation</a:t>
            </a:r>
            <a:r>
              <a:rPr lang="nl-BE" dirty="0" smtClean="0"/>
              <a:t> of </a:t>
            </a:r>
            <a:r>
              <a:rPr lang="nl-BE" dirty="0" err="1" smtClean="0"/>
              <a:t>national</a:t>
            </a:r>
            <a:r>
              <a:rPr lang="nl-BE" dirty="0" smtClean="0"/>
              <a:t> </a:t>
            </a:r>
            <a:r>
              <a:rPr lang="nl-BE" dirty="0" err="1" smtClean="0"/>
              <a:t>law</a:t>
            </a:r>
            <a:r>
              <a:rPr lang="nl-BE" dirty="0" smtClean="0"/>
              <a:t> </a:t>
            </a:r>
            <a:r>
              <a:rPr lang="nl-BE" dirty="0" err="1" smtClean="0"/>
              <a:t>relating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the environment</a:t>
            </a:r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1565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Aarhus </a:t>
            </a:r>
            <a:r>
              <a:rPr lang="nl-BE" dirty="0" err="1" smtClean="0"/>
              <a:t>Convention</a:t>
            </a:r>
            <a:r>
              <a:rPr lang="nl-BE" dirty="0" smtClean="0"/>
              <a:t> (Art. 9,3)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4 </a:t>
            </a:r>
            <a:r>
              <a:rPr lang="nl-BE" dirty="0" err="1" smtClean="0"/>
              <a:t>aspects</a:t>
            </a:r>
            <a:r>
              <a:rPr lang="nl-BE" dirty="0" smtClean="0"/>
              <a:t>: </a:t>
            </a:r>
          </a:p>
          <a:p>
            <a:pPr lvl="1"/>
            <a:r>
              <a:rPr lang="nl-BE" dirty="0" err="1" smtClean="0"/>
              <a:t>Administrative</a:t>
            </a:r>
            <a:r>
              <a:rPr lang="nl-BE" dirty="0" smtClean="0"/>
              <a:t> or </a:t>
            </a:r>
            <a:r>
              <a:rPr lang="nl-BE" dirty="0" err="1" smtClean="0"/>
              <a:t>judicial</a:t>
            </a:r>
            <a:r>
              <a:rPr lang="nl-BE" dirty="0" smtClean="0"/>
              <a:t> procedures*</a:t>
            </a:r>
          </a:p>
          <a:p>
            <a:pPr lvl="1"/>
            <a:r>
              <a:rPr lang="nl-BE" dirty="0" smtClean="0"/>
              <a:t>Acts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omissions</a:t>
            </a:r>
            <a:endParaRPr lang="nl-BE" dirty="0" smtClean="0"/>
          </a:p>
          <a:p>
            <a:pPr lvl="1"/>
            <a:r>
              <a:rPr lang="nl-BE" dirty="0" smtClean="0"/>
              <a:t>Private persons </a:t>
            </a:r>
            <a:r>
              <a:rPr lang="nl-BE" dirty="0" err="1" smtClean="0"/>
              <a:t>and</a:t>
            </a:r>
            <a:r>
              <a:rPr lang="nl-BE" dirty="0" smtClean="0"/>
              <a:t> public </a:t>
            </a:r>
            <a:r>
              <a:rPr lang="nl-BE" dirty="0" err="1" smtClean="0"/>
              <a:t>authorities</a:t>
            </a:r>
            <a:endParaRPr lang="nl-BE" dirty="0" smtClean="0"/>
          </a:p>
          <a:p>
            <a:pPr lvl="1"/>
            <a:r>
              <a:rPr lang="nl-BE" dirty="0" err="1" smtClean="0"/>
              <a:t>Breach</a:t>
            </a:r>
            <a:r>
              <a:rPr lang="nl-BE" dirty="0" smtClean="0"/>
              <a:t> of the </a:t>
            </a:r>
            <a:r>
              <a:rPr lang="nl-BE" dirty="0" err="1" smtClean="0"/>
              <a:t>provisions</a:t>
            </a:r>
            <a:r>
              <a:rPr lang="nl-BE" dirty="0" smtClean="0"/>
              <a:t> of the </a:t>
            </a:r>
            <a:r>
              <a:rPr lang="nl-BE" dirty="0" err="1" smtClean="0"/>
              <a:t>national</a:t>
            </a:r>
            <a:r>
              <a:rPr lang="nl-BE" dirty="0" smtClean="0"/>
              <a:t> </a:t>
            </a:r>
            <a:r>
              <a:rPr lang="nl-BE" dirty="0" err="1" smtClean="0"/>
              <a:t>law</a:t>
            </a:r>
            <a:r>
              <a:rPr lang="nl-BE" dirty="0" smtClean="0"/>
              <a:t> </a:t>
            </a:r>
            <a:r>
              <a:rPr lang="nl-BE" dirty="0" err="1" smtClean="0"/>
              <a:t>relating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the environment</a:t>
            </a:r>
          </a:p>
          <a:p>
            <a:pPr marL="457200" lvl="1" indent="0">
              <a:buNone/>
            </a:pPr>
            <a:endParaRPr lang="nl-BE" dirty="0"/>
          </a:p>
          <a:p>
            <a:r>
              <a:rPr lang="nl-BE" dirty="0" err="1" smtClean="0"/>
              <a:t>Conclusion</a:t>
            </a:r>
            <a:r>
              <a:rPr lang="nl-BE" dirty="0" smtClean="0"/>
              <a:t>: </a:t>
            </a:r>
            <a:r>
              <a:rPr lang="nl-BE" dirty="0" err="1" smtClean="0"/>
              <a:t>approval</a:t>
            </a:r>
            <a:r>
              <a:rPr lang="nl-BE" dirty="0" smtClean="0"/>
              <a:t> of the SEA </a:t>
            </a:r>
            <a:r>
              <a:rPr lang="nl-BE" dirty="0" err="1" smtClean="0"/>
              <a:t>and</a:t>
            </a:r>
            <a:r>
              <a:rPr lang="nl-BE" dirty="0" smtClean="0"/>
              <a:t> EIA </a:t>
            </a:r>
            <a:r>
              <a:rPr lang="nl-BE" dirty="0" err="1" smtClean="0"/>
              <a:t>falls</a:t>
            </a:r>
            <a:r>
              <a:rPr lang="nl-BE" dirty="0" smtClean="0"/>
              <a:t> </a:t>
            </a:r>
            <a:r>
              <a:rPr lang="nl-BE" dirty="0" err="1" smtClean="0"/>
              <a:t>within</a:t>
            </a:r>
            <a:r>
              <a:rPr lang="nl-BE" dirty="0" smtClean="0"/>
              <a:t> </a:t>
            </a:r>
            <a:r>
              <a:rPr lang="nl-BE" dirty="0" err="1" smtClean="0"/>
              <a:t>the</a:t>
            </a:r>
            <a:r>
              <a:rPr lang="nl-BE" dirty="0" smtClean="0"/>
              <a:t> </a:t>
            </a:r>
            <a:r>
              <a:rPr lang="nl-BE" dirty="0" smtClean="0"/>
              <a:t>scope </a:t>
            </a:r>
            <a:r>
              <a:rPr lang="nl-BE" dirty="0" smtClean="0"/>
              <a:t>of </a:t>
            </a:r>
            <a:r>
              <a:rPr lang="nl-BE" dirty="0" smtClean="0"/>
              <a:t>Art</a:t>
            </a:r>
            <a:r>
              <a:rPr lang="nl-BE" dirty="0" smtClean="0"/>
              <a:t>. 9,3 Aarhus </a:t>
            </a:r>
            <a:r>
              <a:rPr lang="nl-BE" dirty="0" err="1" smtClean="0"/>
              <a:t>Convention</a:t>
            </a:r>
            <a:r>
              <a:rPr lang="nl-BE" dirty="0" smtClean="0"/>
              <a:t>.</a:t>
            </a:r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7212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Aarhus </a:t>
            </a:r>
            <a:r>
              <a:rPr lang="nl-BE" dirty="0" err="1" smtClean="0"/>
              <a:t>Convantion</a:t>
            </a:r>
            <a:r>
              <a:rPr lang="nl-BE" dirty="0" smtClean="0"/>
              <a:t> (Art. 9,3)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Violation</a:t>
            </a:r>
            <a:r>
              <a:rPr lang="nl-BE" dirty="0" smtClean="0"/>
              <a:t>? Yes, </a:t>
            </a:r>
            <a:r>
              <a:rPr lang="nl-BE" dirty="0" err="1" smtClean="0"/>
              <a:t>because</a:t>
            </a:r>
            <a:r>
              <a:rPr lang="nl-BE" dirty="0" smtClean="0"/>
              <a:t> Council of State </a:t>
            </a:r>
            <a:r>
              <a:rPr lang="nl-BE" dirty="0" err="1" smtClean="0"/>
              <a:t>declared</a:t>
            </a:r>
            <a:r>
              <a:rPr lang="nl-BE" dirty="0" smtClean="0"/>
              <a:t> the appeal </a:t>
            </a:r>
            <a:r>
              <a:rPr lang="nl-BE" dirty="0" err="1" smtClean="0"/>
              <a:t>inadmissable</a:t>
            </a:r>
            <a:r>
              <a:rPr lang="nl-BE" dirty="0" smtClean="0"/>
              <a:t>?</a:t>
            </a:r>
          </a:p>
          <a:p>
            <a:endParaRPr lang="nl-BE" dirty="0"/>
          </a:p>
          <a:p>
            <a:r>
              <a:rPr lang="nl-BE" dirty="0" smtClean="0"/>
              <a:t>Question: Does the Aarhus </a:t>
            </a:r>
            <a:r>
              <a:rPr lang="nl-BE" dirty="0" err="1" smtClean="0"/>
              <a:t>Convention</a:t>
            </a:r>
            <a:r>
              <a:rPr lang="nl-BE" dirty="0" smtClean="0"/>
              <a:t> </a:t>
            </a:r>
            <a:r>
              <a:rPr lang="nl-BE" dirty="0" err="1" smtClean="0"/>
              <a:t>foresee</a:t>
            </a:r>
            <a:r>
              <a:rPr lang="nl-BE" dirty="0" smtClean="0"/>
              <a:t> a right of direct appeal?</a:t>
            </a:r>
          </a:p>
          <a:p>
            <a:pPr lvl="1"/>
            <a:r>
              <a:rPr lang="nl-BE" dirty="0" err="1" smtClean="0"/>
              <a:t>Implementation</a:t>
            </a:r>
            <a:r>
              <a:rPr lang="nl-BE" dirty="0" smtClean="0"/>
              <a:t> guide</a:t>
            </a:r>
          </a:p>
          <a:p>
            <a:pPr lvl="2"/>
            <a:r>
              <a:rPr lang="nl-BE" dirty="0" smtClean="0"/>
              <a:t>Does not </a:t>
            </a:r>
            <a:r>
              <a:rPr lang="nl-BE" dirty="0" err="1" smtClean="0"/>
              <a:t>determine</a:t>
            </a:r>
            <a:r>
              <a:rPr lang="nl-BE" dirty="0" smtClean="0"/>
              <a:t> </a:t>
            </a:r>
            <a:r>
              <a:rPr lang="nl-BE" dirty="0" err="1" smtClean="0"/>
              <a:t>that</a:t>
            </a:r>
            <a:r>
              <a:rPr lang="nl-BE" dirty="0" smtClean="0"/>
              <a:t> </a:t>
            </a:r>
            <a:r>
              <a:rPr lang="nl-BE" dirty="0" err="1" smtClean="0"/>
              <a:t>it</a:t>
            </a:r>
            <a:r>
              <a:rPr lang="nl-BE" dirty="0" smtClean="0"/>
              <a:t> must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final</a:t>
            </a:r>
            <a:r>
              <a:rPr lang="nl-BE" dirty="0" smtClean="0"/>
              <a:t> or binding</a:t>
            </a:r>
          </a:p>
          <a:p>
            <a:pPr lvl="1"/>
            <a:r>
              <a:rPr lang="nl-BE" dirty="0" err="1" smtClean="0"/>
              <a:t>Conclusion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</a:t>
            </a:r>
            <a:r>
              <a:rPr lang="nl-BE" dirty="0" err="1" smtClean="0"/>
              <a:t>Gruber</a:t>
            </a:r>
            <a:r>
              <a:rPr lang="nl-BE" dirty="0" smtClean="0"/>
              <a:t> (CJEU)</a:t>
            </a:r>
          </a:p>
          <a:p>
            <a:pPr lvl="2"/>
            <a:r>
              <a:rPr lang="nl-BE" dirty="0" err="1" smtClean="0"/>
              <a:t>You</a:t>
            </a:r>
            <a:r>
              <a:rPr lang="nl-BE" dirty="0" smtClean="0"/>
              <a:t> </a:t>
            </a:r>
            <a:r>
              <a:rPr lang="nl-BE" dirty="0" err="1" smtClean="0"/>
              <a:t>may</a:t>
            </a:r>
            <a:r>
              <a:rPr lang="nl-BE" dirty="0" smtClean="0"/>
              <a:t> not </a:t>
            </a:r>
            <a:r>
              <a:rPr lang="nl-BE" dirty="0" err="1" smtClean="0"/>
              <a:t>enforce</a:t>
            </a:r>
            <a:r>
              <a:rPr lang="nl-BE" dirty="0" smtClean="0"/>
              <a:t> </a:t>
            </a:r>
            <a:r>
              <a:rPr lang="nl-BE" dirty="0" err="1" smtClean="0"/>
              <a:t>an</a:t>
            </a:r>
            <a:r>
              <a:rPr lang="nl-BE" dirty="0" smtClean="0"/>
              <a:t> act </a:t>
            </a:r>
            <a:r>
              <a:rPr lang="nl-BE" dirty="0" err="1" smtClean="0"/>
              <a:t>that</a:t>
            </a:r>
            <a:r>
              <a:rPr lang="nl-BE" dirty="0" smtClean="0"/>
              <a:t> is not </a:t>
            </a:r>
            <a:r>
              <a:rPr lang="nl-BE" dirty="0" err="1" smtClean="0"/>
              <a:t>suable</a:t>
            </a:r>
            <a:endParaRPr lang="nl-BE" dirty="0" smtClean="0"/>
          </a:p>
          <a:p>
            <a:pPr lvl="1"/>
            <a:r>
              <a:rPr lang="nl-BE" dirty="0" err="1" smtClean="0"/>
              <a:t>Purpose</a:t>
            </a:r>
            <a:r>
              <a:rPr lang="nl-BE" dirty="0" smtClean="0"/>
              <a:t> of the Aarhus </a:t>
            </a:r>
            <a:r>
              <a:rPr lang="nl-BE" dirty="0" err="1" smtClean="0"/>
              <a:t>Convention</a:t>
            </a:r>
            <a:endParaRPr lang="nl-BE" dirty="0" smtClean="0"/>
          </a:p>
          <a:p>
            <a:pPr lvl="2"/>
            <a:r>
              <a:rPr lang="nl-BE" dirty="0" err="1" smtClean="0"/>
              <a:t>Protection</a:t>
            </a:r>
            <a:r>
              <a:rPr lang="nl-BE" dirty="0" smtClean="0"/>
              <a:t> of the environment</a:t>
            </a:r>
          </a:p>
          <a:p>
            <a:r>
              <a:rPr lang="nl-BE" dirty="0" smtClean="0"/>
              <a:t>No </a:t>
            </a:r>
            <a:r>
              <a:rPr lang="nl-BE" dirty="0" err="1" smtClean="0"/>
              <a:t>violation</a:t>
            </a:r>
            <a:r>
              <a:rPr lang="nl-BE" dirty="0" smtClean="0"/>
              <a:t>!!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6469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ECHR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Art. 6,1 ECHR: access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justice</a:t>
            </a:r>
            <a:endParaRPr lang="nl-BE" dirty="0" smtClean="0"/>
          </a:p>
          <a:p>
            <a:r>
              <a:rPr lang="nl-BE" dirty="0" smtClean="0"/>
              <a:t>Limited scope:</a:t>
            </a:r>
          </a:p>
          <a:p>
            <a:pPr lvl="1"/>
            <a:r>
              <a:rPr lang="nl-BE" dirty="0" err="1" smtClean="0"/>
              <a:t>Determination</a:t>
            </a:r>
            <a:r>
              <a:rPr lang="nl-BE" dirty="0" smtClean="0"/>
              <a:t> of </a:t>
            </a:r>
            <a:r>
              <a:rPr lang="nl-BE" dirty="0" err="1" smtClean="0"/>
              <a:t>civil</a:t>
            </a:r>
            <a:r>
              <a:rPr lang="nl-BE" dirty="0" smtClean="0"/>
              <a:t> </a:t>
            </a:r>
            <a:r>
              <a:rPr lang="nl-BE" dirty="0" err="1" smtClean="0"/>
              <a:t>rights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obligations</a:t>
            </a:r>
            <a:endParaRPr lang="nl-BE" dirty="0" smtClean="0"/>
          </a:p>
          <a:p>
            <a:pPr lvl="1"/>
            <a:r>
              <a:rPr lang="nl-BE" dirty="0" smtClean="0"/>
              <a:t>Case Karin </a:t>
            </a:r>
            <a:r>
              <a:rPr lang="nl-BE" dirty="0" err="1" smtClean="0"/>
              <a:t>Andersson</a:t>
            </a:r>
            <a:r>
              <a:rPr lang="nl-BE" dirty="0" smtClean="0"/>
              <a:t>/ Sweden</a:t>
            </a:r>
          </a:p>
          <a:p>
            <a:pPr lvl="2"/>
            <a:r>
              <a:rPr lang="nl-BE" dirty="0" smtClean="0"/>
              <a:t>Strategic plan </a:t>
            </a:r>
            <a:r>
              <a:rPr lang="nl-BE" dirty="0" err="1" smtClean="0"/>
              <a:t>falls</a:t>
            </a:r>
            <a:r>
              <a:rPr lang="nl-BE" dirty="0" smtClean="0"/>
              <a:t> </a:t>
            </a:r>
            <a:r>
              <a:rPr lang="nl-BE" dirty="0" err="1" smtClean="0"/>
              <a:t>within</a:t>
            </a:r>
            <a:r>
              <a:rPr lang="nl-BE" dirty="0" smtClean="0"/>
              <a:t> the scope of Art. 6,1 ECHR</a:t>
            </a:r>
          </a:p>
          <a:p>
            <a:pPr lvl="2"/>
            <a:r>
              <a:rPr lang="nl-BE" dirty="0" smtClean="0"/>
              <a:t>SEA </a:t>
            </a:r>
            <a:r>
              <a:rPr lang="nl-BE" dirty="0" err="1" smtClean="0"/>
              <a:t>and</a:t>
            </a:r>
            <a:r>
              <a:rPr lang="nl-BE" dirty="0" smtClean="0"/>
              <a:t> EIA?</a:t>
            </a:r>
          </a:p>
          <a:p>
            <a:r>
              <a:rPr lang="nl-BE" dirty="0" smtClean="0"/>
              <a:t>Right of </a:t>
            </a:r>
            <a:r>
              <a:rPr lang="nl-BE" dirty="0" err="1" smtClean="0"/>
              <a:t>immediate</a:t>
            </a:r>
            <a:r>
              <a:rPr lang="nl-BE" dirty="0" smtClean="0"/>
              <a:t> appeal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 smtClean="0"/>
              <a:t>No </a:t>
            </a:r>
            <a:r>
              <a:rPr lang="nl-BE" dirty="0" err="1" smtClean="0"/>
              <a:t>violation</a:t>
            </a:r>
            <a:r>
              <a:rPr lang="nl-BE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2250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2533</TotalTime>
  <Words>615</Words>
  <Application>Microsoft Office PowerPoint</Application>
  <PresentationFormat>Diavoorstelling (4:3)</PresentationFormat>
  <Paragraphs>90</Paragraphs>
  <Slides>10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Verdana</vt:lpstr>
      <vt:lpstr>Wingdings</vt:lpstr>
      <vt:lpstr>Office Theme</vt:lpstr>
      <vt:lpstr>Procedural participation</vt:lpstr>
      <vt:lpstr>Purpose of the research</vt:lpstr>
      <vt:lpstr>Research Question</vt:lpstr>
      <vt:lpstr>Environmental assessments (SEA and EIA) </vt:lpstr>
      <vt:lpstr>Belgian Council of State</vt:lpstr>
      <vt:lpstr>Aarhus Convention (1998)</vt:lpstr>
      <vt:lpstr>Aarhus Convention (Art. 9,3)</vt:lpstr>
      <vt:lpstr>Aarhus Convantion (Art. 9,3)</vt:lpstr>
      <vt:lpstr>ECHR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lambr</dc:creator>
  <cp:lastModifiedBy>Wouter POELMANS</cp:lastModifiedBy>
  <cp:revision>113</cp:revision>
  <dcterms:created xsi:type="dcterms:W3CDTF">2009-12-01T15:52:26Z</dcterms:created>
  <dcterms:modified xsi:type="dcterms:W3CDTF">2016-09-12T12:11:16Z</dcterms:modified>
</cp:coreProperties>
</file>