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62" r:id="rId2"/>
    <p:sldId id="261" r:id="rId3"/>
    <p:sldId id="277" r:id="rId4"/>
    <p:sldId id="263" r:id="rId5"/>
    <p:sldId id="264" r:id="rId6"/>
    <p:sldId id="278" r:id="rId7"/>
    <p:sldId id="279" r:id="rId8"/>
    <p:sldId id="266" r:id="rId9"/>
    <p:sldId id="267" r:id="rId10"/>
    <p:sldId id="268" r:id="rId11"/>
    <p:sldId id="269" r:id="rId12"/>
    <p:sldId id="273" r:id="rId13"/>
    <p:sldId id="270" r:id="rId14"/>
    <p:sldId id="271" r:id="rId15"/>
    <p:sldId id="272" r:id="rId16"/>
    <p:sldId id="274" r:id="rId17"/>
    <p:sldId id="280" r:id="rId18"/>
    <p:sldId id="275" r:id="rId19"/>
    <p:sldId id="276" r:id="rId20"/>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6">
          <p15:clr>
            <a:srgbClr val="A4A3A4"/>
          </p15:clr>
        </p15:guide>
        <p15:guide id="2" pos="4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523"/>
    <a:srgbClr val="EDEDED"/>
    <a:srgbClr val="FFB952"/>
    <a:srgbClr val="B1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77" autoAdjust="0"/>
  </p:normalViewPr>
  <p:slideViewPr>
    <p:cSldViewPr snapToGrid="0" snapToObjects="1">
      <p:cViewPr varScale="1">
        <p:scale>
          <a:sx n="86" d="100"/>
          <a:sy n="86" d="100"/>
        </p:scale>
        <p:origin x="1116" y="84"/>
      </p:cViewPr>
      <p:guideLst>
        <p:guide orient="horz" pos="4116"/>
        <p:guide pos="4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27E3CC-751C-4E30-AD1E-C64D2FC01082}" type="doc">
      <dgm:prSet loTypeId="urn:microsoft.com/office/officeart/2005/8/layout/radial1" loCatId="cycle" qsTypeId="urn:microsoft.com/office/officeart/2005/8/quickstyle/3D1" qsCatId="3D" csTypeId="urn:microsoft.com/office/officeart/2005/8/colors/accent1_2" csCatId="accent1" phldr="1"/>
      <dgm:spPr/>
      <dgm:t>
        <a:bodyPr/>
        <a:lstStyle/>
        <a:p>
          <a:endParaRPr lang="nb-NO"/>
        </a:p>
      </dgm:t>
    </dgm:pt>
    <dgm:pt modelId="{3906C630-153B-4DE6-8E5B-C32AB4ED2962}">
      <dgm:prSet phldrT="[Text]" custT="1"/>
      <dgm:spPr/>
      <dgm:t>
        <a:bodyPr/>
        <a:lstStyle/>
        <a:p>
          <a:r>
            <a:rPr lang="nb-NO" sz="2000" smtClean="0">
              <a:latin typeface="Chalkduster"/>
              <a:cs typeface="Chalkduster"/>
            </a:rPr>
            <a:t>Self-determination</a:t>
          </a:r>
          <a:endParaRPr lang="nb-NO" sz="2000" dirty="0">
            <a:latin typeface="Chalkduster"/>
            <a:cs typeface="Chalkduster"/>
          </a:endParaRPr>
        </a:p>
      </dgm:t>
    </dgm:pt>
    <dgm:pt modelId="{058063B8-81D5-4BCB-BB01-7D4D655B0486}" type="parTrans" cxnId="{1B23A346-6FEB-4B83-99B8-45CF37E3B3E3}">
      <dgm:prSet/>
      <dgm:spPr/>
      <dgm:t>
        <a:bodyPr/>
        <a:lstStyle/>
        <a:p>
          <a:endParaRPr lang="nb-NO"/>
        </a:p>
      </dgm:t>
    </dgm:pt>
    <dgm:pt modelId="{67944C40-9B7B-465A-9BD2-17698963853D}" type="sibTrans" cxnId="{1B23A346-6FEB-4B83-99B8-45CF37E3B3E3}">
      <dgm:prSet/>
      <dgm:spPr/>
      <dgm:t>
        <a:bodyPr/>
        <a:lstStyle/>
        <a:p>
          <a:endParaRPr lang="nb-NO"/>
        </a:p>
      </dgm:t>
    </dgm:pt>
    <dgm:pt modelId="{F959432D-5E9A-42B1-8272-384DEEF606C3}">
      <dgm:prSet phldrT="[Text]"/>
      <dgm:spPr/>
      <dgm:t>
        <a:bodyPr/>
        <a:lstStyle/>
        <a:p>
          <a:r>
            <a:rPr lang="nb-NO" dirty="0" smtClean="0">
              <a:latin typeface="Chalkduster"/>
              <a:cs typeface="Chalkduster"/>
            </a:rPr>
            <a:t>Legal </a:t>
          </a:r>
          <a:r>
            <a:rPr lang="nb-NO" dirty="0" err="1" smtClean="0">
              <a:latin typeface="Chalkduster"/>
              <a:cs typeface="Chalkduster"/>
            </a:rPr>
            <a:t>Standing</a:t>
          </a:r>
          <a:endParaRPr lang="nb-NO" dirty="0">
            <a:latin typeface="Chalkduster"/>
            <a:cs typeface="Chalkduster"/>
          </a:endParaRPr>
        </a:p>
      </dgm:t>
    </dgm:pt>
    <dgm:pt modelId="{58AFC322-4C57-4D06-BBEE-9A1FF807E041}" type="parTrans" cxnId="{D70A6F9A-2523-4527-949B-1FDBE00C02D0}">
      <dgm:prSet/>
      <dgm:spPr/>
      <dgm:t>
        <a:bodyPr/>
        <a:lstStyle/>
        <a:p>
          <a:endParaRPr lang="nb-NO"/>
        </a:p>
      </dgm:t>
    </dgm:pt>
    <dgm:pt modelId="{71A7DFE2-71A7-4733-9C54-2AF666BF89C8}" type="sibTrans" cxnId="{D70A6F9A-2523-4527-949B-1FDBE00C02D0}">
      <dgm:prSet/>
      <dgm:spPr/>
      <dgm:t>
        <a:bodyPr/>
        <a:lstStyle/>
        <a:p>
          <a:endParaRPr lang="nb-NO"/>
        </a:p>
      </dgm:t>
    </dgm:pt>
    <dgm:pt modelId="{267F25D1-090D-47AC-A694-AF88DE962E3C}">
      <dgm:prSet phldrT="[Text]"/>
      <dgm:spPr/>
      <dgm:t>
        <a:bodyPr/>
        <a:lstStyle/>
        <a:p>
          <a:r>
            <a:rPr lang="nb-NO" dirty="0" err="1" smtClean="0">
              <a:latin typeface="Chalkduster"/>
              <a:cs typeface="Chalkduster"/>
            </a:rPr>
            <a:t>Participation</a:t>
          </a:r>
          <a:endParaRPr lang="nb-NO" dirty="0">
            <a:latin typeface="Chalkduster"/>
            <a:cs typeface="Chalkduster"/>
          </a:endParaRPr>
        </a:p>
      </dgm:t>
    </dgm:pt>
    <dgm:pt modelId="{6E3105C7-D311-46FA-AEA2-5C8C32850D6B}" type="parTrans" cxnId="{114E0004-8D3C-4B8B-9E60-7F03737F6A3E}">
      <dgm:prSet/>
      <dgm:spPr/>
      <dgm:t>
        <a:bodyPr/>
        <a:lstStyle/>
        <a:p>
          <a:endParaRPr lang="nb-NO"/>
        </a:p>
      </dgm:t>
    </dgm:pt>
    <dgm:pt modelId="{45BB9990-0F91-4136-BD44-59B605915586}" type="sibTrans" cxnId="{114E0004-8D3C-4B8B-9E60-7F03737F6A3E}">
      <dgm:prSet/>
      <dgm:spPr/>
      <dgm:t>
        <a:bodyPr/>
        <a:lstStyle/>
        <a:p>
          <a:endParaRPr lang="nb-NO"/>
        </a:p>
      </dgm:t>
    </dgm:pt>
    <dgm:pt modelId="{6AF42334-07F1-47B9-B637-4ACB34A59628}">
      <dgm:prSet phldrT="[Text]"/>
      <dgm:spPr/>
      <dgm:t>
        <a:bodyPr/>
        <a:lstStyle/>
        <a:p>
          <a:r>
            <a:rPr lang="nb-NO" dirty="0" err="1" smtClean="0">
              <a:latin typeface="Chalkduster"/>
              <a:cs typeface="Chalkduster"/>
            </a:rPr>
            <a:t>Consultation</a:t>
          </a:r>
          <a:r>
            <a:rPr lang="nb-NO" dirty="0" smtClean="0">
              <a:latin typeface="Chalkduster"/>
              <a:cs typeface="Chalkduster"/>
            </a:rPr>
            <a:t> </a:t>
          </a:r>
          <a:endParaRPr lang="nb-NO" dirty="0">
            <a:latin typeface="Chalkduster"/>
            <a:cs typeface="Chalkduster"/>
          </a:endParaRPr>
        </a:p>
      </dgm:t>
    </dgm:pt>
    <dgm:pt modelId="{4CCE9CA2-88FB-4559-BAFF-EF586653C2F7}" type="parTrans" cxnId="{42AC07DE-D5E8-4C1E-9C6A-AE03FD9016CE}">
      <dgm:prSet/>
      <dgm:spPr/>
      <dgm:t>
        <a:bodyPr/>
        <a:lstStyle/>
        <a:p>
          <a:endParaRPr lang="nb-NO"/>
        </a:p>
      </dgm:t>
    </dgm:pt>
    <dgm:pt modelId="{953B2A0E-73CA-42D4-9DF4-9A54ABA1219A}" type="sibTrans" cxnId="{42AC07DE-D5E8-4C1E-9C6A-AE03FD9016CE}">
      <dgm:prSet/>
      <dgm:spPr/>
      <dgm:t>
        <a:bodyPr/>
        <a:lstStyle/>
        <a:p>
          <a:endParaRPr lang="nb-NO"/>
        </a:p>
      </dgm:t>
    </dgm:pt>
    <dgm:pt modelId="{071F2B8E-AD10-4706-8FA0-9EAB24666171}">
      <dgm:prSet phldrT="[Text]"/>
      <dgm:spPr/>
      <dgm:t>
        <a:bodyPr/>
        <a:lstStyle/>
        <a:p>
          <a:r>
            <a:rPr lang="nb-NO" dirty="0" err="1" smtClean="0">
              <a:latin typeface="Chalkduster"/>
              <a:cs typeface="Chalkduster"/>
            </a:rPr>
            <a:t>Free</a:t>
          </a:r>
          <a:r>
            <a:rPr lang="nb-NO" dirty="0" smtClean="0">
              <a:latin typeface="Chalkduster"/>
              <a:cs typeface="Chalkduster"/>
            </a:rPr>
            <a:t> prior </a:t>
          </a:r>
          <a:r>
            <a:rPr lang="nb-NO" dirty="0" err="1" smtClean="0">
              <a:latin typeface="Chalkduster"/>
              <a:cs typeface="Chalkduster"/>
            </a:rPr>
            <a:t>informed</a:t>
          </a:r>
          <a:r>
            <a:rPr lang="nb-NO" dirty="0" smtClean="0">
              <a:latin typeface="Chalkduster"/>
              <a:cs typeface="Chalkduster"/>
            </a:rPr>
            <a:t> </a:t>
          </a:r>
          <a:r>
            <a:rPr lang="nb-NO" dirty="0" err="1" smtClean="0">
              <a:latin typeface="Chalkduster"/>
              <a:cs typeface="Chalkduster"/>
            </a:rPr>
            <a:t>consent</a:t>
          </a:r>
          <a:endParaRPr lang="nb-NO" dirty="0">
            <a:latin typeface="Chalkduster"/>
            <a:cs typeface="Chalkduster"/>
          </a:endParaRPr>
        </a:p>
      </dgm:t>
    </dgm:pt>
    <dgm:pt modelId="{55E83127-C49E-46BF-884B-C3559E7699DE}" type="parTrans" cxnId="{62E7DBC5-C33B-4026-B83F-8A62D981726C}">
      <dgm:prSet/>
      <dgm:spPr/>
      <dgm:t>
        <a:bodyPr/>
        <a:lstStyle/>
        <a:p>
          <a:endParaRPr lang="nb-NO"/>
        </a:p>
      </dgm:t>
    </dgm:pt>
    <dgm:pt modelId="{57AAB11E-180F-4F27-AE43-A1000DFBF73F}" type="sibTrans" cxnId="{62E7DBC5-C33B-4026-B83F-8A62D981726C}">
      <dgm:prSet/>
      <dgm:spPr/>
      <dgm:t>
        <a:bodyPr/>
        <a:lstStyle/>
        <a:p>
          <a:endParaRPr lang="nb-NO"/>
        </a:p>
      </dgm:t>
    </dgm:pt>
    <dgm:pt modelId="{DE178B1C-5416-44A0-846E-A8CEB81D4CFD}" type="pres">
      <dgm:prSet presAssocID="{5A27E3CC-751C-4E30-AD1E-C64D2FC01082}" presName="cycle" presStyleCnt="0">
        <dgm:presLayoutVars>
          <dgm:chMax val="1"/>
          <dgm:dir/>
          <dgm:animLvl val="ctr"/>
          <dgm:resizeHandles val="exact"/>
        </dgm:presLayoutVars>
      </dgm:prSet>
      <dgm:spPr/>
      <dgm:t>
        <a:bodyPr/>
        <a:lstStyle/>
        <a:p>
          <a:endParaRPr lang="en-US"/>
        </a:p>
      </dgm:t>
    </dgm:pt>
    <dgm:pt modelId="{CFA17379-1B90-4082-BE9F-3CD83E6BE04E}" type="pres">
      <dgm:prSet presAssocID="{3906C630-153B-4DE6-8E5B-C32AB4ED2962}" presName="centerShape" presStyleLbl="node0" presStyleIdx="0" presStyleCnt="1" custScaleX="146730" custScaleY="152270"/>
      <dgm:spPr/>
      <dgm:t>
        <a:bodyPr/>
        <a:lstStyle/>
        <a:p>
          <a:endParaRPr lang="nb-NO"/>
        </a:p>
      </dgm:t>
    </dgm:pt>
    <dgm:pt modelId="{B93CFCFB-814A-4354-B2AE-460B30A42792}" type="pres">
      <dgm:prSet presAssocID="{58AFC322-4C57-4D06-BBEE-9A1FF807E041}" presName="Name9" presStyleLbl="parChTrans1D2" presStyleIdx="0" presStyleCnt="4"/>
      <dgm:spPr/>
      <dgm:t>
        <a:bodyPr/>
        <a:lstStyle/>
        <a:p>
          <a:endParaRPr lang="en-US"/>
        </a:p>
      </dgm:t>
    </dgm:pt>
    <dgm:pt modelId="{F59960E0-CFD7-4233-99C5-FBA947E93304}" type="pres">
      <dgm:prSet presAssocID="{58AFC322-4C57-4D06-BBEE-9A1FF807E041}" presName="connTx" presStyleLbl="parChTrans1D2" presStyleIdx="0" presStyleCnt="4"/>
      <dgm:spPr/>
      <dgm:t>
        <a:bodyPr/>
        <a:lstStyle/>
        <a:p>
          <a:endParaRPr lang="en-US"/>
        </a:p>
      </dgm:t>
    </dgm:pt>
    <dgm:pt modelId="{EBA63037-BDF3-4112-AFA6-2E45F6BAF10A}" type="pres">
      <dgm:prSet presAssocID="{F959432D-5E9A-42B1-8272-384DEEF606C3}" presName="node" presStyleLbl="node1" presStyleIdx="0" presStyleCnt="4">
        <dgm:presLayoutVars>
          <dgm:bulletEnabled val="1"/>
        </dgm:presLayoutVars>
      </dgm:prSet>
      <dgm:spPr/>
      <dgm:t>
        <a:bodyPr/>
        <a:lstStyle/>
        <a:p>
          <a:endParaRPr lang="nb-NO"/>
        </a:p>
      </dgm:t>
    </dgm:pt>
    <dgm:pt modelId="{3B5B33C9-B420-414F-91C6-EAA1A99224EB}" type="pres">
      <dgm:prSet presAssocID="{6E3105C7-D311-46FA-AEA2-5C8C32850D6B}" presName="Name9" presStyleLbl="parChTrans1D2" presStyleIdx="1" presStyleCnt="4"/>
      <dgm:spPr/>
      <dgm:t>
        <a:bodyPr/>
        <a:lstStyle/>
        <a:p>
          <a:endParaRPr lang="en-US"/>
        </a:p>
      </dgm:t>
    </dgm:pt>
    <dgm:pt modelId="{26DD7E87-0C9F-49E1-967F-DF847131AD6F}" type="pres">
      <dgm:prSet presAssocID="{6E3105C7-D311-46FA-AEA2-5C8C32850D6B}" presName="connTx" presStyleLbl="parChTrans1D2" presStyleIdx="1" presStyleCnt="4"/>
      <dgm:spPr/>
      <dgm:t>
        <a:bodyPr/>
        <a:lstStyle/>
        <a:p>
          <a:endParaRPr lang="en-US"/>
        </a:p>
      </dgm:t>
    </dgm:pt>
    <dgm:pt modelId="{7BC0F4FC-0F37-4AEF-9FBB-2CF2C969B123}" type="pres">
      <dgm:prSet presAssocID="{267F25D1-090D-47AC-A694-AF88DE962E3C}" presName="node" presStyleLbl="node1" presStyleIdx="1" presStyleCnt="4" custScaleX="87729" custRadScaleRad="103558" custRadScaleInc="-145">
        <dgm:presLayoutVars>
          <dgm:bulletEnabled val="1"/>
        </dgm:presLayoutVars>
      </dgm:prSet>
      <dgm:spPr/>
      <dgm:t>
        <a:bodyPr/>
        <a:lstStyle/>
        <a:p>
          <a:endParaRPr lang="en-US"/>
        </a:p>
      </dgm:t>
    </dgm:pt>
    <dgm:pt modelId="{CB13DE77-35A8-40FA-BBA8-4118CAFF965F}" type="pres">
      <dgm:prSet presAssocID="{4CCE9CA2-88FB-4559-BAFF-EF586653C2F7}" presName="Name9" presStyleLbl="parChTrans1D2" presStyleIdx="2" presStyleCnt="4"/>
      <dgm:spPr/>
      <dgm:t>
        <a:bodyPr/>
        <a:lstStyle/>
        <a:p>
          <a:endParaRPr lang="en-US"/>
        </a:p>
      </dgm:t>
    </dgm:pt>
    <dgm:pt modelId="{304066C9-3382-471F-A450-D0907997FE2A}" type="pres">
      <dgm:prSet presAssocID="{4CCE9CA2-88FB-4559-BAFF-EF586653C2F7}" presName="connTx" presStyleLbl="parChTrans1D2" presStyleIdx="2" presStyleCnt="4"/>
      <dgm:spPr/>
      <dgm:t>
        <a:bodyPr/>
        <a:lstStyle/>
        <a:p>
          <a:endParaRPr lang="en-US"/>
        </a:p>
      </dgm:t>
    </dgm:pt>
    <dgm:pt modelId="{2C9E2B09-75FC-483C-B2AD-F95762A7837B}" type="pres">
      <dgm:prSet presAssocID="{6AF42334-07F1-47B9-B637-4ACB34A59628}" presName="node" presStyleLbl="node1" presStyleIdx="2" presStyleCnt="4">
        <dgm:presLayoutVars>
          <dgm:bulletEnabled val="1"/>
        </dgm:presLayoutVars>
      </dgm:prSet>
      <dgm:spPr/>
      <dgm:t>
        <a:bodyPr/>
        <a:lstStyle/>
        <a:p>
          <a:endParaRPr lang="nb-NO"/>
        </a:p>
      </dgm:t>
    </dgm:pt>
    <dgm:pt modelId="{5A80F2A3-F6C7-40BD-A571-192225169D39}" type="pres">
      <dgm:prSet presAssocID="{55E83127-C49E-46BF-884B-C3559E7699DE}" presName="Name9" presStyleLbl="parChTrans1D2" presStyleIdx="3" presStyleCnt="4"/>
      <dgm:spPr/>
      <dgm:t>
        <a:bodyPr/>
        <a:lstStyle/>
        <a:p>
          <a:endParaRPr lang="en-US"/>
        </a:p>
      </dgm:t>
    </dgm:pt>
    <dgm:pt modelId="{2C1B353C-CA43-4E45-92C9-5190C0858AC2}" type="pres">
      <dgm:prSet presAssocID="{55E83127-C49E-46BF-884B-C3559E7699DE}" presName="connTx" presStyleLbl="parChTrans1D2" presStyleIdx="3" presStyleCnt="4"/>
      <dgm:spPr/>
      <dgm:t>
        <a:bodyPr/>
        <a:lstStyle/>
        <a:p>
          <a:endParaRPr lang="en-US"/>
        </a:p>
      </dgm:t>
    </dgm:pt>
    <dgm:pt modelId="{7518D0DF-2B27-4D6B-B8C0-57C4B962A855}" type="pres">
      <dgm:prSet presAssocID="{071F2B8E-AD10-4706-8FA0-9EAB24666171}" presName="node" presStyleLbl="node1" presStyleIdx="3" presStyleCnt="4" custScaleX="97189" custScaleY="93678" custRadScaleRad="105253">
        <dgm:presLayoutVars>
          <dgm:bulletEnabled val="1"/>
        </dgm:presLayoutVars>
      </dgm:prSet>
      <dgm:spPr/>
      <dgm:t>
        <a:bodyPr/>
        <a:lstStyle/>
        <a:p>
          <a:endParaRPr lang="nb-NO"/>
        </a:p>
      </dgm:t>
    </dgm:pt>
  </dgm:ptLst>
  <dgm:cxnLst>
    <dgm:cxn modelId="{114E0004-8D3C-4B8B-9E60-7F03737F6A3E}" srcId="{3906C630-153B-4DE6-8E5B-C32AB4ED2962}" destId="{267F25D1-090D-47AC-A694-AF88DE962E3C}" srcOrd="1" destOrd="0" parTransId="{6E3105C7-D311-46FA-AEA2-5C8C32850D6B}" sibTransId="{45BB9990-0F91-4136-BD44-59B605915586}"/>
    <dgm:cxn modelId="{1B23A346-6FEB-4B83-99B8-45CF37E3B3E3}" srcId="{5A27E3CC-751C-4E30-AD1E-C64D2FC01082}" destId="{3906C630-153B-4DE6-8E5B-C32AB4ED2962}" srcOrd="0" destOrd="0" parTransId="{058063B8-81D5-4BCB-BB01-7D4D655B0486}" sibTransId="{67944C40-9B7B-465A-9BD2-17698963853D}"/>
    <dgm:cxn modelId="{9281191B-B284-406E-AE8E-7481022FBB4C}" type="presOf" srcId="{58AFC322-4C57-4D06-BBEE-9A1FF807E041}" destId="{B93CFCFB-814A-4354-B2AE-460B30A42792}" srcOrd="0" destOrd="0" presId="urn:microsoft.com/office/officeart/2005/8/layout/radial1"/>
    <dgm:cxn modelId="{D70A6F9A-2523-4527-949B-1FDBE00C02D0}" srcId="{3906C630-153B-4DE6-8E5B-C32AB4ED2962}" destId="{F959432D-5E9A-42B1-8272-384DEEF606C3}" srcOrd="0" destOrd="0" parTransId="{58AFC322-4C57-4D06-BBEE-9A1FF807E041}" sibTransId="{71A7DFE2-71A7-4733-9C54-2AF666BF89C8}"/>
    <dgm:cxn modelId="{777C0DC6-E8D7-46C1-A7EF-314A435F724F}" type="presOf" srcId="{3906C630-153B-4DE6-8E5B-C32AB4ED2962}" destId="{CFA17379-1B90-4082-BE9F-3CD83E6BE04E}" srcOrd="0" destOrd="0" presId="urn:microsoft.com/office/officeart/2005/8/layout/radial1"/>
    <dgm:cxn modelId="{0FFE0780-6987-4931-8295-FA86CEE9451B}" type="presOf" srcId="{6AF42334-07F1-47B9-B637-4ACB34A59628}" destId="{2C9E2B09-75FC-483C-B2AD-F95762A7837B}" srcOrd="0" destOrd="0" presId="urn:microsoft.com/office/officeart/2005/8/layout/radial1"/>
    <dgm:cxn modelId="{1AAFD580-B690-44E0-9E77-BB9077F5C710}" type="presOf" srcId="{5A27E3CC-751C-4E30-AD1E-C64D2FC01082}" destId="{DE178B1C-5416-44A0-846E-A8CEB81D4CFD}" srcOrd="0" destOrd="0" presId="urn:microsoft.com/office/officeart/2005/8/layout/radial1"/>
    <dgm:cxn modelId="{C3C2F5B2-294F-485D-9233-1C9B44CEDF39}" type="presOf" srcId="{55E83127-C49E-46BF-884B-C3559E7699DE}" destId="{5A80F2A3-F6C7-40BD-A571-192225169D39}" srcOrd="0" destOrd="0" presId="urn:microsoft.com/office/officeart/2005/8/layout/radial1"/>
    <dgm:cxn modelId="{42AC07DE-D5E8-4C1E-9C6A-AE03FD9016CE}" srcId="{3906C630-153B-4DE6-8E5B-C32AB4ED2962}" destId="{6AF42334-07F1-47B9-B637-4ACB34A59628}" srcOrd="2" destOrd="0" parTransId="{4CCE9CA2-88FB-4559-BAFF-EF586653C2F7}" sibTransId="{953B2A0E-73CA-42D4-9DF4-9A54ABA1219A}"/>
    <dgm:cxn modelId="{F6844D1D-B732-4B1D-A2BD-FBDEF95194F7}" type="presOf" srcId="{4CCE9CA2-88FB-4559-BAFF-EF586653C2F7}" destId="{CB13DE77-35A8-40FA-BBA8-4118CAFF965F}" srcOrd="0" destOrd="0" presId="urn:microsoft.com/office/officeart/2005/8/layout/radial1"/>
    <dgm:cxn modelId="{D951F54F-EA6E-4949-B55B-ABA50DFB95C3}" type="presOf" srcId="{4CCE9CA2-88FB-4559-BAFF-EF586653C2F7}" destId="{304066C9-3382-471F-A450-D0907997FE2A}" srcOrd="1" destOrd="0" presId="urn:microsoft.com/office/officeart/2005/8/layout/radial1"/>
    <dgm:cxn modelId="{55B0A097-8EC1-41CC-943C-F7BCDD060563}" type="presOf" srcId="{55E83127-C49E-46BF-884B-C3559E7699DE}" destId="{2C1B353C-CA43-4E45-92C9-5190C0858AC2}" srcOrd="1" destOrd="0" presId="urn:microsoft.com/office/officeart/2005/8/layout/radial1"/>
    <dgm:cxn modelId="{62E7DBC5-C33B-4026-B83F-8A62D981726C}" srcId="{3906C630-153B-4DE6-8E5B-C32AB4ED2962}" destId="{071F2B8E-AD10-4706-8FA0-9EAB24666171}" srcOrd="3" destOrd="0" parTransId="{55E83127-C49E-46BF-884B-C3559E7699DE}" sibTransId="{57AAB11E-180F-4F27-AE43-A1000DFBF73F}"/>
    <dgm:cxn modelId="{1F8B5CF9-EFB1-42E5-AED0-612E7E3E9081}" type="presOf" srcId="{071F2B8E-AD10-4706-8FA0-9EAB24666171}" destId="{7518D0DF-2B27-4D6B-B8C0-57C4B962A855}" srcOrd="0" destOrd="0" presId="urn:microsoft.com/office/officeart/2005/8/layout/radial1"/>
    <dgm:cxn modelId="{56643CDF-C3AE-407A-87EC-5382DE367BED}" type="presOf" srcId="{6E3105C7-D311-46FA-AEA2-5C8C32850D6B}" destId="{3B5B33C9-B420-414F-91C6-EAA1A99224EB}" srcOrd="0" destOrd="0" presId="urn:microsoft.com/office/officeart/2005/8/layout/radial1"/>
    <dgm:cxn modelId="{BD999D59-A01A-4947-A7E5-5E5453E8F592}" type="presOf" srcId="{58AFC322-4C57-4D06-BBEE-9A1FF807E041}" destId="{F59960E0-CFD7-4233-99C5-FBA947E93304}" srcOrd="1" destOrd="0" presId="urn:microsoft.com/office/officeart/2005/8/layout/radial1"/>
    <dgm:cxn modelId="{2A4A299E-4830-4CAC-B231-2282030A1844}" type="presOf" srcId="{267F25D1-090D-47AC-A694-AF88DE962E3C}" destId="{7BC0F4FC-0F37-4AEF-9FBB-2CF2C969B123}" srcOrd="0" destOrd="0" presId="urn:microsoft.com/office/officeart/2005/8/layout/radial1"/>
    <dgm:cxn modelId="{17EF92F7-3366-428B-AC93-87A191088E30}" type="presOf" srcId="{F959432D-5E9A-42B1-8272-384DEEF606C3}" destId="{EBA63037-BDF3-4112-AFA6-2E45F6BAF10A}" srcOrd="0" destOrd="0" presId="urn:microsoft.com/office/officeart/2005/8/layout/radial1"/>
    <dgm:cxn modelId="{C90AA787-B402-4FA1-BD47-0C7E63DE8B12}" type="presOf" srcId="{6E3105C7-D311-46FA-AEA2-5C8C32850D6B}" destId="{26DD7E87-0C9F-49E1-967F-DF847131AD6F}" srcOrd="1" destOrd="0" presId="urn:microsoft.com/office/officeart/2005/8/layout/radial1"/>
    <dgm:cxn modelId="{1F3B95C7-292B-41AD-956D-536F06CADC70}" type="presParOf" srcId="{DE178B1C-5416-44A0-846E-A8CEB81D4CFD}" destId="{CFA17379-1B90-4082-BE9F-3CD83E6BE04E}" srcOrd="0" destOrd="0" presId="urn:microsoft.com/office/officeart/2005/8/layout/radial1"/>
    <dgm:cxn modelId="{919D37AE-EC55-4679-846E-A09E484B1F2A}" type="presParOf" srcId="{DE178B1C-5416-44A0-846E-A8CEB81D4CFD}" destId="{B93CFCFB-814A-4354-B2AE-460B30A42792}" srcOrd="1" destOrd="0" presId="urn:microsoft.com/office/officeart/2005/8/layout/radial1"/>
    <dgm:cxn modelId="{1AB1999C-BC0D-418F-ADC2-073728FE040D}" type="presParOf" srcId="{B93CFCFB-814A-4354-B2AE-460B30A42792}" destId="{F59960E0-CFD7-4233-99C5-FBA947E93304}" srcOrd="0" destOrd="0" presId="urn:microsoft.com/office/officeart/2005/8/layout/radial1"/>
    <dgm:cxn modelId="{9E715720-DE5C-4330-8D74-D842610F0346}" type="presParOf" srcId="{DE178B1C-5416-44A0-846E-A8CEB81D4CFD}" destId="{EBA63037-BDF3-4112-AFA6-2E45F6BAF10A}" srcOrd="2" destOrd="0" presId="urn:microsoft.com/office/officeart/2005/8/layout/radial1"/>
    <dgm:cxn modelId="{69AD7CB2-3307-4E9F-8126-148202660FF1}" type="presParOf" srcId="{DE178B1C-5416-44A0-846E-A8CEB81D4CFD}" destId="{3B5B33C9-B420-414F-91C6-EAA1A99224EB}" srcOrd="3" destOrd="0" presId="urn:microsoft.com/office/officeart/2005/8/layout/radial1"/>
    <dgm:cxn modelId="{1181D5B7-A129-45B4-9DC1-36429564314E}" type="presParOf" srcId="{3B5B33C9-B420-414F-91C6-EAA1A99224EB}" destId="{26DD7E87-0C9F-49E1-967F-DF847131AD6F}" srcOrd="0" destOrd="0" presId="urn:microsoft.com/office/officeart/2005/8/layout/radial1"/>
    <dgm:cxn modelId="{05E6A92E-AEAB-4B8C-B024-4503223BEDD7}" type="presParOf" srcId="{DE178B1C-5416-44A0-846E-A8CEB81D4CFD}" destId="{7BC0F4FC-0F37-4AEF-9FBB-2CF2C969B123}" srcOrd="4" destOrd="0" presId="urn:microsoft.com/office/officeart/2005/8/layout/radial1"/>
    <dgm:cxn modelId="{D953C517-3CF9-4216-9F8F-7C5E88B9BAAB}" type="presParOf" srcId="{DE178B1C-5416-44A0-846E-A8CEB81D4CFD}" destId="{CB13DE77-35A8-40FA-BBA8-4118CAFF965F}" srcOrd="5" destOrd="0" presId="urn:microsoft.com/office/officeart/2005/8/layout/radial1"/>
    <dgm:cxn modelId="{C37A400D-B924-4C52-90B6-C96AC7B0D8EA}" type="presParOf" srcId="{CB13DE77-35A8-40FA-BBA8-4118CAFF965F}" destId="{304066C9-3382-471F-A450-D0907997FE2A}" srcOrd="0" destOrd="0" presId="urn:microsoft.com/office/officeart/2005/8/layout/radial1"/>
    <dgm:cxn modelId="{322ABAB7-515B-4B6D-8FFD-368CA8515069}" type="presParOf" srcId="{DE178B1C-5416-44A0-846E-A8CEB81D4CFD}" destId="{2C9E2B09-75FC-483C-B2AD-F95762A7837B}" srcOrd="6" destOrd="0" presId="urn:microsoft.com/office/officeart/2005/8/layout/radial1"/>
    <dgm:cxn modelId="{A9B209B4-0A50-4DF3-9ACC-8AA628ABF787}" type="presParOf" srcId="{DE178B1C-5416-44A0-846E-A8CEB81D4CFD}" destId="{5A80F2A3-F6C7-40BD-A571-192225169D39}" srcOrd="7" destOrd="0" presId="urn:microsoft.com/office/officeart/2005/8/layout/radial1"/>
    <dgm:cxn modelId="{04B89833-AFB5-4418-ACE0-BD655F85EEDE}" type="presParOf" srcId="{5A80F2A3-F6C7-40BD-A571-192225169D39}" destId="{2C1B353C-CA43-4E45-92C9-5190C0858AC2}" srcOrd="0" destOrd="0" presId="urn:microsoft.com/office/officeart/2005/8/layout/radial1"/>
    <dgm:cxn modelId="{838AE3A5-B931-4123-A0AB-771011FB445E}" type="presParOf" srcId="{DE178B1C-5416-44A0-846E-A8CEB81D4CFD}" destId="{7518D0DF-2B27-4D6B-B8C0-57C4B962A85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E93CF5-08DC-074F-9F45-F2D060A05528}" type="datetimeFigureOut">
              <a:rPr lang="nn-NO" smtClean="0"/>
              <a:pPr/>
              <a:t>12.09.2016</a:t>
            </a:fld>
            <a:endParaRPr lang="nn-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94C6F1-7654-4546-84C8-726BBFF0FEE9}" type="slidenum">
              <a:rPr lang="nn-NO" smtClean="0"/>
              <a:pPr/>
              <a:t>‹#›</a:t>
            </a:fld>
            <a:endParaRPr lang="nn-NO"/>
          </a:p>
        </p:txBody>
      </p:sp>
    </p:spTree>
    <p:extLst>
      <p:ext uri="{BB962C8B-B14F-4D97-AF65-F5344CB8AC3E}">
        <p14:creationId xmlns:p14="http://schemas.microsoft.com/office/powerpoint/2010/main" val="3158158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C5053-559C-C249-91EF-92EEF9750FE8}" type="datetimeFigureOut">
              <a:rPr lang="nb-NO" smtClean="0"/>
              <a:t>12.09.2016</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BD5BE5-926A-5346-99E3-89BA6890BC24}" type="slidenum">
              <a:rPr lang="nb-NO" smtClean="0"/>
              <a:t>‹#›</a:t>
            </a:fld>
            <a:endParaRPr lang="nb-NO"/>
          </a:p>
        </p:txBody>
      </p:sp>
    </p:spTree>
    <p:extLst>
      <p:ext uri="{BB962C8B-B14F-4D97-AF65-F5344CB8AC3E}">
        <p14:creationId xmlns:p14="http://schemas.microsoft.com/office/powerpoint/2010/main" val="12751233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B65EB-747D-E14B-AF59-BD6A5BAAD899}" type="slidenum">
              <a:rPr lang="en-US" smtClean="0"/>
              <a:t>3</a:t>
            </a:fld>
            <a:endParaRPr lang="en-US"/>
          </a:p>
        </p:txBody>
      </p:sp>
    </p:spTree>
    <p:extLst>
      <p:ext uri="{BB962C8B-B14F-4D97-AF65-F5344CB8AC3E}">
        <p14:creationId xmlns:p14="http://schemas.microsoft.com/office/powerpoint/2010/main" val="65934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19" name="Rektangel 18"/>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Tittel 1"/>
          <p:cNvSpPr>
            <a:spLocks noGrp="1"/>
          </p:cNvSpPr>
          <p:nvPr>
            <p:ph type="ctrTitle"/>
          </p:nvPr>
        </p:nvSpPr>
        <p:spPr>
          <a:xfrm>
            <a:off x="685800" y="1910403"/>
            <a:ext cx="4934354" cy="1470025"/>
          </a:xfrm>
        </p:spPr>
        <p:txBody>
          <a:bodyPr/>
          <a:lstStyle/>
          <a:p>
            <a:r>
              <a:rPr lang="nb-NO" dirty="0" smtClean="0"/>
              <a:t>Klikk for å redigere tittelstil</a:t>
            </a:r>
            <a:endParaRPr lang="nn-NO" dirty="0"/>
          </a:p>
        </p:txBody>
      </p:sp>
      <p:sp>
        <p:nvSpPr>
          <p:cNvPr id="3" name="Undertittel 2"/>
          <p:cNvSpPr>
            <a:spLocks noGrp="1"/>
          </p:cNvSpPr>
          <p:nvPr>
            <p:ph type="subTitle" idx="1"/>
          </p:nvPr>
        </p:nvSpPr>
        <p:spPr>
          <a:xfrm>
            <a:off x="694366" y="3606172"/>
            <a:ext cx="4675782" cy="1752600"/>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n-NO" dirty="0"/>
          </a:p>
        </p:txBody>
      </p:sp>
      <p:cxnSp>
        <p:nvCxnSpPr>
          <p:cNvPr id="28" name="Rett linje 27"/>
          <p:cNvCxnSpPr/>
          <p:nvPr userDrawn="1"/>
        </p:nvCxnSpPr>
        <p:spPr>
          <a:xfrm>
            <a:off x="790575" y="3490439"/>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userDrawn="1"/>
        </p:nvCxnSpPr>
        <p:spPr>
          <a:xfrm>
            <a:off x="790575" y="3488851"/>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r>
              <a:rPr lang="nb-NO" smtClean="0"/>
              <a:t>14.05.14</a:t>
            </a:r>
            <a:endParaRPr lang="nn-NO"/>
          </a:p>
        </p:txBody>
      </p:sp>
      <p:sp>
        <p:nvSpPr>
          <p:cNvPr id="5" name="Plassholder for bunntekst 4"/>
          <p:cNvSpPr>
            <a:spLocks noGrp="1"/>
          </p:cNvSpPr>
          <p:nvPr>
            <p:ph type="ftr" sz="quarter" idx="11"/>
          </p:nvPr>
        </p:nvSpPr>
        <p:spPr/>
        <p:txBody>
          <a:bodyPr/>
          <a:lstStyle/>
          <a:p>
            <a:r>
              <a:rPr lang="nn-NO" dirty="0" smtClean="0"/>
              <a:t>JCLOS / K.G. Jebsen Centre for </a:t>
            </a:r>
            <a:r>
              <a:rPr lang="nn-NO" dirty="0" err="1" smtClean="0"/>
              <a:t>the</a:t>
            </a:r>
            <a:r>
              <a:rPr lang="nn-NO" dirty="0" smtClean="0"/>
              <a:t> Law </a:t>
            </a:r>
            <a:r>
              <a:rPr lang="nn-NO" dirty="0" err="1" smtClean="0"/>
              <a:t>of</a:t>
            </a:r>
            <a:r>
              <a:rPr lang="nn-NO" dirty="0" smtClean="0"/>
              <a:t> </a:t>
            </a:r>
            <a:r>
              <a:rPr lang="nn-NO" dirty="0" err="1" smtClean="0"/>
              <a:t>the</a:t>
            </a:r>
            <a:r>
              <a:rPr lang="nn-NO" dirty="0" smtClean="0"/>
              <a:t> Sea </a:t>
            </a:r>
            <a:endParaRPr lang="nn-NO" dirty="0"/>
          </a:p>
        </p:txBody>
      </p:sp>
      <p:sp>
        <p:nvSpPr>
          <p:cNvPr id="6" name="Plassholder for lysbildenummer 5"/>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341748" y="1837780"/>
            <a:ext cx="4038600"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sp>
        <p:nvSpPr>
          <p:cNvPr id="4" name="Plassholder for innhold 3"/>
          <p:cNvSpPr>
            <a:spLocks noGrp="1"/>
          </p:cNvSpPr>
          <p:nvPr>
            <p:ph sz="half" idx="2"/>
          </p:nvPr>
        </p:nvSpPr>
        <p:spPr>
          <a:xfrm>
            <a:off x="4648200" y="1837780"/>
            <a:ext cx="3902216"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sp>
        <p:nvSpPr>
          <p:cNvPr id="5" name="Plassholder for dato 4"/>
          <p:cNvSpPr>
            <a:spLocks noGrp="1"/>
          </p:cNvSpPr>
          <p:nvPr>
            <p:ph type="dt" sz="half" idx="10"/>
          </p:nvPr>
        </p:nvSpPr>
        <p:spPr/>
        <p:txBody>
          <a:bodyPr/>
          <a:lstStyle/>
          <a:p>
            <a:r>
              <a:rPr lang="nb-NO" smtClean="0"/>
              <a:t>14.05.14</a:t>
            </a:r>
            <a:endParaRPr lang="nn-NO"/>
          </a:p>
        </p:txBody>
      </p:sp>
      <p:sp>
        <p:nvSpPr>
          <p:cNvPr id="6" name="Plassholder for bunntekst 5"/>
          <p:cNvSpPr>
            <a:spLocks noGrp="1"/>
          </p:cNvSpPr>
          <p:nvPr>
            <p:ph type="ftr" sz="quarter" idx="11"/>
          </p:nvPr>
        </p:nvSpPr>
        <p:spPr/>
        <p:txBody>
          <a:bodyPr/>
          <a:lstStyle/>
          <a:p>
            <a:r>
              <a:rPr lang="nn-NO" smtClean="0"/>
              <a:t>JCLOS / K.G. Jebsen Centre for the Law of the Sea </a:t>
            </a:r>
            <a:endParaRPr lang="nn-NO"/>
          </a:p>
        </p:txBody>
      </p:sp>
      <p:sp>
        <p:nvSpPr>
          <p:cNvPr id="7" name="Plassholder for lysbildenummer 6"/>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dato 2"/>
          <p:cNvSpPr>
            <a:spLocks noGrp="1"/>
          </p:cNvSpPr>
          <p:nvPr>
            <p:ph type="dt" sz="half" idx="10"/>
          </p:nvPr>
        </p:nvSpPr>
        <p:spPr/>
        <p:txBody>
          <a:bodyPr/>
          <a:lstStyle/>
          <a:p>
            <a:r>
              <a:rPr lang="nb-NO" smtClean="0"/>
              <a:t>14.05.14</a:t>
            </a:r>
            <a:endParaRPr lang="nn-NO"/>
          </a:p>
        </p:txBody>
      </p:sp>
      <p:sp>
        <p:nvSpPr>
          <p:cNvPr id="4" name="Plassholder for bunntekst 3"/>
          <p:cNvSpPr>
            <a:spLocks noGrp="1"/>
          </p:cNvSpPr>
          <p:nvPr>
            <p:ph type="ftr" sz="quarter" idx="11"/>
          </p:nvPr>
        </p:nvSpPr>
        <p:spPr/>
        <p:txBody>
          <a:bodyPr/>
          <a:lstStyle/>
          <a:p>
            <a:r>
              <a:rPr lang="nn-NO" smtClean="0"/>
              <a:t>JCLOS / K.G. Jebsen Centre for the Law of the Sea </a:t>
            </a:r>
            <a:endParaRPr lang="nn-NO"/>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4" name="Bilde 13" descr="JCLOS sto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4908" y="-13094"/>
            <a:ext cx="6097762" cy="6896750"/>
          </a:xfrm>
          <a:prstGeom prst="rect">
            <a:avLst/>
          </a:prstGeom>
        </p:spPr>
      </p:pic>
      <p:pic>
        <p:nvPicPr>
          <p:cNvPr id="15" name="Bilde 14" descr="PPT_or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708" y="-27302"/>
            <a:ext cx="7026339" cy="6924058"/>
          </a:xfrm>
          <a:prstGeom prst="rect">
            <a:avLst/>
          </a:prstGeom>
        </p:spPr>
      </p:pic>
      <p:sp>
        <p:nvSpPr>
          <p:cNvPr id="2" name="Plassholder for dato 1"/>
          <p:cNvSpPr>
            <a:spLocks noGrp="1"/>
          </p:cNvSpPr>
          <p:nvPr>
            <p:ph type="dt" sz="half" idx="10"/>
          </p:nvPr>
        </p:nvSpPr>
        <p:spPr/>
        <p:txBody>
          <a:bodyPr/>
          <a:lstStyle/>
          <a:p>
            <a:r>
              <a:rPr lang="nb-NO" smtClean="0"/>
              <a:t>14.05.14</a:t>
            </a:r>
            <a:endParaRPr lang="nn-NO"/>
          </a:p>
        </p:txBody>
      </p:sp>
      <p:sp>
        <p:nvSpPr>
          <p:cNvPr id="8" name="Tittel 7"/>
          <p:cNvSpPr>
            <a:spLocks noGrp="1"/>
          </p:cNvSpPr>
          <p:nvPr>
            <p:ph type="ctrTitle"/>
          </p:nvPr>
        </p:nvSpPr>
        <p:spPr>
          <a:xfrm>
            <a:off x="685800" y="1910403"/>
            <a:ext cx="4934354" cy="1470025"/>
          </a:xfrm>
        </p:spPr>
        <p:txBody>
          <a:bodyPr>
            <a:normAutofit/>
          </a:bodyPr>
          <a:lstStyle/>
          <a:p>
            <a:r>
              <a:rPr lang="nn-NO" sz="2800" dirty="0" smtClean="0"/>
              <a:t>Tittel her</a:t>
            </a:r>
            <a:endParaRPr lang="nn-NO" sz="2800" dirty="0"/>
          </a:p>
        </p:txBody>
      </p:sp>
      <p:sp>
        <p:nvSpPr>
          <p:cNvPr id="9" name="Undertittel 8"/>
          <p:cNvSpPr>
            <a:spLocks noGrp="1"/>
          </p:cNvSpPr>
          <p:nvPr>
            <p:ph type="subTitle" idx="1"/>
          </p:nvPr>
        </p:nvSpPr>
        <p:spPr>
          <a:xfrm>
            <a:off x="694366" y="3606172"/>
            <a:ext cx="4675782" cy="1752600"/>
          </a:xfrm>
        </p:spPr>
        <p:txBody>
          <a:bodyPr>
            <a:normAutofit/>
          </a:bodyPr>
          <a:lstStyle>
            <a:lvl1pPr marL="0" indent="0">
              <a:buFontTx/>
              <a:buNone/>
              <a:defRPr/>
            </a:lvl1pPr>
          </a:lstStyle>
          <a:p>
            <a:r>
              <a:rPr lang="nn-NO" sz="1600" dirty="0" smtClean="0"/>
              <a:t>Undertittel her</a:t>
            </a:r>
            <a:endParaRPr lang="nn-NO" sz="1600" dirty="0"/>
          </a:p>
        </p:txBody>
      </p:sp>
      <p:cxnSp>
        <p:nvCxnSpPr>
          <p:cNvPr id="10" name="Rett linje 9"/>
          <p:cNvCxnSpPr/>
          <p:nvPr userDrawn="1"/>
        </p:nvCxnSpPr>
        <p:spPr>
          <a:xfrm>
            <a:off x="790575" y="3490439"/>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Bilde 10" descr="LogoNors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7228" y="5990616"/>
            <a:ext cx="532397" cy="532397"/>
          </a:xfrm>
          <a:prstGeom prst="rect">
            <a:avLst/>
          </a:prstGeom>
        </p:spPr>
      </p:pic>
      <p:pic>
        <p:nvPicPr>
          <p:cNvPr id="12" name="Bilde 11" descr="KGJ.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0574" y="6224712"/>
            <a:ext cx="684835" cy="288801"/>
          </a:xfrm>
          <a:prstGeom prst="rect">
            <a:avLst/>
          </a:prstGeom>
        </p:spPr>
      </p:pic>
      <p:pic>
        <p:nvPicPr>
          <p:cNvPr id="13" name="Bilde 12" descr="UiT_Navn_en_blaa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555" y="-13094"/>
            <a:ext cx="1358751" cy="22845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F1BDC-CC85-CB43-A670-3340F080688D}" type="datetimeFigureOut">
              <a:rPr lang="en-US" smtClean="0"/>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28BB9-4E98-5A41-8A88-38713C2D285B}" type="slidenum">
              <a:rPr lang="en-US" smtClean="0"/>
              <a:t>‹#›</a:t>
            </a:fld>
            <a:endParaRPr lang="en-US"/>
          </a:p>
        </p:txBody>
      </p:sp>
    </p:spTree>
    <p:extLst>
      <p:ext uri="{BB962C8B-B14F-4D97-AF65-F5344CB8AC3E}">
        <p14:creationId xmlns:p14="http://schemas.microsoft.com/office/powerpoint/2010/main" val="255963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70300" y="300207"/>
            <a:ext cx="7880116" cy="1216926"/>
          </a:xfrm>
          <a:prstGeom prst="rect">
            <a:avLst/>
          </a:prstGeom>
        </p:spPr>
        <p:txBody>
          <a:bodyPr vert="horz" lIns="91440" tIns="45720" rIns="91440" bIns="45720" rtlCol="0" anchor="b">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329282" y="1751183"/>
            <a:ext cx="8229600" cy="4374980"/>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sp>
        <p:nvSpPr>
          <p:cNvPr id="4" name="Plassholder for dato 3"/>
          <p:cNvSpPr>
            <a:spLocks noGrp="1"/>
          </p:cNvSpPr>
          <p:nvPr>
            <p:ph type="dt" sz="half" idx="2"/>
          </p:nvPr>
        </p:nvSpPr>
        <p:spPr>
          <a:xfrm>
            <a:off x="712376" y="6356350"/>
            <a:ext cx="647649" cy="365125"/>
          </a:xfrm>
          <a:prstGeom prst="rect">
            <a:avLst/>
          </a:prstGeom>
        </p:spPr>
        <p:txBody>
          <a:bodyPr vert="horz" lIns="91440" tIns="45720" rIns="91440" bIns="45720" rtlCol="0" anchor="ctr"/>
          <a:lstStyle>
            <a:lvl1pPr algn="l">
              <a:defRPr sz="900">
                <a:solidFill>
                  <a:schemeClr val="tx1">
                    <a:tint val="75000"/>
                  </a:schemeClr>
                </a:solidFill>
                <a:latin typeface="Open Sans Light"/>
                <a:cs typeface="Open Sans Light"/>
              </a:defRPr>
            </a:lvl1pPr>
          </a:lstStyle>
          <a:p>
            <a:r>
              <a:rPr lang="nb-NO" smtClean="0"/>
              <a:t>14.05.14</a:t>
            </a:r>
            <a:endParaRPr lang="nn-NO" dirty="0"/>
          </a:p>
        </p:txBody>
      </p:sp>
      <p:sp>
        <p:nvSpPr>
          <p:cNvPr id="5" name="Plassholder for bunntekst 4"/>
          <p:cNvSpPr>
            <a:spLocks noGrp="1"/>
          </p:cNvSpPr>
          <p:nvPr>
            <p:ph type="ftr" sz="quarter" idx="3"/>
          </p:nvPr>
        </p:nvSpPr>
        <p:spPr>
          <a:xfrm>
            <a:off x="1491194" y="6301730"/>
            <a:ext cx="5062005" cy="501649"/>
          </a:xfrm>
          <a:prstGeom prst="rect">
            <a:avLst/>
          </a:prstGeom>
        </p:spPr>
        <p:txBody>
          <a:bodyPr vert="horz" lIns="91440" tIns="45720" rIns="91440" bIns="45720" rtlCol="0" anchor="ctr"/>
          <a:lstStyle>
            <a:lvl1pPr algn="l">
              <a:defRPr sz="1000">
                <a:solidFill>
                  <a:schemeClr val="tx1">
                    <a:tint val="75000"/>
                  </a:schemeClr>
                </a:solidFill>
                <a:latin typeface="Open Sans Light"/>
                <a:cs typeface="Open Sans Light"/>
              </a:defRPr>
            </a:lvl1pPr>
          </a:lstStyle>
          <a:p>
            <a:r>
              <a:rPr lang="nn-NO" smtClean="0"/>
              <a:t>JCLOS / K.G. Jebsen Centre for the Law of the Sea </a:t>
            </a:r>
            <a:endParaRPr lang="nn-NO" dirty="0"/>
          </a:p>
        </p:txBody>
      </p:sp>
      <p:sp>
        <p:nvSpPr>
          <p:cNvPr id="6" name="Plassholder for lysbildenummer 5"/>
          <p:cNvSpPr>
            <a:spLocks noGrp="1"/>
          </p:cNvSpPr>
          <p:nvPr>
            <p:ph type="sldNum" sz="quarter" idx="4"/>
          </p:nvPr>
        </p:nvSpPr>
        <p:spPr>
          <a:xfrm>
            <a:off x="6553200" y="6356350"/>
            <a:ext cx="2005682" cy="365125"/>
          </a:xfrm>
          <a:prstGeom prst="rect">
            <a:avLst/>
          </a:prstGeom>
        </p:spPr>
        <p:txBody>
          <a:bodyPr vert="horz" lIns="91440" tIns="45720" rIns="91440" bIns="45720" rtlCol="0" anchor="ctr"/>
          <a:lstStyle>
            <a:lvl1pPr algn="r">
              <a:defRPr sz="1200">
                <a:solidFill>
                  <a:schemeClr val="tx1">
                    <a:tint val="75000"/>
                  </a:schemeClr>
                </a:solidFill>
                <a:latin typeface="Open Sans Light"/>
                <a:cs typeface="Open Sans Light"/>
              </a:defRPr>
            </a:lvl1pPr>
          </a:lstStyle>
          <a:p>
            <a:fld id="{48967F36-0B61-F749-ACDB-F36D75792314}" type="slidenum">
              <a:rPr lang="nn-NO" smtClean="0"/>
              <a:pPr/>
              <a:t>‹#›</a:t>
            </a:fld>
            <a:endParaRPr lang="nn-NO" dirty="0"/>
          </a:p>
        </p:txBody>
      </p:sp>
      <p:pic>
        <p:nvPicPr>
          <p:cNvPr id="7" name="Bilde 6" descr="HJØRNE_PPT.png"/>
          <p:cNvPicPr>
            <a:picLocks noChangeAspect="1"/>
          </p:cNvPicPr>
          <p:nvPr userDrawn="1"/>
        </p:nvPicPr>
        <p:blipFill>
          <a:blip r:embed="rId9" cstate="screen">
            <a:alphaModFix amt="66000"/>
            <a:extLst>
              <a:ext uri="{28A0092B-C50C-407E-A947-70E740481C1C}">
                <a14:useLocalDpi xmlns:a14="http://schemas.microsoft.com/office/drawing/2010/main"/>
              </a:ext>
            </a:extLst>
          </a:blip>
          <a:stretch>
            <a:fillRect/>
          </a:stretch>
        </p:blipFill>
        <p:spPr>
          <a:xfrm>
            <a:off x="7156516" y="4806557"/>
            <a:ext cx="2013141" cy="2077099"/>
          </a:xfrm>
          <a:prstGeom prst="rect">
            <a:avLst/>
          </a:prstGeom>
        </p:spPr>
      </p:pic>
      <p:cxnSp>
        <p:nvCxnSpPr>
          <p:cNvPr id="16" name="Rett linje 15"/>
          <p:cNvCxnSpPr/>
          <p:nvPr/>
        </p:nvCxnSpPr>
        <p:spPr>
          <a:xfrm>
            <a:off x="770102" y="1603376"/>
            <a:ext cx="7788780" cy="1588"/>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hf sldNum="0" hdr="0"/>
  <p:txStyles>
    <p:titleStyle>
      <a:lvl1pPr algn="l" defTabSz="457200" rtl="0" eaLnBrk="1" latinLnBrk="0" hangingPunct="1">
        <a:spcBef>
          <a:spcPct val="0"/>
        </a:spcBef>
        <a:buNone/>
        <a:defRPr sz="2600" b="1" i="0"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1pPr>
      <a:lvl2pPr marL="742950" indent="-28575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2pPr>
      <a:lvl3pPr marL="11430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3pPr>
      <a:lvl4pPr marL="16002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ln>
            <a:solidFill>
              <a:schemeClr val="tx2"/>
            </a:solidFill>
          </a:ln>
        </p:spPr>
        <p:txBody>
          <a:bodyPr>
            <a:normAutofit/>
          </a:bodyPr>
          <a:lstStyle/>
          <a:p>
            <a:pPr algn="ctr"/>
            <a:r>
              <a:rPr lang="en-US" sz="2000" dirty="0">
                <a:solidFill>
                  <a:srgbClr val="00617F"/>
                </a:solidFill>
                <a:latin typeface="Chalkduster"/>
                <a:cs typeface="Chalkduster"/>
              </a:rPr>
              <a:t>Partic</a:t>
            </a:r>
            <a:r>
              <a:rPr lang="en-US" sz="2000" dirty="0">
                <a:solidFill>
                  <a:schemeClr val="tx2"/>
                </a:solidFill>
                <a:latin typeface="Chalkduster"/>
                <a:cs typeface="Chalkduster"/>
              </a:rPr>
              <a:t>ipatory rights of indigenous peoples </a:t>
            </a:r>
            <a:r>
              <a:rPr lang="en-US" sz="2000" dirty="0" smtClean="0">
                <a:solidFill>
                  <a:schemeClr val="tx2"/>
                </a:solidFill>
                <a:latin typeface="Chalkduster"/>
                <a:cs typeface="Chalkduster"/>
              </a:rPr>
              <a:t>in </a:t>
            </a:r>
            <a:r>
              <a:rPr lang="en-US" sz="2000" dirty="0">
                <a:solidFill>
                  <a:schemeClr val="tx2"/>
                </a:solidFill>
                <a:latin typeface="Chalkduster"/>
                <a:cs typeface="Chalkduster"/>
              </a:rPr>
              <a:t>the Arctic Council to safeguard marine biodiversity </a:t>
            </a:r>
            <a:endParaRPr lang="nb-NO" sz="2000" dirty="0">
              <a:solidFill>
                <a:schemeClr val="tx2"/>
              </a:solidFill>
              <a:latin typeface="Chalkduster"/>
              <a:cs typeface="Chalkduster"/>
            </a:endParaRPr>
          </a:p>
        </p:txBody>
      </p:sp>
      <p:sp>
        <p:nvSpPr>
          <p:cNvPr id="7" name="Undertittel 6"/>
          <p:cNvSpPr>
            <a:spLocks noGrp="1"/>
          </p:cNvSpPr>
          <p:nvPr>
            <p:ph type="subTitle" idx="1"/>
          </p:nvPr>
        </p:nvSpPr>
        <p:spPr>
          <a:xfrm>
            <a:off x="685800" y="3939014"/>
            <a:ext cx="4429313" cy="917144"/>
          </a:xfrm>
        </p:spPr>
        <p:txBody>
          <a:bodyPr>
            <a:normAutofit fontScale="92500" lnSpcReduction="10000"/>
          </a:bodyPr>
          <a:lstStyle/>
          <a:p>
            <a:r>
              <a:rPr lang="nb-NO" dirty="0" smtClean="0">
                <a:latin typeface="Chalkduster"/>
                <a:cs typeface="Chalkduster"/>
              </a:rPr>
              <a:t>Margherita Poto</a:t>
            </a:r>
          </a:p>
          <a:p>
            <a:r>
              <a:rPr lang="nb-NO" dirty="0" err="1" smtClean="0">
                <a:latin typeface="Chalkduster"/>
                <a:cs typeface="Chalkduster"/>
              </a:rPr>
              <a:t>Postdoc</a:t>
            </a:r>
            <a:r>
              <a:rPr lang="nb-NO" dirty="0">
                <a:latin typeface="Chalkduster"/>
                <a:cs typeface="Chalkduster"/>
              </a:rPr>
              <a:t> </a:t>
            </a:r>
            <a:r>
              <a:rPr lang="nb-NO" dirty="0" smtClean="0">
                <a:latin typeface="Chalkduster"/>
                <a:cs typeface="Chalkduster"/>
              </a:rPr>
              <a:t>at </a:t>
            </a:r>
            <a:r>
              <a:rPr lang="nb-NO" dirty="0" err="1" smtClean="0">
                <a:latin typeface="Chalkduster"/>
                <a:cs typeface="Chalkduster"/>
              </a:rPr>
              <a:t>the</a:t>
            </a:r>
            <a:r>
              <a:rPr lang="nb-NO" dirty="0" smtClean="0">
                <a:latin typeface="Chalkduster"/>
                <a:cs typeface="Chalkduster"/>
              </a:rPr>
              <a:t> UiT/JCLOS</a:t>
            </a:r>
          </a:p>
          <a:p>
            <a:r>
              <a:rPr lang="nb-NO" dirty="0" err="1" smtClean="0">
                <a:latin typeface="Chalkduster"/>
                <a:cs typeface="Chalkduster"/>
              </a:rPr>
              <a:t>Contact</a:t>
            </a:r>
            <a:r>
              <a:rPr lang="nb-NO" dirty="0" smtClean="0">
                <a:latin typeface="Chalkduster"/>
                <a:cs typeface="Chalkduster"/>
              </a:rPr>
              <a:t>: margherita.poto@uit.no</a:t>
            </a:r>
            <a:endParaRPr lang="nb-NO" dirty="0">
              <a:latin typeface="Chalkduster"/>
              <a:cs typeface="Chalkduster"/>
            </a:endParaRPr>
          </a:p>
        </p:txBody>
      </p:sp>
    </p:spTree>
    <p:extLst>
      <p:ext uri="{BB962C8B-B14F-4D97-AF65-F5344CB8AC3E}">
        <p14:creationId xmlns:p14="http://schemas.microsoft.com/office/powerpoint/2010/main" val="2211490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err="1" smtClean="0">
                <a:solidFill>
                  <a:srgbClr val="00617F"/>
                </a:solidFill>
                <a:latin typeface="Chalkduster"/>
                <a:cs typeface="Chalkduster"/>
              </a:rPr>
              <a:t>Indigenous</a:t>
            </a:r>
            <a:r>
              <a:rPr lang="nb-NO" dirty="0" smtClean="0">
                <a:solidFill>
                  <a:srgbClr val="00617F"/>
                </a:solidFill>
                <a:latin typeface="Chalkduster"/>
                <a:cs typeface="Chalkduster"/>
              </a:rPr>
              <a:t> Peoples at International Level</a:t>
            </a:r>
            <a:endParaRPr lang="nb-NO" dirty="0">
              <a:solidFill>
                <a:srgbClr val="00617F"/>
              </a:solidFill>
              <a:latin typeface="Chalkduster"/>
              <a:cs typeface="Chalkduster"/>
            </a:endParaRPr>
          </a:p>
        </p:txBody>
      </p:sp>
      <p:sp>
        <p:nvSpPr>
          <p:cNvPr id="3" name="Content Placeholder 2"/>
          <p:cNvSpPr>
            <a:spLocks noGrp="1"/>
          </p:cNvSpPr>
          <p:nvPr>
            <p:ph idx="1"/>
          </p:nvPr>
        </p:nvSpPr>
        <p:spPr/>
        <p:txBody>
          <a:bodyPr>
            <a:normAutofit fontScale="92500" lnSpcReduction="20000"/>
          </a:bodyPr>
          <a:lstStyle/>
          <a:p>
            <a:r>
              <a:rPr lang="en-US" dirty="0">
                <a:latin typeface="Chalkduster"/>
                <a:cs typeface="Chalkduster"/>
              </a:rPr>
              <a:t>peoples in independent countries who are regarded as indigenous on account of their descent from populations which </a:t>
            </a:r>
            <a:r>
              <a:rPr lang="en-US" b="1" dirty="0">
                <a:solidFill>
                  <a:schemeClr val="tx2"/>
                </a:solidFill>
                <a:latin typeface="Chalkduster"/>
                <a:cs typeface="Chalkduster"/>
              </a:rPr>
              <a:t>inhabited</a:t>
            </a:r>
            <a:r>
              <a:rPr lang="en-US" dirty="0">
                <a:solidFill>
                  <a:schemeClr val="tx2"/>
                </a:solidFill>
                <a:latin typeface="Chalkduster"/>
                <a:cs typeface="Chalkduster"/>
              </a:rPr>
              <a:t> </a:t>
            </a:r>
            <a:r>
              <a:rPr lang="en-US" dirty="0">
                <a:latin typeface="Chalkduster"/>
                <a:cs typeface="Chalkduster"/>
              </a:rPr>
              <a:t>the country, or a geographical region to which the country </a:t>
            </a:r>
            <a:r>
              <a:rPr lang="en-US" b="1" dirty="0">
                <a:latin typeface="Chalkduster"/>
                <a:cs typeface="Chalkduster"/>
              </a:rPr>
              <a:t>belongs, </a:t>
            </a:r>
            <a:r>
              <a:rPr lang="en-US" dirty="0">
                <a:latin typeface="Chalkduster"/>
                <a:cs typeface="Chalkduster"/>
              </a:rPr>
              <a:t>at the time of conquest or colonization or the establishment of present states boundaries and who, irrespective of their legal status, retain some or all of their own social, economic, cultural and political </a:t>
            </a:r>
            <a:r>
              <a:rPr lang="en-US" dirty="0" smtClean="0">
                <a:latin typeface="Chalkduster"/>
                <a:cs typeface="Chalkduster"/>
              </a:rPr>
              <a:t>institutions (</a:t>
            </a:r>
            <a:r>
              <a:rPr lang="en-US" dirty="0" err="1" smtClean="0">
                <a:latin typeface="Chalkduster"/>
                <a:cs typeface="Chalkduster"/>
              </a:rPr>
              <a:t>Ilo</a:t>
            </a:r>
            <a:r>
              <a:rPr lang="en-US" dirty="0" smtClean="0">
                <a:latin typeface="Chalkduster"/>
                <a:cs typeface="Chalkduster"/>
              </a:rPr>
              <a:t> Convention 169 Art. 1 (1b))</a:t>
            </a:r>
          </a:p>
          <a:p>
            <a:r>
              <a:rPr lang="en-US" dirty="0" smtClean="0">
                <a:latin typeface="Chalkduster"/>
                <a:cs typeface="Chalkduster"/>
              </a:rPr>
              <a:t>Indigenous </a:t>
            </a:r>
            <a:r>
              <a:rPr lang="en-US" dirty="0">
                <a:latin typeface="Chalkduster"/>
                <a:cs typeface="Chalkduster"/>
              </a:rPr>
              <a:t>communities, peoples and nations are those which, having a historical continuity with pre-invasion and pre-colonial societies that developed on their territories, consider themselves distinct from other sectors of the societies now prevailing in those territories, or parts of them. They form at present non-dominant sectors of society and are determined to </a:t>
            </a:r>
            <a:r>
              <a:rPr lang="en-US" b="1" dirty="0">
                <a:latin typeface="Chalkduster"/>
                <a:cs typeface="Chalkduster"/>
              </a:rPr>
              <a:t>preserve, develop and transmit to future generations their ancestral </a:t>
            </a:r>
            <a:r>
              <a:rPr lang="en-US" b="1" dirty="0">
                <a:solidFill>
                  <a:srgbClr val="00617F"/>
                </a:solidFill>
                <a:latin typeface="Chalkduster"/>
                <a:cs typeface="Chalkduster"/>
              </a:rPr>
              <a:t>territories</a:t>
            </a:r>
            <a:r>
              <a:rPr lang="en-US" dirty="0">
                <a:latin typeface="Chalkduster"/>
                <a:cs typeface="Chalkduster"/>
              </a:rPr>
              <a:t>, and their ethnic identity, as the basis of their continued existence as peoples, in accordance with their own cultural, social institutions and legal </a:t>
            </a:r>
            <a:r>
              <a:rPr lang="en-US" dirty="0" smtClean="0">
                <a:latin typeface="Chalkduster"/>
                <a:cs typeface="Chalkduster"/>
              </a:rPr>
              <a:t>systems (</a:t>
            </a:r>
            <a:r>
              <a:rPr lang="en-US" dirty="0" err="1" smtClean="0">
                <a:latin typeface="Chalkduster"/>
                <a:cs typeface="Chalkduster"/>
              </a:rPr>
              <a:t>Cobo</a:t>
            </a:r>
            <a:r>
              <a:rPr lang="en-US" dirty="0" smtClean="0">
                <a:latin typeface="Chalkduster"/>
                <a:cs typeface="Chalkduster"/>
              </a:rPr>
              <a:t> working definition, 1989)</a:t>
            </a:r>
            <a:endParaRPr lang="nb-NO" dirty="0">
              <a:latin typeface="Chalkduster"/>
              <a:cs typeface="Chalkduster"/>
            </a:endParaRPr>
          </a:p>
        </p:txBody>
      </p:sp>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2245375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solidFill>
                  <a:srgbClr val="00617F"/>
                </a:solidFill>
                <a:latin typeface="Chalkduster"/>
                <a:cs typeface="Chalkduster"/>
              </a:rPr>
              <a:t>Self-determination</a:t>
            </a:r>
            <a:r>
              <a:rPr lang="nb-NO" dirty="0" smtClean="0">
                <a:solidFill>
                  <a:srgbClr val="00617F"/>
                </a:solidFill>
                <a:latin typeface="Chalkduster"/>
                <a:cs typeface="Chalkduster"/>
              </a:rPr>
              <a:t> and </a:t>
            </a:r>
            <a:r>
              <a:rPr lang="nb-NO" dirty="0" err="1" smtClean="0">
                <a:solidFill>
                  <a:srgbClr val="00617F"/>
                </a:solidFill>
                <a:latin typeface="Chalkduster"/>
                <a:cs typeface="Chalkduster"/>
              </a:rPr>
              <a:t>the</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Spoke</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Hub</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Paradigm</a:t>
            </a:r>
            <a:endParaRPr lang="nb-NO" dirty="0">
              <a:solidFill>
                <a:srgbClr val="00617F"/>
              </a:solidFill>
              <a:latin typeface="Chalkduster"/>
              <a:cs typeface="Chalkduster"/>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04637793"/>
              </p:ext>
            </p:extLst>
          </p:nvPr>
        </p:nvGraphicFramePr>
        <p:xfrm>
          <a:off x="328613" y="1751013"/>
          <a:ext cx="8229600" cy="437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379920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rgbClr val="00617F"/>
                </a:solidFill>
                <a:latin typeface="Chalkduster"/>
                <a:cs typeface="Chalkduster"/>
              </a:rPr>
              <a:t>The </a:t>
            </a:r>
            <a:r>
              <a:rPr lang="nb-NO" dirty="0" err="1" smtClean="0">
                <a:solidFill>
                  <a:srgbClr val="00617F"/>
                </a:solidFill>
                <a:latin typeface="Chalkduster"/>
                <a:cs typeface="Chalkduster"/>
              </a:rPr>
              <a:t>tool-kit</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of</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participatory</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rights</a:t>
            </a:r>
            <a:endParaRPr lang="nb-NO" dirty="0">
              <a:solidFill>
                <a:srgbClr val="00617F"/>
              </a:solidFill>
              <a:latin typeface="Chalkduster"/>
              <a:cs typeface="Chalkduster"/>
            </a:endParaRPr>
          </a:p>
        </p:txBody>
      </p:sp>
      <p:sp>
        <p:nvSpPr>
          <p:cNvPr id="3" name="Content Placeholder 2"/>
          <p:cNvSpPr>
            <a:spLocks noGrp="1"/>
          </p:cNvSpPr>
          <p:nvPr>
            <p:ph idx="1"/>
          </p:nvPr>
        </p:nvSpPr>
        <p:spPr/>
        <p:txBody>
          <a:bodyPr/>
          <a:lstStyle/>
          <a:p>
            <a:r>
              <a:rPr lang="nb-NO" dirty="0" err="1" smtClean="0">
                <a:solidFill>
                  <a:srgbClr val="00617F"/>
                </a:solidFill>
                <a:latin typeface="Chalkduster"/>
                <a:cs typeface="Chalkduster"/>
              </a:rPr>
              <a:t>Self-determination</a:t>
            </a:r>
            <a:r>
              <a:rPr lang="nb-NO" dirty="0">
                <a:solidFill>
                  <a:srgbClr val="00617F"/>
                </a:solidFill>
                <a:latin typeface="Chalkduster"/>
                <a:cs typeface="Chalkduster"/>
              </a:rPr>
              <a:t> </a:t>
            </a:r>
            <a:r>
              <a:rPr lang="nb-NO" dirty="0" smtClean="0">
                <a:latin typeface="Chalkduster"/>
                <a:cs typeface="Chalkduster"/>
              </a:rPr>
              <a:t>(</a:t>
            </a:r>
            <a:r>
              <a:rPr lang="nb-NO" dirty="0" err="1" smtClean="0">
                <a:latin typeface="Chalkduster"/>
                <a:cs typeface="Chalkduster"/>
              </a:rPr>
              <a:t>internal</a:t>
            </a:r>
            <a:r>
              <a:rPr lang="nb-NO" dirty="0" smtClean="0">
                <a:latin typeface="Chalkduster"/>
                <a:cs typeface="Chalkduster"/>
              </a:rPr>
              <a:t> and </a:t>
            </a:r>
            <a:r>
              <a:rPr lang="nb-NO" dirty="0" err="1" smtClean="0">
                <a:latin typeface="Chalkduster"/>
                <a:cs typeface="Chalkduster"/>
              </a:rPr>
              <a:t>external</a:t>
            </a:r>
            <a:r>
              <a:rPr lang="nb-NO" dirty="0" smtClean="0">
                <a:latin typeface="Chalkduster"/>
                <a:cs typeface="Chalkduster"/>
              </a:rPr>
              <a:t>): </a:t>
            </a:r>
            <a:r>
              <a:rPr lang="en-US" dirty="0">
                <a:latin typeface="Chalkduster"/>
                <a:cs typeface="Chalkduster"/>
              </a:rPr>
              <a:t>historical continuity for a period reaching into the present of the following features:  a) occupation of ancestral lands; b) common ancestry with the original occupants of these lands; c) culture; d) language; and e) residence in certain parts of the country, or in certain regions of the world</a:t>
            </a:r>
            <a:endParaRPr lang="nb-NO" dirty="0" smtClean="0">
              <a:latin typeface="Chalkduster"/>
              <a:cs typeface="Chalkduster"/>
            </a:endParaRPr>
          </a:p>
          <a:p>
            <a:r>
              <a:rPr lang="nb-NO" b="1" dirty="0" err="1" smtClean="0">
                <a:solidFill>
                  <a:srgbClr val="00617F"/>
                </a:solidFill>
                <a:latin typeface="Chalkduster"/>
                <a:cs typeface="Chalkduster"/>
              </a:rPr>
              <a:t>Consultation</a:t>
            </a:r>
            <a:r>
              <a:rPr lang="nb-NO" b="1" dirty="0" smtClean="0">
                <a:solidFill>
                  <a:srgbClr val="00617F"/>
                </a:solidFill>
                <a:latin typeface="Chalkduster"/>
                <a:cs typeface="Chalkduster"/>
              </a:rPr>
              <a:t>:</a:t>
            </a:r>
            <a:r>
              <a:rPr lang="nb-NO" dirty="0" smtClean="0">
                <a:latin typeface="Chalkduster"/>
                <a:cs typeface="Chalkduster"/>
              </a:rPr>
              <a:t> </a:t>
            </a:r>
            <a:r>
              <a:rPr lang="en-US" dirty="0">
                <a:latin typeface="Chalkduster"/>
                <a:cs typeface="Chalkduster"/>
              </a:rPr>
              <a:t>indigenous peoples are only provided with the right to be informed and heard on a particular </a:t>
            </a:r>
            <a:r>
              <a:rPr lang="en-US" dirty="0" smtClean="0">
                <a:latin typeface="Chalkduster"/>
                <a:cs typeface="Chalkduster"/>
              </a:rPr>
              <a:t>issue</a:t>
            </a:r>
          </a:p>
          <a:p>
            <a:r>
              <a:rPr lang="nb-NO" b="1" dirty="0" err="1">
                <a:solidFill>
                  <a:srgbClr val="00617F"/>
                </a:solidFill>
                <a:latin typeface="Chalkduster"/>
                <a:cs typeface="Chalkduster"/>
              </a:rPr>
              <a:t>Free</a:t>
            </a:r>
            <a:r>
              <a:rPr lang="nb-NO" b="1" dirty="0">
                <a:solidFill>
                  <a:srgbClr val="00617F"/>
                </a:solidFill>
                <a:latin typeface="Chalkduster"/>
                <a:cs typeface="Chalkduster"/>
              </a:rPr>
              <a:t> prior </a:t>
            </a:r>
            <a:r>
              <a:rPr lang="nb-NO" b="1" dirty="0" err="1">
                <a:solidFill>
                  <a:srgbClr val="00617F"/>
                </a:solidFill>
                <a:latin typeface="Chalkduster"/>
                <a:cs typeface="Chalkduster"/>
              </a:rPr>
              <a:t>informed</a:t>
            </a:r>
            <a:r>
              <a:rPr lang="nb-NO" b="1" dirty="0">
                <a:solidFill>
                  <a:srgbClr val="00617F"/>
                </a:solidFill>
                <a:latin typeface="Chalkduster"/>
                <a:cs typeface="Chalkduster"/>
              </a:rPr>
              <a:t> </a:t>
            </a:r>
            <a:r>
              <a:rPr lang="nb-NO" b="1" dirty="0" err="1" smtClean="0">
                <a:solidFill>
                  <a:srgbClr val="00617F"/>
                </a:solidFill>
                <a:latin typeface="Chalkduster"/>
                <a:cs typeface="Chalkduster"/>
              </a:rPr>
              <a:t>consent</a:t>
            </a:r>
            <a:r>
              <a:rPr lang="nb-NO" b="1" dirty="0" smtClean="0">
                <a:solidFill>
                  <a:srgbClr val="00617F"/>
                </a:solidFill>
                <a:latin typeface="Chalkduster"/>
                <a:cs typeface="Chalkduster"/>
              </a:rPr>
              <a:t>: </a:t>
            </a:r>
            <a:r>
              <a:rPr lang="en-US" dirty="0">
                <a:latin typeface="Chalkduster"/>
                <a:cs typeface="Chalkduster"/>
              </a:rPr>
              <a:t>the way to allow an effective participation in the decision-making process</a:t>
            </a:r>
            <a:endParaRPr lang="en-US" b="1" dirty="0">
              <a:latin typeface="Chalkduster"/>
              <a:cs typeface="Chalkduster"/>
            </a:endParaRPr>
          </a:p>
          <a:p>
            <a:r>
              <a:rPr lang="nb-NO" b="1" dirty="0" err="1" smtClean="0">
                <a:solidFill>
                  <a:srgbClr val="00617F"/>
                </a:solidFill>
                <a:latin typeface="Chalkduster"/>
                <a:cs typeface="Chalkduster"/>
              </a:rPr>
              <a:t>Participation</a:t>
            </a:r>
            <a:r>
              <a:rPr lang="nb-NO" b="1" dirty="0" smtClean="0">
                <a:solidFill>
                  <a:srgbClr val="00617F"/>
                </a:solidFill>
                <a:latin typeface="Chalkduster"/>
                <a:cs typeface="Chalkduster"/>
              </a:rPr>
              <a:t>:</a:t>
            </a:r>
            <a:r>
              <a:rPr lang="nb-NO" b="1" dirty="0" smtClean="0">
                <a:latin typeface="Chalkduster"/>
                <a:cs typeface="Chalkduster"/>
              </a:rPr>
              <a:t> </a:t>
            </a:r>
            <a:r>
              <a:rPr lang="nb-NO" dirty="0" err="1" smtClean="0">
                <a:latin typeface="Chalkduster"/>
                <a:cs typeface="Chalkduster"/>
              </a:rPr>
              <a:t>see</a:t>
            </a:r>
            <a:r>
              <a:rPr lang="nb-NO" dirty="0" smtClean="0">
                <a:latin typeface="Chalkduster"/>
                <a:cs typeface="Chalkduster"/>
              </a:rPr>
              <a:t> Århus Convention</a:t>
            </a:r>
          </a:p>
          <a:p>
            <a:r>
              <a:rPr lang="nb-NO" b="1" dirty="0" smtClean="0">
                <a:solidFill>
                  <a:srgbClr val="00617F"/>
                </a:solidFill>
                <a:latin typeface="Chalkduster"/>
                <a:cs typeface="Chalkduster"/>
              </a:rPr>
              <a:t>Legal </a:t>
            </a:r>
            <a:r>
              <a:rPr lang="nb-NO" b="1" dirty="0" err="1" smtClean="0">
                <a:solidFill>
                  <a:srgbClr val="00617F"/>
                </a:solidFill>
                <a:latin typeface="Chalkduster"/>
                <a:cs typeface="Chalkduster"/>
              </a:rPr>
              <a:t>Standing</a:t>
            </a:r>
            <a:r>
              <a:rPr lang="nb-NO" b="1" dirty="0" smtClean="0">
                <a:solidFill>
                  <a:srgbClr val="00617F"/>
                </a:solidFill>
                <a:latin typeface="Chalkduster"/>
                <a:cs typeface="Chalkduster"/>
              </a:rPr>
              <a:t>: </a:t>
            </a:r>
            <a:r>
              <a:rPr lang="nb-NO" dirty="0" err="1" smtClean="0">
                <a:latin typeface="Chalkduster"/>
                <a:cs typeface="Chalkduster"/>
              </a:rPr>
              <a:t>see</a:t>
            </a:r>
            <a:r>
              <a:rPr lang="nb-NO" dirty="0" smtClean="0">
                <a:latin typeface="Chalkduster"/>
                <a:cs typeface="Chalkduster"/>
              </a:rPr>
              <a:t> Århus Convention</a:t>
            </a:r>
            <a:endParaRPr lang="nb-NO" dirty="0">
              <a:latin typeface="Chalkduster"/>
              <a:cs typeface="Chalkduster"/>
            </a:endParaRPr>
          </a:p>
        </p:txBody>
      </p:sp>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151388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rgbClr val="00617F"/>
                </a:solidFill>
                <a:latin typeface="Chalkduster"/>
                <a:cs typeface="Chalkduster"/>
              </a:rPr>
              <a:t>IP in </a:t>
            </a:r>
            <a:r>
              <a:rPr lang="nb-NO" dirty="0" err="1" smtClean="0">
                <a:solidFill>
                  <a:srgbClr val="00617F"/>
                </a:solidFill>
                <a:latin typeface="Chalkduster"/>
                <a:cs typeface="Chalkduster"/>
              </a:rPr>
              <a:t>the</a:t>
            </a:r>
            <a:r>
              <a:rPr lang="nb-NO" dirty="0" smtClean="0">
                <a:solidFill>
                  <a:srgbClr val="00617F"/>
                </a:solidFill>
                <a:latin typeface="Chalkduster"/>
                <a:cs typeface="Chalkduster"/>
              </a:rPr>
              <a:t> Arctic Council: </a:t>
            </a:r>
            <a:r>
              <a:rPr lang="nb-NO" dirty="0" err="1" smtClean="0">
                <a:solidFill>
                  <a:srgbClr val="00617F"/>
                </a:solidFill>
                <a:latin typeface="Chalkduster"/>
                <a:cs typeface="Chalkduster"/>
              </a:rPr>
              <a:t>who</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are</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they</a:t>
            </a:r>
            <a:r>
              <a:rPr lang="nb-NO" dirty="0" smtClean="0">
                <a:solidFill>
                  <a:srgbClr val="00617F"/>
                </a:solidFill>
                <a:latin typeface="Chalkduster"/>
                <a:cs typeface="Chalkduster"/>
              </a:rPr>
              <a:t>?</a:t>
            </a:r>
            <a:endParaRPr lang="nb-NO" dirty="0">
              <a:solidFill>
                <a:srgbClr val="00617F"/>
              </a:solidFill>
              <a:latin typeface="Chalkduster"/>
              <a:cs typeface="Chalkduster"/>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6646" y="1751013"/>
            <a:ext cx="5833533" cy="4375150"/>
          </a:xfrm>
        </p:spPr>
      </p:pic>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314267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rgbClr val="00617F"/>
                </a:solidFill>
                <a:latin typeface="Chalkduster"/>
                <a:cs typeface="Chalkduster"/>
              </a:rPr>
              <a:t>IP in </a:t>
            </a:r>
            <a:r>
              <a:rPr lang="nb-NO" dirty="0" err="1" smtClean="0">
                <a:solidFill>
                  <a:srgbClr val="00617F"/>
                </a:solidFill>
                <a:latin typeface="Chalkduster"/>
                <a:cs typeface="Chalkduster"/>
              </a:rPr>
              <a:t>the</a:t>
            </a:r>
            <a:r>
              <a:rPr lang="nb-NO" dirty="0" smtClean="0">
                <a:solidFill>
                  <a:srgbClr val="00617F"/>
                </a:solidFill>
                <a:latin typeface="Chalkduster"/>
                <a:cs typeface="Chalkduster"/>
              </a:rPr>
              <a:t> Arctic Council: </a:t>
            </a:r>
            <a:r>
              <a:rPr lang="nb-NO" dirty="0" err="1" smtClean="0">
                <a:solidFill>
                  <a:srgbClr val="00617F"/>
                </a:solidFill>
                <a:latin typeface="Chalkduster"/>
                <a:cs typeface="Chalkduster"/>
              </a:rPr>
              <a:t>which</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rights</a:t>
            </a:r>
            <a:r>
              <a:rPr lang="nb-NO" dirty="0" smtClean="0">
                <a:solidFill>
                  <a:srgbClr val="00617F"/>
                </a:solidFill>
                <a:latin typeface="Chalkduster"/>
                <a:cs typeface="Chalkduster"/>
              </a:rPr>
              <a:t> do </a:t>
            </a:r>
            <a:r>
              <a:rPr lang="nb-NO" dirty="0" err="1" smtClean="0">
                <a:solidFill>
                  <a:srgbClr val="00617F"/>
                </a:solidFill>
                <a:latin typeface="Chalkduster"/>
                <a:cs typeface="Chalkduster"/>
              </a:rPr>
              <a:t>they</a:t>
            </a:r>
            <a:r>
              <a:rPr lang="nb-NO" dirty="0" smtClean="0">
                <a:solidFill>
                  <a:srgbClr val="00617F"/>
                </a:solidFill>
                <a:latin typeface="Chalkduster"/>
                <a:cs typeface="Chalkduster"/>
              </a:rPr>
              <a:t> have?</a:t>
            </a:r>
            <a:endParaRPr lang="nb-NO" dirty="0">
              <a:solidFill>
                <a:srgbClr val="00617F"/>
              </a:solidFill>
              <a:latin typeface="Chalkduster"/>
              <a:cs typeface="Chalkduster"/>
            </a:endParaRPr>
          </a:p>
        </p:txBody>
      </p:sp>
      <p:sp>
        <p:nvSpPr>
          <p:cNvPr id="3" name="Content Placeholder 2"/>
          <p:cNvSpPr>
            <a:spLocks noGrp="1"/>
          </p:cNvSpPr>
          <p:nvPr>
            <p:ph idx="1"/>
          </p:nvPr>
        </p:nvSpPr>
        <p:spPr/>
        <p:txBody>
          <a:bodyPr/>
          <a:lstStyle/>
          <a:p>
            <a:r>
              <a:rPr lang="nb-NO" dirty="0" smtClean="0">
                <a:latin typeface="Chalkduster"/>
                <a:cs typeface="Chalkduster"/>
              </a:rPr>
              <a:t>Ottawa </a:t>
            </a:r>
            <a:r>
              <a:rPr lang="nb-NO" dirty="0" err="1" smtClean="0">
                <a:latin typeface="Chalkduster"/>
                <a:cs typeface="Chalkduster"/>
              </a:rPr>
              <a:t>Declaration</a:t>
            </a:r>
            <a:r>
              <a:rPr lang="nb-NO" dirty="0" smtClean="0">
                <a:latin typeface="Chalkduster"/>
                <a:cs typeface="Chalkduster"/>
              </a:rPr>
              <a:t> 1996</a:t>
            </a:r>
          </a:p>
          <a:p>
            <a:r>
              <a:rPr lang="en-US" dirty="0">
                <a:latin typeface="Chalkduster"/>
                <a:cs typeface="Chalkduster"/>
              </a:rPr>
              <a:t>Arctic Search and Rescue (SAR) Agreement adopted in May </a:t>
            </a:r>
            <a:r>
              <a:rPr lang="en-US" dirty="0" smtClean="0">
                <a:latin typeface="Chalkduster"/>
                <a:cs typeface="Chalkduster"/>
              </a:rPr>
              <a:t>2011</a:t>
            </a:r>
            <a:r>
              <a:rPr lang="en-GB" dirty="0" smtClean="0">
                <a:latin typeface="Chalkduster"/>
                <a:cs typeface="Chalkduster"/>
              </a:rPr>
              <a:t> </a:t>
            </a:r>
          </a:p>
          <a:p>
            <a:r>
              <a:rPr lang="en-GB" dirty="0" smtClean="0">
                <a:latin typeface="Chalkduster"/>
                <a:cs typeface="Chalkduster"/>
              </a:rPr>
              <a:t>Agreement </a:t>
            </a:r>
            <a:r>
              <a:rPr lang="en-GB" dirty="0">
                <a:latin typeface="Chalkduster"/>
                <a:cs typeface="Chalkduster"/>
              </a:rPr>
              <a:t>on Cooperation on Marine Oil Pollution Preparedness and Response in the Arctic in </a:t>
            </a:r>
            <a:r>
              <a:rPr lang="en-GB" dirty="0" smtClean="0">
                <a:latin typeface="Chalkduster"/>
                <a:cs typeface="Chalkduster"/>
              </a:rPr>
              <a:t>2013</a:t>
            </a:r>
          </a:p>
          <a:p>
            <a:r>
              <a:rPr lang="en-GB" dirty="0" smtClean="0">
                <a:latin typeface="Chalkduster"/>
                <a:cs typeface="Chalkduster"/>
              </a:rPr>
              <a:t>Iqaluit Declaration 2015</a:t>
            </a:r>
            <a:endParaRPr lang="nb-NO" dirty="0">
              <a:latin typeface="Chalkduster"/>
              <a:cs typeface="Chalkduster"/>
            </a:endParaRPr>
          </a:p>
        </p:txBody>
      </p:sp>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143850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00617F"/>
                </a:solidFill>
                <a:latin typeface="Chalkduster"/>
                <a:cs typeface="Chalkduster"/>
              </a:rPr>
              <a:t>Agreement on Cooperation on Marine Oil Pollution Preparedness and Response in the Arctic in 2013</a:t>
            </a:r>
            <a:endParaRPr lang="nb-NO" dirty="0">
              <a:solidFill>
                <a:srgbClr val="00617F"/>
              </a:solidFill>
              <a:latin typeface="Chalkduster"/>
              <a:cs typeface="Chalkduster"/>
            </a:endParaRPr>
          </a:p>
        </p:txBody>
      </p:sp>
      <p:sp>
        <p:nvSpPr>
          <p:cNvPr id="3" name="Content Placeholder 2"/>
          <p:cNvSpPr>
            <a:spLocks noGrp="1"/>
          </p:cNvSpPr>
          <p:nvPr>
            <p:ph idx="1"/>
          </p:nvPr>
        </p:nvSpPr>
        <p:spPr/>
        <p:txBody>
          <a:bodyPr/>
          <a:lstStyle/>
          <a:p>
            <a:r>
              <a:rPr lang="en-US" dirty="0">
                <a:latin typeface="Chalkduster"/>
                <a:cs typeface="Chalkduster"/>
              </a:rPr>
              <a:t>Mindful further that indigenous peoples, local communities, local and regional governments, and individual Arctic residents can provide valuable resources and knowledge regarding the Arctic marine environment in support of oil pollution preparedness and </a:t>
            </a:r>
            <a:r>
              <a:rPr lang="en-US" dirty="0" smtClean="0">
                <a:latin typeface="Chalkduster"/>
                <a:cs typeface="Chalkduster"/>
              </a:rPr>
              <a:t>response</a:t>
            </a:r>
          </a:p>
          <a:p>
            <a:r>
              <a:rPr lang="en-US" dirty="0">
                <a:latin typeface="Chalkduster"/>
                <a:cs typeface="Chalkduster"/>
              </a:rPr>
              <a:t>“in the field of marine oil pollution preparedness and response, especially regarding the Arctic environment, and on the effects of pollution on the environment, and of regularly conducting joint training and exercises, as well as joint research and development</a:t>
            </a:r>
            <a:endParaRPr lang="nb-NO" dirty="0">
              <a:latin typeface="Chalkduster"/>
              <a:cs typeface="Chalkduster"/>
            </a:endParaRPr>
          </a:p>
        </p:txBody>
      </p:sp>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45238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solidFill>
                  <a:srgbClr val="00617F"/>
                </a:solidFill>
                <a:latin typeface="Chalkduster"/>
                <a:cs typeface="Chalkduster"/>
              </a:rPr>
              <a:t>Iqaluit</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Declaration</a:t>
            </a:r>
            <a:r>
              <a:rPr lang="nb-NO" dirty="0" smtClean="0">
                <a:solidFill>
                  <a:srgbClr val="00617F"/>
                </a:solidFill>
                <a:latin typeface="Chalkduster"/>
                <a:cs typeface="Chalkduster"/>
              </a:rPr>
              <a:t> 2015</a:t>
            </a:r>
            <a:endParaRPr lang="nb-NO" dirty="0">
              <a:solidFill>
                <a:srgbClr val="00617F"/>
              </a:solidFill>
              <a:latin typeface="Chalkduster"/>
              <a:cs typeface="Chalkduster"/>
            </a:endParaRPr>
          </a:p>
        </p:txBody>
      </p:sp>
      <p:sp>
        <p:nvSpPr>
          <p:cNvPr id="3" name="Content Placeholder 2"/>
          <p:cNvSpPr>
            <a:spLocks noGrp="1"/>
          </p:cNvSpPr>
          <p:nvPr>
            <p:ph idx="1"/>
          </p:nvPr>
        </p:nvSpPr>
        <p:spPr/>
        <p:txBody>
          <a:bodyPr>
            <a:normAutofit fontScale="92500"/>
          </a:bodyPr>
          <a:lstStyle/>
          <a:p>
            <a:r>
              <a:rPr lang="en-GB" dirty="0">
                <a:latin typeface="Chalkduster"/>
                <a:cs typeface="Chalkduster"/>
              </a:rPr>
              <a:t>3. </a:t>
            </a:r>
            <a:r>
              <a:rPr lang="en-US" dirty="0">
                <a:latin typeface="Chalkduster"/>
                <a:cs typeface="Chalkduster"/>
              </a:rPr>
              <a:t>Confirming the commitment of the Arctic states and permanent participants to respond jointly to new opportunities and challenges in the Arctic, noting the substantial progress the Council has made to strengthen circumpolar cooperation, and affirming the important leadership role of the Council in taking concrete action through enhanced results-oriented cooperation”</a:t>
            </a:r>
            <a:endParaRPr lang="nb-NO" dirty="0">
              <a:latin typeface="Chalkduster"/>
              <a:cs typeface="Chalkduster"/>
            </a:endParaRPr>
          </a:p>
          <a:p>
            <a:pPr marL="0" indent="0">
              <a:buNone/>
            </a:pPr>
            <a:r>
              <a:rPr lang="en-US" dirty="0">
                <a:latin typeface="Chalkduster"/>
                <a:cs typeface="Chalkduster"/>
              </a:rPr>
              <a:t> </a:t>
            </a:r>
            <a:endParaRPr lang="nb-NO" dirty="0">
              <a:latin typeface="Chalkduster"/>
              <a:cs typeface="Chalkduster"/>
            </a:endParaRPr>
          </a:p>
          <a:p>
            <a:r>
              <a:rPr lang="en-US" dirty="0" smtClean="0">
                <a:latin typeface="Chalkduster"/>
                <a:cs typeface="Chalkduster"/>
              </a:rPr>
              <a:t>5</a:t>
            </a:r>
            <a:r>
              <a:rPr lang="en-US" dirty="0">
                <a:latin typeface="Chalkduster"/>
                <a:cs typeface="Chalkduster"/>
              </a:rPr>
              <a:t>. Recognizing that the Arctic is an inhabited region with diverse economies, cultures and societies, further recognizing the rights of the indigenous peoples and reaffirming our commitment to consult in good faith with the indigenous peoples concerned, and also recognizing interests of all Arctic inhabitants, and emphasizing the unique role played by Arctic indigenous peoples and their traditional knowledge in the Arctic Council. </a:t>
            </a:r>
            <a:endParaRPr lang="nb-NO" dirty="0">
              <a:latin typeface="Chalkduster"/>
              <a:cs typeface="Chalkduster"/>
            </a:endParaRPr>
          </a:p>
        </p:txBody>
      </p:sp>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3850814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solidFill>
                  <a:srgbClr val="00617F"/>
                </a:solidFill>
                <a:latin typeface="Chalkduster"/>
                <a:cs typeface="Chalkduster"/>
              </a:rPr>
              <a:t>Recap</a:t>
            </a:r>
            <a:r>
              <a:rPr lang="nb-NO" dirty="0" smtClean="0">
                <a:solidFill>
                  <a:srgbClr val="00617F"/>
                </a:solidFill>
                <a:latin typeface="Chalkduster"/>
                <a:cs typeface="Chalkduster"/>
              </a:rPr>
              <a:t>…</a:t>
            </a:r>
            <a:endParaRPr lang="nb-NO" dirty="0">
              <a:solidFill>
                <a:srgbClr val="00617F"/>
              </a:solidFill>
              <a:latin typeface="Chalkduster"/>
              <a:cs typeface="Chalkduster"/>
            </a:endParaRPr>
          </a:p>
        </p:txBody>
      </p:sp>
      <p:sp>
        <p:nvSpPr>
          <p:cNvPr id="3" name="Content Placeholder 2"/>
          <p:cNvSpPr>
            <a:spLocks noGrp="1"/>
          </p:cNvSpPr>
          <p:nvPr>
            <p:ph idx="1"/>
          </p:nvPr>
        </p:nvSpPr>
        <p:spPr/>
        <p:txBody>
          <a:bodyPr>
            <a:normAutofit/>
          </a:bodyPr>
          <a:lstStyle/>
          <a:p>
            <a:r>
              <a:rPr lang="nb-NO" dirty="0" smtClean="0">
                <a:latin typeface="Chalkduster"/>
                <a:cs typeface="Chalkduster"/>
              </a:rPr>
              <a:t>The Arctic Council is part </a:t>
            </a:r>
            <a:r>
              <a:rPr lang="nb-NO" dirty="0" err="1" smtClean="0">
                <a:latin typeface="Chalkduster"/>
                <a:cs typeface="Chalkduster"/>
              </a:rPr>
              <a:t>of</a:t>
            </a:r>
            <a:r>
              <a:rPr lang="nb-NO" dirty="0" smtClean="0">
                <a:latin typeface="Chalkduster"/>
                <a:cs typeface="Chalkduster"/>
              </a:rPr>
              <a:t> </a:t>
            </a:r>
            <a:r>
              <a:rPr lang="nb-NO" dirty="0" err="1" smtClean="0">
                <a:latin typeface="Chalkduster"/>
                <a:cs typeface="Chalkduster"/>
              </a:rPr>
              <a:t>the</a:t>
            </a:r>
            <a:r>
              <a:rPr lang="nb-NO" dirty="0" smtClean="0">
                <a:latin typeface="Chalkduster"/>
                <a:cs typeface="Chalkduster"/>
              </a:rPr>
              <a:t> </a:t>
            </a:r>
            <a:r>
              <a:rPr lang="nb-NO" dirty="0" err="1" smtClean="0">
                <a:latin typeface="Chalkduster"/>
                <a:cs typeface="Chalkduster"/>
              </a:rPr>
              <a:t>multilevel</a:t>
            </a:r>
            <a:r>
              <a:rPr lang="nb-NO" dirty="0" smtClean="0">
                <a:latin typeface="Chalkduster"/>
                <a:cs typeface="Chalkduster"/>
              </a:rPr>
              <a:t> system </a:t>
            </a:r>
            <a:r>
              <a:rPr lang="nb-NO" dirty="0" err="1" smtClean="0">
                <a:latin typeface="Chalkduster"/>
                <a:cs typeface="Chalkduster"/>
              </a:rPr>
              <a:t>of</a:t>
            </a:r>
            <a:r>
              <a:rPr lang="nb-NO" dirty="0" smtClean="0">
                <a:latin typeface="Chalkduster"/>
                <a:cs typeface="Chalkduster"/>
              </a:rPr>
              <a:t> </a:t>
            </a:r>
            <a:r>
              <a:rPr lang="nb-NO" dirty="0" err="1" smtClean="0">
                <a:latin typeface="Chalkduster"/>
                <a:cs typeface="Chalkduster"/>
              </a:rPr>
              <a:t>governance</a:t>
            </a:r>
            <a:r>
              <a:rPr lang="nb-NO" dirty="0" smtClean="0">
                <a:latin typeface="Chalkduster"/>
                <a:cs typeface="Chalkduster"/>
              </a:rPr>
              <a:t> (GAL; alter-</a:t>
            </a:r>
            <a:r>
              <a:rPr lang="nb-NO" dirty="0" err="1" smtClean="0">
                <a:latin typeface="Chalkduster"/>
                <a:cs typeface="Chalkduster"/>
              </a:rPr>
              <a:t>globalisation</a:t>
            </a:r>
            <a:endParaRPr lang="nb-NO" dirty="0" smtClean="0">
              <a:latin typeface="Chalkduster"/>
              <a:cs typeface="Chalkduster"/>
            </a:endParaRPr>
          </a:p>
          <a:p>
            <a:r>
              <a:rPr lang="nb-NO" dirty="0" smtClean="0">
                <a:latin typeface="Chalkduster"/>
                <a:cs typeface="Chalkduster"/>
              </a:rPr>
              <a:t>In </a:t>
            </a:r>
            <a:r>
              <a:rPr lang="nb-NO" dirty="0" err="1" smtClean="0">
                <a:latin typeface="Chalkduster"/>
                <a:cs typeface="Chalkduster"/>
              </a:rPr>
              <a:t>the</a:t>
            </a:r>
            <a:r>
              <a:rPr lang="nb-NO" dirty="0" smtClean="0">
                <a:latin typeface="Chalkduster"/>
                <a:cs typeface="Chalkduster"/>
              </a:rPr>
              <a:t> Arctic Council, IP have a permanent </a:t>
            </a:r>
            <a:r>
              <a:rPr lang="nb-NO" dirty="0" err="1" smtClean="0">
                <a:latin typeface="Chalkduster"/>
                <a:cs typeface="Chalkduster"/>
              </a:rPr>
              <a:t>position</a:t>
            </a:r>
            <a:endParaRPr lang="nb-NO" dirty="0" smtClean="0">
              <a:latin typeface="Chalkduster"/>
              <a:cs typeface="Chalkduster"/>
            </a:endParaRPr>
          </a:p>
          <a:p>
            <a:r>
              <a:rPr lang="nb-NO" dirty="0" smtClean="0">
                <a:latin typeface="Chalkduster"/>
                <a:cs typeface="Chalkduster"/>
              </a:rPr>
              <a:t>This legal status </a:t>
            </a:r>
            <a:r>
              <a:rPr lang="nb-NO" dirty="0" err="1" smtClean="0">
                <a:latin typeface="Chalkduster"/>
                <a:cs typeface="Chalkduster"/>
              </a:rPr>
              <a:t>allow</a:t>
            </a:r>
            <a:r>
              <a:rPr lang="nb-NO" dirty="0" smtClean="0">
                <a:latin typeface="Chalkduster"/>
                <a:cs typeface="Chalkduster"/>
              </a:rPr>
              <a:t> </a:t>
            </a:r>
            <a:r>
              <a:rPr lang="nb-NO" dirty="0" err="1" smtClean="0">
                <a:latin typeface="Chalkduster"/>
                <a:cs typeface="Chalkduster"/>
              </a:rPr>
              <a:t>their</a:t>
            </a:r>
            <a:r>
              <a:rPr lang="nb-NO" dirty="0" smtClean="0">
                <a:latin typeface="Chalkduster"/>
                <a:cs typeface="Chalkduster"/>
              </a:rPr>
              <a:t> </a:t>
            </a:r>
            <a:r>
              <a:rPr lang="nb-NO" dirty="0" err="1" smtClean="0">
                <a:latin typeface="Chalkduster"/>
                <a:cs typeface="Chalkduster"/>
              </a:rPr>
              <a:t>rights</a:t>
            </a:r>
            <a:r>
              <a:rPr lang="nb-NO" dirty="0" smtClean="0">
                <a:latin typeface="Chalkduster"/>
                <a:cs typeface="Chalkduster"/>
              </a:rPr>
              <a:t> to be </a:t>
            </a:r>
            <a:r>
              <a:rPr lang="nb-NO" dirty="0" err="1" smtClean="0">
                <a:latin typeface="Chalkduster"/>
                <a:cs typeface="Chalkduster"/>
              </a:rPr>
              <a:t>fully</a:t>
            </a:r>
            <a:r>
              <a:rPr lang="nb-NO" dirty="0" smtClean="0">
                <a:latin typeface="Chalkduster"/>
                <a:cs typeface="Chalkduster"/>
              </a:rPr>
              <a:t> </a:t>
            </a:r>
            <a:r>
              <a:rPr lang="nb-NO" dirty="0" err="1" smtClean="0">
                <a:latin typeface="Chalkduster"/>
                <a:cs typeface="Chalkduster"/>
              </a:rPr>
              <a:t>recognised</a:t>
            </a:r>
            <a:endParaRPr lang="nb-NO" dirty="0" smtClean="0">
              <a:latin typeface="Chalkduster"/>
              <a:cs typeface="Chalkduster"/>
            </a:endParaRPr>
          </a:p>
          <a:p>
            <a:r>
              <a:rPr lang="nb-NO" dirty="0" err="1" smtClean="0">
                <a:latin typeface="Chalkduster"/>
                <a:cs typeface="Chalkduster"/>
              </a:rPr>
              <a:t>They</a:t>
            </a:r>
            <a:r>
              <a:rPr lang="nb-NO" dirty="0" smtClean="0">
                <a:latin typeface="Chalkduster"/>
                <a:cs typeface="Chalkduster"/>
              </a:rPr>
              <a:t> do </a:t>
            </a:r>
            <a:r>
              <a:rPr lang="nb-NO" dirty="0" err="1" smtClean="0">
                <a:latin typeface="Chalkduster"/>
                <a:cs typeface="Chalkduster"/>
              </a:rPr>
              <a:t>participate</a:t>
            </a:r>
            <a:r>
              <a:rPr lang="nb-NO" dirty="0" smtClean="0">
                <a:latin typeface="Chalkduster"/>
                <a:cs typeface="Chalkduster"/>
              </a:rPr>
              <a:t> to </a:t>
            </a:r>
            <a:r>
              <a:rPr lang="nb-NO" dirty="0" err="1" smtClean="0">
                <a:latin typeface="Chalkduster"/>
                <a:cs typeface="Chalkduster"/>
              </a:rPr>
              <a:t>the</a:t>
            </a:r>
            <a:r>
              <a:rPr lang="nb-NO" dirty="0" smtClean="0">
                <a:latin typeface="Chalkduster"/>
                <a:cs typeface="Chalkduster"/>
              </a:rPr>
              <a:t> </a:t>
            </a:r>
            <a:r>
              <a:rPr lang="nb-NO" dirty="0" err="1" smtClean="0">
                <a:latin typeface="Chalkduster"/>
                <a:cs typeface="Chalkduster"/>
              </a:rPr>
              <a:t>decisions</a:t>
            </a:r>
            <a:r>
              <a:rPr lang="nb-NO" dirty="0" smtClean="0">
                <a:latin typeface="Chalkduster"/>
                <a:cs typeface="Chalkduster"/>
              </a:rPr>
              <a:t> </a:t>
            </a:r>
            <a:r>
              <a:rPr lang="nb-NO" dirty="0" err="1" smtClean="0">
                <a:latin typeface="Chalkduster"/>
                <a:cs typeface="Chalkduster"/>
              </a:rPr>
              <a:t>regarding</a:t>
            </a:r>
            <a:r>
              <a:rPr lang="nb-NO" dirty="0" smtClean="0">
                <a:latin typeface="Chalkduster"/>
                <a:cs typeface="Chalkduster"/>
              </a:rPr>
              <a:t> </a:t>
            </a:r>
            <a:r>
              <a:rPr lang="nb-NO" dirty="0" err="1" smtClean="0">
                <a:latin typeface="Chalkduster"/>
                <a:cs typeface="Chalkduster"/>
              </a:rPr>
              <a:t>the</a:t>
            </a:r>
            <a:r>
              <a:rPr lang="nb-NO" dirty="0" smtClean="0">
                <a:latin typeface="Chalkduster"/>
                <a:cs typeface="Chalkduster"/>
              </a:rPr>
              <a:t> </a:t>
            </a:r>
            <a:r>
              <a:rPr lang="nb-NO" dirty="0" err="1" smtClean="0">
                <a:latin typeface="Chalkduster"/>
                <a:cs typeface="Chalkduster"/>
              </a:rPr>
              <a:t>environment</a:t>
            </a:r>
            <a:endParaRPr lang="nb-NO" dirty="0">
              <a:latin typeface="Chalkduster"/>
              <a:cs typeface="Chalkduster"/>
            </a:endParaRPr>
          </a:p>
        </p:txBody>
      </p:sp>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207193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solidFill>
                  <a:srgbClr val="00617F"/>
                </a:solidFill>
                <a:latin typeface="Chalkduster"/>
                <a:cs typeface="Chalkduster"/>
              </a:rPr>
              <a:t>Further</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challenges</a:t>
            </a:r>
            <a:r>
              <a:rPr lang="nb-NO" dirty="0" smtClean="0">
                <a:solidFill>
                  <a:srgbClr val="00617F"/>
                </a:solidFill>
                <a:latin typeface="Chalkduster"/>
                <a:cs typeface="Chalkduster"/>
              </a:rPr>
              <a:t>…</a:t>
            </a:r>
            <a:endParaRPr lang="nb-NO" dirty="0">
              <a:solidFill>
                <a:srgbClr val="00617F"/>
              </a:solidFill>
              <a:latin typeface="Chalkduster"/>
              <a:cs typeface="Chalkduster"/>
            </a:endParaRPr>
          </a:p>
        </p:txBody>
      </p:sp>
      <p:sp>
        <p:nvSpPr>
          <p:cNvPr id="3" name="Content Placeholder 2"/>
          <p:cNvSpPr>
            <a:spLocks noGrp="1"/>
          </p:cNvSpPr>
          <p:nvPr>
            <p:ph idx="1"/>
          </p:nvPr>
        </p:nvSpPr>
        <p:spPr/>
        <p:txBody>
          <a:bodyPr/>
          <a:lstStyle/>
          <a:p>
            <a:r>
              <a:rPr lang="en-GB" dirty="0">
                <a:latin typeface="Chalkduster"/>
                <a:cs typeface="Chalkduster"/>
              </a:rPr>
              <a:t>more detailed dialogue between the indigenous institutions and the central government </a:t>
            </a:r>
            <a:r>
              <a:rPr lang="en-GB" dirty="0" smtClean="0">
                <a:latin typeface="Chalkduster"/>
                <a:cs typeface="Chalkduster"/>
              </a:rPr>
              <a:t>authorities; </a:t>
            </a:r>
          </a:p>
          <a:p>
            <a:r>
              <a:rPr lang="en-GB" dirty="0" smtClean="0">
                <a:latin typeface="Chalkduster"/>
                <a:cs typeface="Chalkduster"/>
              </a:rPr>
              <a:t>financial </a:t>
            </a:r>
            <a:r>
              <a:rPr lang="en-GB" dirty="0">
                <a:latin typeface="Chalkduster"/>
                <a:cs typeface="Chalkduster"/>
              </a:rPr>
              <a:t>plan on the allocation of funds to grant the effective implementation of the IP fundamental rights</a:t>
            </a:r>
            <a:endParaRPr lang="nb-NO" dirty="0">
              <a:latin typeface="Chalkduster"/>
              <a:cs typeface="Chalkduster"/>
            </a:endParaRPr>
          </a:p>
        </p:txBody>
      </p:sp>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423189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nb-NO" dirty="0" err="1" smtClean="0">
                <a:solidFill>
                  <a:srgbClr val="00617F"/>
                </a:solidFill>
                <a:latin typeface="Chalkduster"/>
                <a:cs typeface="Chalkduster"/>
              </a:rPr>
              <a:t>Thank</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you</a:t>
            </a:r>
            <a:r>
              <a:rPr lang="nb-NO" dirty="0" smtClean="0">
                <a:solidFill>
                  <a:srgbClr val="00617F"/>
                </a:solidFill>
                <a:latin typeface="Chalkduster"/>
                <a:cs typeface="Chalkduster"/>
              </a:rPr>
              <a:t>! Takk!</a:t>
            </a:r>
            <a:endParaRPr lang="nb-NO" dirty="0">
              <a:solidFill>
                <a:srgbClr val="00617F"/>
              </a:solidFill>
              <a:latin typeface="Chalkduster"/>
              <a:cs typeface="Chalkduster"/>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426" y="1751013"/>
            <a:ext cx="6553974" cy="4375150"/>
          </a:xfrm>
        </p:spPr>
      </p:pic>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374787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solidFill>
                  <a:srgbClr val="00617F"/>
                </a:solidFill>
                <a:latin typeface="Chalkduster"/>
                <a:cs typeface="Chalkduster"/>
              </a:rPr>
              <a:t>IP </a:t>
            </a:r>
            <a:r>
              <a:rPr lang="nb-NO" dirty="0" err="1" smtClean="0">
                <a:solidFill>
                  <a:srgbClr val="00617F"/>
                </a:solidFill>
                <a:latin typeface="Chalkduster"/>
                <a:cs typeface="Chalkduster"/>
              </a:rPr>
              <a:t>Participatory</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rights</a:t>
            </a:r>
            <a:r>
              <a:rPr lang="nb-NO" dirty="0" smtClean="0">
                <a:solidFill>
                  <a:srgbClr val="00617F"/>
                </a:solidFill>
                <a:latin typeface="Chalkduster"/>
                <a:cs typeface="Chalkduster"/>
              </a:rPr>
              <a:t> in a nutshell</a:t>
            </a:r>
            <a:endParaRPr lang="nb-NO" dirty="0">
              <a:solidFill>
                <a:srgbClr val="00617F"/>
              </a:solidFill>
              <a:latin typeface="Chalkduster"/>
              <a:cs typeface="Chalkduster"/>
            </a:endParaRPr>
          </a:p>
        </p:txBody>
      </p:sp>
      <p:sp>
        <p:nvSpPr>
          <p:cNvPr id="3" name="Plassholder for innhold 2"/>
          <p:cNvSpPr>
            <a:spLocks noGrp="1"/>
          </p:cNvSpPr>
          <p:nvPr>
            <p:ph idx="1"/>
          </p:nvPr>
        </p:nvSpPr>
        <p:spPr/>
        <p:txBody>
          <a:bodyPr/>
          <a:lstStyle/>
          <a:p>
            <a:r>
              <a:rPr lang="nb-NO" dirty="0" err="1" smtClean="0">
                <a:latin typeface="Chalkduster"/>
                <a:cs typeface="Chalkduster"/>
              </a:rPr>
              <a:t>Introduction</a:t>
            </a:r>
            <a:endParaRPr lang="nb-NO" dirty="0" smtClean="0">
              <a:latin typeface="Chalkduster"/>
              <a:cs typeface="Chalkduster"/>
            </a:endParaRPr>
          </a:p>
          <a:p>
            <a:r>
              <a:rPr lang="nb-NO" dirty="0" smtClean="0">
                <a:latin typeface="Chalkduster"/>
                <a:cs typeface="Chalkduster"/>
              </a:rPr>
              <a:t>The Arctic Council in </a:t>
            </a:r>
            <a:r>
              <a:rPr lang="nb-NO" dirty="0" err="1" smtClean="0">
                <a:latin typeface="Chalkduster"/>
                <a:cs typeface="Chalkduster"/>
              </a:rPr>
              <a:t>the</a:t>
            </a:r>
            <a:r>
              <a:rPr lang="nb-NO" dirty="0" smtClean="0">
                <a:latin typeface="Chalkduster"/>
                <a:cs typeface="Chalkduster"/>
              </a:rPr>
              <a:t> Global Arena</a:t>
            </a:r>
          </a:p>
          <a:p>
            <a:r>
              <a:rPr lang="nb-NO" dirty="0" err="1" smtClean="0">
                <a:latin typeface="Chalkduster"/>
                <a:cs typeface="Chalkduster"/>
              </a:rPr>
              <a:t>Indigenous</a:t>
            </a:r>
            <a:r>
              <a:rPr lang="nb-NO" dirty="0" smtClean="0">
                <a:latin typeface="Chalkduster"/>
                <a:cs typeface="Chalkduster"/>
              </a:rPr>
              <a:t> Peoples at International Level</a:t>
            </a:r>
          </a:p>
          <a:p>
            <a:r>
              <a:rPr lang="nb-NO" dirty="0" smtClean="0">
                <a:latin typeface="Chalkduster"/>
                <a:cs typeface="Chalkduster"/>
              </a:rPr>
              <a:t>The </a:t>
            </a:r>
            <a:r>
              <a:rPr lang="nb-NO" dirty="0" err="1" smtClean="0">
                <a:latin typeface="Chalkduster"/>
                <a:cs typeface="Chalkduster"/>
              </a:rPr>
              <a:t>principle</a:t>
            </a:r>
            <a:r>
              <a:rPr lang="nb-NO" dirty="0" smtClean="0">
                <a:latin typeface="Chalkduster"/>
                <a:cs typeface="Chalkduster"/>
              </a:rPr>
              <a:t> </a:t>
            </a:r>
            <a:r>
              <a:rPr lang="nb-NO" dirty="0" err="1" smtClean="0">
                <a:latin typeface="Chalkduster"/>
                <a:cs typeface="Chalkduster"/>
              </a:rPr>
              <a:t>of</a:t>
            </a:r>
            <a:r>
              <a:rPr lang="nb-NO" dirty="0" smtClean="0">
                <a:latin typeface="Chalkduster"/>
                <a:cs typeface="Chalkduster"/>
              </a:rPr>
              <a:t> </a:t>
            </a:r>
            <a:r>
              <a:rPr lang="nb-NO" dirty="0" err="1" smtClean="0">
                <a:latin typeface="Chalkduster"/>
                <a:cs typeface="Chalkduster"/>
              </a:rPr>
              <a:t>Self-Determination</a:t>
            </a:r>
            <a:r>
              <a:rPr lang="nb-NO" dirty="0" smtClean="0">
                <a:latin typeface="Chalkduster"/>
                <a:cs typeface="Chalkduster"/>
              </a:rPr>
              <a:t> and </a:t>
            </a:r>
            <a:r>
              <a:rPr lang="nb-NO" dirty="0" err="1" smtClean="0">
                <a:latin typeface="Chalkduster"/>
                <a:cs typeface="Chalkduster"/>
              </a:rPr>
              <a:t>the</a:t>
            </a:r>
            <a:r>
              <a:rPr lang="nb-NO" dirty="0" smtClean="0">
                <a:latin typeface="Chalkduster"/>
                <a:cs typeface="Chalkduster"/>
              </a:rPr>
              <a:t> </a:t>
            </a:r>
            <a:r>
              <a:rPr lang="nb-NO" dirty="0" err="1" smtClean="0">
                <a:latin typeface="Chalkduster"/>
                <a:cs typeface="Chalkduster"/>
              </a:rPr>
              <a:t>spoke</a:t>
            </a:r>
            <a:r>
              <a:rPr lang="nb-NO" dirty="0" smtClean="0">
                <a:latin typeface="Chalkduster"/>
                <a:cs typeface="Chalkduster"/>
              </a:rPr>
              <a:t> </a:t>
            </a:r>
            <a:r>
              <a:rPr lang="nb-NO" dirty="0" err="1" smtClean="0">
                <a:latin typeface="Chalkduster"/>
                <a:cs typeface="Chalkduster"/>
              </a:rPr>
              <a:t>hub</a:t>
            </a:r>
            <a:r>
              <a:rPr lang="nb-NO" dirty="0" smtClean="0">
                <a:latin typeface="Chalkduster"/>
                <a:cs typeface="Chalkduster"/>
              </a:rPr>
              <a:t> </a:t>
            </a:r>
            <a:r>
              <a:rPr lang="nb-NO" dirty="0" err="1" smtClean="0">
                <a:latin typeface="Chalkduster"/>
                <a:cs typeface="Chalkduster"/>
              </a:rPr>
              <a:t>distribution</a:t>
            </a:r>
            <a:r>
              <a:rPr lang="nb-NO" dirty="0" smtClean="0">
                <a:latin typeface="Chalkduster"/>
                <a:cs typeface="Chalkduster"/>
              </a:rPr>
              <a:t> </a:t>
            </a:r>
            <a:r>
              <a:rPr lang="nb-NO" dirty="0" err="1" smtClean="0">
                <a:latin typeface="Chalkduster"/>
                <a:cs typeface="Chalkduster"/>
              </a:rPr>
              <a:t>paradigm</a:t>
            </a:r>
            <a:endParaRPr lang="nb-NO" dirty="0" smtClean="0">
              <a:latin typeface="Chalkduster"/>
              <a:cs typeface="Chalkduster"/>
            </a:endParaRPr>
          </a:p>
          <a:p>
            <a:r>
              <a:rPr lang="nb-NO" dirty="0" err="1" smtClean="0">
                <a:latin typeface="Chalkduster"/>
                <a:cs typeface="Chalkduster"/>
              </a:rPr>
              <a:t>Indigenous</a:t>
            </a:r>
            <a:r>
              <a:rPr lang="nb-NO" dirty="0" smtClean="0">
                <a:latin typeface="Chalkduster"/>
                <a:cs typeface="Chalkduster"/>
              </a:rPr>
              <a:t> Peoples in </a:t>
            </a:r>
            <a:r>
              <a:rPr lang="nb-NO" dirty="0" err="1" smtClean="0">
                <a:latin typeface="Chalkduster"/>
                <a:cs typeface="Chalkduster"/>
              </a:rPr>
              <a:t>the</a:t>
            </a:r>
            <a:r>
              <a:rPr lang="nb-NO" dirty="0" smtClean="0">
                <a:latin typeface="Chalkduster"/>
                <a:cs typeface="Chalkduster"/>
              </a:rPr>
              <a:t> Arctic Council</a:t>
            </a:r>
          </a:p>
          <a:p>
            <a:r>
              <a:rPr lang="nb-NO" dirty="0" smtClean="0">
                <a:latin typeface="Chalkduster"/>
                <a:cs typeface="Chalkduster"/>
              </a:rPr>
              <a:t>Cases </a:t>
            </a:r>
            <a:r>
              <a:rPr lang="nb-NO" dirty="0" err="1" smtClean="0">
                <a:latin typeface="Chalkduster"/>
                <a:cs typeface="Chalkduster"/>
              </a:rPr>
              <a:t>of</a:t>
            </a:r>
            <a:r>
              <a:rPr lang="nb-NO" dirty="0" smtClean="0">
                <a:latin typeface="Chalkduster"/>
                <a:cs typeface="Chalkduster"/>
              </a:rPr>
              <a:t> </a:t>
            </a:r>
            <a:r>
              <a:rPr lang="nb-NO" dirty="0" err="1" smtClean="0">
                <a:latin typeface="Chalkduster"/>
                <a:cs typeface="Chalkduster"/>
              </a:rPr>
              <a:t>Participation</a:t>
            </a:r>
            <a:endParaRPr lang="nb-NO" dirty="0" smtClean="0">
              <a:latin typeface="Chalkduster"/>
              <a:cs typeface="Chalkduster"/>
            </a:endParaRPr>
          </a:p>
          <a:p>
            <a:r>
              <a:rPr lang="nb-NO" dirty="0" err="1" smtClean="0">
                <a:latin typeface="Chalkduster"/>
                <a:cs typeface="Chalkduster"/>
              </a:rPr>
              <a:t>Conclusions</a:t>
            </a:r>
            <a:endParaRPr lang="nb-NO" dirty="0">
              <a:latin typeface="Chalkduster"/>
              <a:cs typeface="Chalkduster"/>
            </a:endParaRPr>
          </a:p>
        </p:txBody>
      </p:sp>
      <p:sp>
        <p:nvSpPr>
          <p:cNvPr id="4" name="Plassholder for dato 3"/>
          <p:cNvSpPr>
            <a:spLocks noGrp="1"/>
          </p:cNvSpPr>
          <p:nvPr>
            <p:ph type="dt" sz="half" idx="10"/>
          </p:nvPr>
        </p:nvSpPr>
        <p:spPr/>
        <p:txBody>
          <a:bodyPr/>
          <a:lstStyle/>
          <a:p>
            <a:r>
              <a:rPr lang="nb-NO" smtClean="0"/>
              <a:t>14.05.14</a:t>
            </a:r>
            <a:endParaRPr lang="nn-NO"/>
          </a:p>
        </p:txBody>
      </p:sp>
      <p:sp>
        <p:nvSpPr>
          <p:cNvPr id="5" name="Plassholder for bunntekst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2673110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extBox 2"/>
          <p:cNvSpPr txBox="1"/>
          <p:nvPr/>
        </p:nvSpPr>
        <p:spPr>
          <a:xfrm>
            <a:off x="2763336" y="228600"/>
            <a:ext cx="3080828" cy="400110"/>
          </a:xfrm>
          <a:prstGeom prst="rect">
            <a:avLst/>
          </a:prstGeom>
          <a:noFill/>
        </p:spPr>
        <p:txBody>
          <a:bodyPr wrap="square" rtlCol="0">
            <a:spAutoFit/>
          </a:bodyPr>
          <a:lstStyle/>
          <a:p>
            <a:r>
              <a:rPr lang="en-US" sz="2000" dirty="0" err="1" smtClean="0">
                <a:solidFill>
                  <a:srgbClr val="00617F"/>
                </a:solidFill>
                <a:latin typeface="Chalkduster"/>
                <a:cs typeface="Chalkduster"/>
              </a:rPr>
              <a:t>Margherita</a:t>
            </a:r>
            <a:r>
              <a:rPr lang="en-US" sz="2000" dirty="0" smtClean="0">
                <a:solidFill>
                  <a:srgbClr val="00617F"/>
                </a:solidFill>
                <a:latin typeface="Chalkduster"/>
                <a:cs typeface="Chalkduster"/>
              </a:rPr>
              <a:t> </a:t>
            </a:r>
            <a:r>
              <a:rPr lang="en-US" sz="2000" dirty="0" err="1" smtClean="0">
                <a:solidFill>
                  <a:srgbClr val="00617F"/>
                </a:solidFill>
                <a:latin typeface="Chalkduster"/>
                <a:cs typeface="Chalkduster"/>
              </a:rPr>
              <a:t>Poto</a:t>
            </a:r>
            <a:endParaRPr lang="en-US" sz="2000" dirty="0">
              <a:solidFill>
                <a:srgbClr val="00617F"/>
              </a:solidFill>
              <a:latin typeface="Chalkduster"/>
              <a:cs typeface="Chalkduster"/>
            </a:endParaRPr>
          </a:p>
        </p:txBody>
      </p:sp>
      <p:sp>
        <p:nvSpPr>
          <p:cNvPr id="5" name="TextBox 4"/>
          <p:cNvSpPr txBox="1"/>
          <p:nvPr/>
        </p:nvSpPr>
        <p:spPr>
          <a:xfrm>
            <a:off x="1305236" y="823078"/>
            <a:ext cx="3342964" cy="984885"/>
          </a:xfrm>
          <a:prstGeom prst="rect">
            <a:avLst/>
          </a:prstGeom>
          <a:noFill/>
        </p:spPr>
        <p:txBody>
          <a:bodyPr wrap="square" rtlCol="0">
            <a:spAutoFit/>
          </a:bodyPr>
          <a:lstStyle/>
          <a:p>
            <a:r>
              <a:rPr lang="en-US" sz="1600" b="1" dirty="0" smtClean="0">
                <a:latin typeface="Chalkduster"/>
                <a:cs typeface="Chalkduster"/>
              </a:rPr>
              <a:t>2001- 2006 PhD</a:t>
            </a:r>
          </a:p>
          <a:p>
            <a:r>
              <a:rPr lang="en-US" sz="1400" dirty="0" smtClean="0">
                <a:latin typeface="Chalkduster"/>
                <a:cs typeface="Chalkduster"/>
              </a:rPr>
              <a:t>Research on IAA</a:t>
            </a:r>
          </a:p>
          <a:p>
            <a:r>
              <a:rPr lang="en-US" sz="1400" b="1" dirty="0" smtClean="0">
                <a:latin typeface="Chalkduster"/>
                <a:cs typeface="Chalkduster"/>
              </a:rPr>
              <a:t>Financial Sector Liability</a:t>
            </a:r>
          </a:p>
          <a:p>
            <a:r>
              <a:rPr lang="en-US" sz="1400" dirty="0" smtClean="0">
                <a:latin typeface="Chalkduster"/>
                <a:cs typeface="Chalkduster"/>
              </a:rPr>
              <a:t>(EU and MS: IT, UK, DE)</a:t>
            </a:r>
            <a:endParaRPr lang="en-US" sz="1400" dirty="0">
              <a:latin typeface="Chalkduster"/>
              <a:cs typeface="Chalkduster"/>
            </a:endParaRPr>
          </a:p>
        </p:txBody>
      </p:sp>
      <p:sp>
        <p:nvSpPr>
          <p:cNvPr id="7" name="TextBox 6"/>
          <p:cNvSpPr txBox="1"/>
          <p:nvPr/>
        </p:nvSpPr>
        <p:spPr>
          <a:xfrm>
            <a:off x="2387053" y="2492750"/>
            <a:ext cx="4562446" cy="769441"/>
          </a:xfrm>
          <a:prstGeom prst="rect">
            <a:avLst/>
          </a:prstGeom>
          <a:noFill/>
        </p:spPr>
        <p:txBody>
          <a:bodyPr wrap="square" rtlCol="0">
            <a:spAutoFit/>
          </a:bodyPr>
          <a:lstStyle/>
          <a:p>
            <a:r>
              <a:rPr lang="en-US" sz="1600" b="1" dirty="0" smtClean="0">
                <a:latin typeface="Chalkduster"/>
                <a:cs typeface="Chalkduster"/>
              </a:rPr>
              <a:t>2006 – 2009 Post Doc</a:t>
            </a:r>
          </a:p>
          <a:p>
            <a:r>
              <a:rPr lang="en-US" sz="1400" b="1" dirty="0" smtClean="0">
                <a:latin typeface="Chalkduster"/>
                <a:cs typeface="Chalkduster"/>
              </a:rPr>
              <a:t>Comparative Administrative Law</a:t>
            </a:r>
          </a:p>
          <a:p>
            <a:r>
              <a:rPr lang="en-US" sz="1400" dirty="0" smtClean="0">
                <a:latin typeface="Chalkduster"/>
                <a:cs typeface="Chalkduster"/>
              </a:rPr>
              <a:t>(Food Law, Environmental Law, GAL) </a:t>
            </a:r>
            <a:endParaRPr lang="en-US" sz="1400" dirty="0">
              <a:latin typeface="Chalkduster"/>
              <a:cs typeface="Chalkduster"/>
            </a:endParaRPr>
          </a:p>
        </p:txBody>
      </p:sp>
      <p:sp>
        <p:nvSpPr>
          <p:cNvPr id="9" name="TextBox 8"/>
          <p:cNvSpPr txBox="1"/>
          <p:nvPr/>
        </p:nvSpPr>
        <p:spPr>
          <a:xfrm>
            <a:off x="4139126" y="3680334"/>
            <a:ext cx="5004875" cy="1169551"/>
          </a:xfrm>
          <a:prstGeom prst="rect">
            <a:avLst/>
          </a:prstGeom>
          <a:noFill/>
        </p:spPr>
        <p:txBody>
          <a:bodyPr wrap="square" rtlCol="0">
            <a:spAutoFit/>
          </a:bodyPr>
          <a:lstStyle/>
          <a:p>
            <a:r>
              <a:rPr lang="en-US" sz="1400" b="1" dirty="0" smtClean="0">
                <a:latin typeface="Chalkduster"/>
                <a:cs typeface="Chalkduster"/>
              </a:rPr>
              <a:t>2009-2016</a:t>
            </a:r>
          </a:p>
          <a:p>
            <a:r>
              <a:rPr lang="en-US" sz="1400" b="1" dirty="0" smtClean="0">
                <a:latin typeface="Chalkduster"/>
                <a:cs typeface="Chalkduster"/>
              </a:rPr>
              <a:t>Comparative Food Law </a:t>
            </a:r>
          </a:p>
          <a:p>
            <a:r>
              <a:rPr lang="en-US" sz="1400" dirty="0" smtClean="0">
                <a:latin typeface="Chalkduster"/>
                <a:cs typeface="Chalkduster"/>
              </a:rPr>
              <a:t>(EU, Asia, China)</a:t>
            </a:r>
          </a:p>
          <a:p>
            <a:endParaRPr lang="en-US" sz="1400" dirty="0" smtClean="0">
              <a:latin typeface="Chalkduster"/>
              <a:cs typeface="Chalkduster"/>
            </a:endParaRPr>
          </a:p>
          <a:p>
            <a:r>
              <a:rPr lang="en-US" sz="1400" b="1" dirty="0" smtClean="0">
                <a:latin typeface="Chalkduster"/>
                <a:cs typeface="Chalkduster"/>
              </a:rPr>
              <a:t>2016 </a:t>
            </a:r>
            <a:r>
              <a:rPr lang="en-US" sz="1400" b="1" dirty="0" err="1" smtClean="0">
                <a:latin typeface="Chalkduster"/>
                <a:cs typeface="Chalkduster"/>
              </a:rPr>
              <a:t>TromsØ</a:t>
            </a:r>
            <a:r>
              <a:rPr lang="en-US" sz="1400" b="1" dirty="0" smtClean="0">
                <a:latin typeface="Chalkduster"/>
                <a:cs typeface="Chalkduster"/>
              </a:rPr>
              <a:t>: Arctic Council</a:t>
            </a:r>
            <a:endParaRPr lang="en-US" sz="1400" b="1" dirty="0">
              <a:latin typeface="Chalkduster"/>
              <a:cs typeface="Chalkduster"/>
            </a:endParaRPr>
          </a:p>
        </p:txBody>
      </p:sp>
    </p:spTree>
    <p:extLst>
      <p:ext uri="{BB962C8B-B14F-4D97-AF65-F5344CB8AC3E}">
        <p14:creationId xmlns:p14="http://schemas.microsoft.com/office/powerpoint/2010/main" val="2309967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solidFill>
                  <a:srgbClr val="00617F"/>
                </a:solidFill>
                <a:latin typeface="Chalkduster"/>
                <a:cs typeface="Chalkduster"/>
              </a:rPr>
              <a:t>THE ARCTIC REGION </a:t>
            </a:r>
            <a:endParaRPr lang="nb-NO" dirty="0">
              <a:solidFill>
                <a:srgbClr val="00617F"/>
              </a:solidFill>
              <a:latin typeface="Chalkduster"/>
              <a:cs typeface="Chalkduster"/>
            </a:endParaRPr>
          </a:p>
        </p:txBody>
      </p:sp>
      <p:pic>
        <p:nvPicPr>
          <p:cNvPr id="1036" name="Picture 12" descr="Image result for arctic natur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6646" y="1751013"/>
            <a:ext cx="5833533" cy="43751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ate Placeholder 2"/>
          <p:cNvSpPr>
            <a:spLocks noGrp="1"/>
          </p:cNvSpPr>
          <p:nvPr>
            <p:ph type="dt" sz="half" idx="10"/>
          </p:nvPr>
        </p:nvSpPr>
        <p:spPr/>
        <p:txBody>
          <a:bodyPr/>
          <a:lstStyle/>
          <a:p>
            <a:r>
              <a:rPr lang="nb-NO" smtClean="0"/>
              <a:t>14.05.14</a:t>
            </a:r>
            <a:endParaRPr lang="nn-NO"/>
          </a:p>
        </p:txBody>
      </p:sp>
      <p:sp>
        <p:nvSpPr>
          <p:cNvPr id="4" name="Footer Placeholder 3"/>
          <p:cNvSpPr>
            <a:spLocks noGrp="1"/>
          </p:cNvSpPr>
          <p:nvPr>
            <p:ph type="ftr" sz="quarter" idx="11"/>
          </p:nvPr>
        </p:nvSpPr>
        <p:spPr/>
        <p:txBody>
          <a:bodyPr/>
          <a:lstStyle/>
          <a:p>
            <a:r>
              <a:rPr lang="nn-NO" smtClean="0"/>
              <a:t>JCLOS / K.G. Jebsen Centre for the Law of the Sea </a:t>
            </a:r>
            <a:endParaRPr lang="nn-NO"/>
          </a:p>
        </p:txBody>
      </p:sp>
      <p:pic>
        <p:nvPicPr>
          <p:cNvPr id="1026" name="Picture 2" descr="Image result for pictures of indigenous peoples arctic cou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38" y="1909711"/>
            <a:ext cx="2871385" cy="172283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pictures of indigenous peoples arctic counc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458" y="4687773"/>
            <a:ext cx="2841442" cy="19255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8886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solidFill>
                  <a:srgbClr val="00617F"/>
                </a:solidFill>
                <a:latin typeface="Chalkduster"/>
                <a:cs typeface="Chalkduster"/>
              </a:rPr>
              <a:t>The Arctic Council</a:t>
            </a:r>
            <a:endParaRPr lang="nb-NO" dirty="0">
              <a:solidFill>
                <a:srgbClr val="00617F"/>
              </a:solidFill>
              <a:latin typeface="Chalkduster"/>
              <a:cs typeface="Chalkduster"/>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488" y="1751013"/>
            <a:ext cx="5657850" cy="4375150"/>
          </a:xfrm>
        </p:spPr>
      </p:pic>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395872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2800" dirty="0" smtClean="0">
                <a:solidFill>
                  <a:srgbClr val="00617F"/>
                </a:solidFill>
                <a:latin typeface="Chalkduster"/>
                <a:cs typeface="Chalkduster"/>
              </a:rPr>
              <a:t>Global </a:t>
            </a:r>
            <a:r>
              <a:rPr lang="it-IT" sz="2800" dirty="0" err="1" smtClean="0">
                <a:solidFill>
                  <a:srgbClr val="00617F"/>
                </a:solidFill>
                <a:latin typeface="Chalkduster"/>
                <a:cs typeface="Chalkduster"/>
              </a:rPr>
              <a:t>dynamics</a:t>
            </a:r>
            <a:r>
              <a:rPr lang="it-IT" sz="2800" dirty="0" smtClean="0">
                <a:solidFill>
                  <a:srgbClr val="00617F"/>
                </a:solidFill>
                <a:latin typeface="Chalkduster"/>
                <a:cs typeface="Chalkduster"/>
              </a:rPr>
              <a:t>:</a:t>
            </a:r>
            <a:br>
              <a:rPr lang="it-IT" sz="2800" dirty="0" smtClean="0">
                <a:solidFill>
                  <a:srgbClr val="00617F"/>
                </a:solidFill>
                <a:latin typeface="Chalkduster"/>
                <a:cs typeface="Chalkduster"/>
              </a:rPr>
            </a:br>
            <a:r>
              <a:rPr lang="it-IT" sz="2800" dirty="0" err="1" smtClean="0">
                <a:solidFill>
                  <a:srgbClr val="00617F"/>
                </a:solidFill>
                <a:latin typeface="Chalkduster"/>
                <a:cs typeface="Chalkduster"/>
              </a:rPr>
              <a:t>interconnected</a:t>
            </a:r>
            <a:r>
              <a:rPr lang="it-IT" sz="2800" dirty="0" smtClean="0">
                <a:solidFill>
                  <a:srgbClr val="00617F"/>
                </a:solidFill>
                <a:latin typeface="Chalkduster"/>
                <a:cs typeface="Chalkduster"/>
              </a:rPr>
              <a:t> </a:t>
            </a:r>
            <a:r>
              <a:rPr lang="it-IT" sz="2800" dirty="0" err="1" smtClean="0">
                <a:solidFill>
                  <a:srgbClr val="00617F"/>
                </a:solidFill>
                <a:latin typeface="Chalkduster"/>
                <a:cs typeface="Chalkduster"/>
              </a:rPr>
              <a:t>levels</a:t>
            </a:r>
            <a:r>
              <a:rPr lang="it-IT" sz="2800" dirty="0" smtClean="0">
                <a:solidFill>
                  <a:srgbClr val="00617F"/>
                </a:solidFill>
                <a:latin typeface="Chalkduster"/>
                <a:cs typeface="Chalkduster"/>
              </a:rPr>
              <a:t>: </a:t>
            </a:r>
            <a:r>
              <a:rPr lang="it-IT" sz="2800" dirty="0" err="1" smtClean="0">
                <a:solidFill>
                  <a:srgbClr val="00617F"/>
                </a:solidFill>
                <a:latin typeface="Chalkduster"/>
                <a:cs typeface="Chalkduster"/>
              </a:rPr>
              <a:t>multilevel</a:t>
            </a:r>
            <a:r>
              <a:rPr lang="it-IT" sz="2800" dirty="0" smtClean="0">
                <a:solidFill>
                  <a:srgbClr val="00617F"/>
                </a:solidFill>
                <a:latin typeface="Chalkduster"/>
                <a:cs typeface="Chalkduster"/>
              </a:rPr>
              <a:t> </a:t>
            </a:r>
            <a:r>
              <a:rPr lang="it-IT" sz="2800" dirty="0" err="1" smtClean="0">
                <a:solidFill>
                  <a:srgbClr val="00617F"/>
                </a:solidFill>
                <a:latin typeface="Chalkduster"/>
                <a:cs typeface="Chalkduster"/>
              </a:rPr>
              <a:t>governance</a:t>
            </a:r>
            <a:endParaRPr lang="it-IT" sz="2800" dirty="0">
              <a:solidFill>
                <a:srgbClr val="00617F"/>
              </a:solidFill>
              <a:latin typeface="Chalkduster"/>
              <a:cs typeface="Chalkduster"/>
            </a:endParaRPr>
          </a:p>
        </p:txBody>
      </p:sp>
      <p:pic>
        <p:nvPicPr>
          <p:cNvPr id="4" name="Segnaposto contenuto 3"/>
          <p:cNvPicPr>
            <a:picLocks noGrp="1" noChangeAspect="1"/>
          </p:cNvPicPr>
          <p:nvPr>
            <p:ph idx="1"/>
          </p:nvPr>
        </p:nvPicPr>
        <p:blipFill>
          <a:blip r:embed="rId2"/>
          <a:stretch>
            <a:fillRect/>
          </a:stretch>
        </p:blipFill>
        <p:spPr>
          <a:xfrm>
            <a:off x="1864601" y="1849259"/>
            <a:ext cx="5425910" cy="4115157"/>
          </a:xfrm>
          <a:prstGeom prst="rect">
            <a:avLst/>
          </a:prstGeom>
        </p:spPr>
      </p:pic>
    </p:spTree>
    <p:extLst>
      <p:ext uri="{BB962C8B-B14F-4D97-AF65-F5344CB8AC3E}">
        <p14:creationId xmlns:p14="http://schemas.microsoft.com/office/powerpoint/2010/main" val="378092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rgbClr val="00617F"/>
                </a:solidFill>
                <a:latin typeface="Chalkduster"/>
                <a:cs typeface="Chalkduster"/>
              </a:rPr>
              <a:t>1. No hierarchy 2.No distinction public-private 3.Global regulatory bodies 4.Good admin principles 5.Judicial review</a:t>
            </a:r>
            <a:endParaRPr lang="en-US" sz="2400" dirty="0">
              <a:solidFill>
                <a:srgbClr val="00617F"/>
              </a:solidFill>
              <a:latin typeface="Chalkduster"/>
              <a:cs typeface="Chalkduster"/>
            </a:endParaRPr>
          </a:p>
        </p:txBody>
      </p:sp>
      <p:sp>
        <p:nvSpPr>
          <p:cNvPr id="3" name="TextBox 2"/>
          <p:cNvSpPr txBox="1"/>
          <p:nvPr/>
        </p:nvSpPr>
        <p:spPr>
          <a:xfrm>
            <a:off x="304800" y="2057400"/>
            <a:ext cx="8610600" cy="4572000"/>
          </a:xfrm>
          <a:prstGeom prst="rect">
            <a:avLst/>
          </a:prstGeom>
          <a:noFill/>
        </p:spPr>
        <p:txBody>
          <a:bodyPr wrap="square" rtlCol="0">
            <a:spAutoFit/>
          </a:bodyPr>
          <a:lstStyle/>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057400"/>
            <a:ext cx="2743200" cy="198078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1" y="2102197"/>
            <a:ext cx="2540726" cy="193598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4379912"/>
            <a:ext cx="2743200" cy="21605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9"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276600" y="2102197"/>
            <a:ext cx="2438400" cy="1935984"/>
          </a:xfrm>
          <a:prstGeom prst="rect">
            <a:avLst/>
          </a:prstGeom>
          <a:noFill/>
          <a:ln w="9525">
            <a:solidFill>
              <a:srgbClr val="000000"/>
            </a:solidFill>
            <a:round/>
            <a:headEnd/>
            <a:tailEnd/>
          </a:ln>
          <a:effectLst/>
          <a:extLst>
            <a:ext uri="{909E8E84-426E-40dd-AFC4-6F175D3DCCD1}">
              <a14:hiddenFill xmlns:a14="http://schemas.microsoft.com/office/drawing/2010/main" xmlns="">
                <a:blipFill dpi="0" rotWithShape="0">
                  <a:blip/>
                  <a:srcRect/>
                  <a:stretch>
                    <a:fillRect/>
                  </a:stretch>
                </a:blip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276600" y="4343400"/>
            <a:ext cx="2438400" cy="2160588"/>
          </a:xfrm>
          <a:prstGeom prst="rect">
            <a:avLst/>
          </a:prstGeom>
        </p:spPr>
      </p:pic>
    </p:spTree>
    <p:extLst>
      <p:ext uri="{BB962C8B-B14F-4D97-AF65-F5344CB8AC3E}">
        <p14:creationId xmlns:p14="http://schemas.microsoft.com/office/powerpoint/2010/main" val="219653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rgbClr val="00617F"/>
                </a:solidFill>
                <a:latin typeface="Chalkduster"/>
                <a:cs typeface="Chalkduster"/>
              </a:rPr>
              <a:t>The Alter-</a:t>
            </a:r>
            <a:r>
              <a:rPr lang="nb-NO" dirty="0" err="1" smtClean="0">
                <a:solidFill>
                  <a:srgbClr val="00617F"/>
                </a:solidFill>
                <a:latin typeface="Chalkduster"/>
                <a:cs typeface="Chalkduster"/>
              </a:rPr>
              <a:t>Globalisation</a:t>
            </a:r>
            <a:r>
              <a:rPr lang="nb-NO" dirty="0" smtClean="0">
                <a:solidFill>
                  <a:srgbClr val="00617F"/>
                </a:solidFill>
                <a:latin typeface="Chalkduster"/>
                <a:cs typeface="Chalkduster"/>
              </a:rPr>
              <a:t> and </a:t>
            </a:r>
            <a:r>
              <a:rPr lang="nb-NO" dirty="0" err="1" smtClean="0">
                <a:solidFill>
                  <a:srgbClr val="00617F"/>
                </a:solidFill>
                <a:latin typeface="Chalkduster"/>
                <a:cs typeface="Chalkduster"/>
              </a:rPr>
              <a:t>its</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Actors</a:t>
            </a:r>
            <a:endParaRPr lang="nb-NO" dirty="0">
              <a:solidFill>
                <a:srgbClr val="00617F"/>
              </a:solidFill>
              <a:latin typeface="Chalkduster"/>
              <a:cs typeface="Chalkduster"/>
            </a:endParaRPr>
          </a:p>
        </p:txBody>
      </p:sp>
      <p:sp>
        <p:nvSpPr>
          <p:cNvPr id="3" name="Content Placeholder 2"/>
          <p:cNvSpPr>
            <a:spLocks noGrp="1"/>
          </p:cNvSpPr>
          <p:nvPr>
            <p:ph idx="1"/>
          </p:nvPr>
        </p:nvSpPr>
        <p:spPr/>
        <p:txBody>
          <a:bodyPr/>
          <a:lstStyle/>
          <a:p>
            <a:r>
              <a:rPr lang="nb-NO" dirty="0" err="1">
                <a:latin typeface="Chalkduster"/>
                <a:cs typeface="Chalkduster"/>
              </a:rPr>
              <a:t>P</a:t>
            </a:r>
            <a:r>
              <a:rPr lang="nb-NO" dirty="0" err="1" smtClean="0">
                <a:latin typeface="Chalkduster"/>
                <a:cs typeface="Chalkduster"/>
              </a:rPr>
              <a:t>ursuing</a:t>
            </a:r>
            <a:r>
              <a:rPr lang="nb-NO" dirty="0" smtClean="0">
                <a:latin typeface="Chalkduster"/>
                <a:cs typeface="Chalkduster"/>
              </a:rPr>
              <a:t> </a:t>
            </a:r>
            <a:r>
              <a:rPr lang="nb-NO" dirty="0" err="1" smtClean="0">
                <a:latin typeface="Chalkduster"/>
                <a:cs typeface="Chalkduster"/>
              </a:rPr>
              <a:t>interestS</a:t>
            </a:r>
            <a:r>
              <a:rPr lang="nb-NO" dirty="0" smtClean="0">
                <a:latin typeface="Chalkduster"/>
                <a:cs typeface="Chalkduster"/>
              </a:rPr>
              <a:t> different from </a:t>
            </a:r>
            <a:r>
              <a:rPr lang="nb-NO" dirty="0" err="1" smtClean="0">
                <a:latin typeface="Chalkduster"/>
                <a:cs typeface="Chalkduster"/>
              </a:rPr>
              <a:t>the</a:t>
            </a:r>
            <a:r>
              <a:rPr lang="nb-NO" dirty="0" smtClean="0">
                <a:latin typeface="Chalkduster"/>
                <a:cs typeface="Chalkduster"/>
              </a:rPr>
              <a:t> </a:t>
            </a:r>
            <a:r>
              <a:rPr lang="nb-NO" dirty="0" err="1" smtClean="0">
                <a:latin typeface="Chalkduster"/>
                <a:cs typeface="Chalkduster"/>
              </a:rPr>
              <a:t>market</a:t>
            </a:r>
            <a:r>
              <a:rPr lang="nb-NO" dirty="0" smtClean="0">
                <a:latin typeface="Chalkduster"/>
                <a:cs typeface="Chalkduster"/>
              </a:rPr>
              <a:t> driven </a:t>
            </a:r>
            <a:r>
              <a:rPr lang="nb-NO" dirty="0" err="1" smtClean="0">
                <a:latin typeface="Chalkduster"/>
                <a:cs typeface="Chalkduster"/>
              </a:rPr>
              <a:t>logic</a:t>
            </a:r>
            <a:r>
              <a:rPr lang="nb-NO" dirty="0" smtClean="0">
                <a:latin typeface="Chalkduster"/>
                <a:cs typeface="Chalkduster"/>
              </a:rPr>
              <a:t> (</a:t>
            </a:r>
            <a:r>
              <a:rPr lang="nb-NO" dirty="0" err="1" smtClean="0">
                <a:latin typeface="Chalkduster"/>
                <a:cs typeface="Chalkduster"/>
              </a:rPr>
              <a:t>peace</a:t>
            </a:r>
            <a:r>
              <a:rPr lang="nb-NO" dirty="0" smtClean="0">
                <a:latin typeface="Chalkduster"/>
                <a:cs typeface="Chalkduster"/>
              </a:rPr>
              <a:t>, human </a:t>
            </a:r>
            <a:r>
              <a:rPr lang="nb-NO" dirty="0" err="1" smtClean="0">
                <a:latin typeface="Chalkduster"/>
                <a:cs typeface="Chalkduster"/>
              </a:rPr>
              <a:t>rights</a:t>
            </a:r>
            <a:r>
              <a:rPr lang="nb-NO" dirty="0" smtClean="0">
                <a:latin typeface="Chalkduster"/>
                <a:cs typeface="Chalkduster"/>
              </a:rPr>
              <a:t>, </a:t>
            </a:r>
            <a:r>
              <a:rPr lang="nb-NO" dirty="0" err="1" smtClean="0">
                <a:latin typeface="Chalkduster"/>
                <a:cs typeface="Chalkduster"/>
              </a:rPr>
              <a:t>environment</a:t>
            </a:r>
            <a:r>
              <a:rPr lang="nb-NO" dirty="0" smtClean="0">
                <a:latin typeface="Chalkduster"/>
                <a:cs typeface="Chalkduster"/>
              </a:rPr>
              <a:t>)</a:t>
            </a:r>
          </a:p>
          <a:p>
            <a:r>
              <a:rPr lang="nb-NO" dirty="0" smtClean="0">
                <a:latin typeface="Chalkduster"/>
                <a:cs typeface="Chalkduster"/>
              </a:rPr>
              <a:t>State and non-State </a:t>
            </a:r>
            <a:r>
              <a:rPr lang="nb-NO" dirty="0" err="1" smtClean="0">
                <a:latin typeface="Chalkduster"/>
                <a:cs typeface="Chalkduster"/>
              </a:rPr>
              <a:t>Actors</a:t>
            </a:r>
            <a:endParaRPr lang="nb-NO" dirty="0" smtClean="0">
              <a:latin typeface="Chalkduster"/>
              <a:cs typeface="Chalkduster"/>
            </a:endParaRPr>
          </a:p>
          <a:p>
            <a:r>
              <a:rPr lang="nb-NO" dirty="0" err="1" smtClean="0">
                <a:latin typeface="Chalkduster"/>
                <a:cs typeface="Chalkduster"/>
              </a:rPr>
              <a:t>Transnational</a:t>
            </a:r>
            <a:r>
              <a:rPr lang="nb-NO" dirty="0" smtClean="0">
                <a:latin typeface="Chalkduster"/>
                <a:cs typeface="Chalkduster"/>
              </a:rPr>
              <a:t> </a:t>
            </a:r>
            <a:r>
              <a:rPr lang="nb-NO" dirty="0" err="1" smtClean="0">
                <a:latin typeface="Chalkduster"/>
                <a:cs typeface="Chalkduster"/>
              </a:rPr>
              <a:t>Bodies</a:t>
            </a:r>
            <a:r>
              <a:rPr lang="nb-NO" dirty="0" smtClean="0">
                <a:latin typeface="Chalkduster"/>
                <a:cs typeface="Chalkduster"/>
              </a:rPr>
              <a:t>, Technical </a:t>
            </a:r>
            <a:r>
              <a:rPr lang="nb-NO" dirty="0" err="1" smtClean="0">
                <a:latin typeface="Chalkduster"/>
                <a:cs typeface="Chalkduster"/>
              </a:rPr>
              <a:t>Agencies</a:t>
            </a:r>
            <a:r>
              <a:rPr lang="nb-NO" dirty="0" smtClean="0">
                <a:latin typeface="Chalkduster"/>
                <a:cs typeface="Chalkduster"/>
              </a:rPr>
              <a:t> </a:t>
            </a:r>
            <a:r>
              <a:rPr lang="nb-NO" dirty="0" err="1" smtClean="0">
                <a:latin typeface="Chalkduster"/>
                <a:cs typeface="Chalkduster"/>
              </a:rPr>
              <a:t>with</a:t>
            </a:r>
            <a:r>
              <a:rPr lang="nb-NO" dirty="0" smtClean="0">
                <a:latin typeface="Chalkduster"/>
                <a:cs typeface="Chalkduster"/>
              </a:rPr>
              <a:t> </a:t>
            </a:r>
            <a:r>
              <a:rPr lang="nb-NO" dirty="0" err="1" smtClean="0">
                <a:latin typeface="Chalkduster"/>
                <a:cs typeface="Chalkduster"/>
              </a:rPr>
              <a:t>high</a:t>
            </a:r>
            <a:r>
              <a:rPr lang="nb-NO" dirty="0" smtClean="0">
                <a:latin typeface="Chalkduster"/>
                <a:cs typeface="Chalkduster"/>
              </a:rPr>
              <a:t> </a:t>
            </a:r>
            <a:r>
              <a:rPr lang="nb-NO" dirty="0" err="1" smtClean="0">
                <a:latin typeface="Chalkduster"/>
                <a:cs typeface="Chalkduster"/>
              </a:rPr>
              <a:t>level</a:t>
            </a:r>
            <a:r>
              <a:rPr lang="nb-NO" dirty="0" smtClean="0">
                <a:latin typeface="Chalkduster"/>
                <a:cs typeface="Chalkduster"/>
              </a:rPr>
              <a:t> </a:t>
            </a:r>
            <a:r>
              <a:rPr lang="nb-NO" dirty="0" err="1" smtClean="0">
                <a:latin typeface="Chalkduster"/>
                <a:cs typeface="Chalkduster"/>
              </a:rPr>
              <a:t>of</a:t>
            </a:r>
            <a:r>
              <a:rPr lang="nb-NO" dirty="0" smtClean="0">
                <a:latin typeface="Chalkduster"/>
                <a:cs typeface="Chalkduster"/>
              </a:rPr>
              <a:t> </a:t>
            </a:r>
            <a:r>
              <a:rPr lang="nb-NO" dirty="0" err="1" smtClean="0">
                <a:latin typeface="Chalkduster"/>
                <a:cs typeface="Chalkduster"/>
              </a:rPr>
              <a:t>bottom</a:t>
            </a:r>
            <a:r>
              <a:rPr lang="nb-NO" dirty="0" smtClean="0">
                <a:latin typeface="Chalkduster"/>
                <a:cs typeface="Chalkduster"/>
              </a:rPr>
              <a:t>-up </a:t>
            </a:r>
            <a:r>
              <a:rPr lang="nb-NO" dirty="0" err="1" smtClean="0">
                <a:latin typeface="Chalkduster"/>
                <a:cs typeface="Chalkduster"/>
              </a:rPr>
              <a:t>participation</a:t>
            </a:r>
            <a:endParaRPr lang="nb-NO" dirty="0">
              <a:latin typeface="Chalkduster"/>
              <a:cs typeface="Chalkduster"/>
            </a:endParaRPr>
          </a:p>
        </p:txBody>
      </p:sp>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88647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solidFill>
                  <a:srgbClr val="00617F"/>
                </a:solidFill>
                <a:latin typeface="Chalkduster"/>
                <a:cs typeface="Chalkduster"/>
              </a:rPr>
              <a:t>The Arctic Council: </a:t>
            </a:r>
            <a:r>
              <a:rPr lang="nb-NO" dirty="0" err="1" smtClean="0">
                <a:solidFill>
                  <a:srgbClr val="00617F"/>
                </a:solidFill>
                <a:latin typeface="Chalkduster"/>
                <a:cs typeface="Chalkduster"/>
              </a:rPr>
              <a:t>its</a:t>
            </a:r>
            <a:r>
              <a:rPr lang="nb-NO" dirty="0" smtClean="0">
                <a:solidFill>
                  <a:srgbClr val="00617F"/>
                </a:solidFill>
                <a:latin typeface="Chalkduster"/>
                <a:cs typeface="Chalkduster"/>
              </a:rPr>
              <a:t> </a:t>
            </a:r>
            <a:r>
              <a:rPr lang="nb-NO" dirty="0" err="1" smtClean="0">
                <a:solidFill>
                  <a:srgbClr val="00617F"/>
                </a:solidFill>
                <a:latin typeface="Chalkduster"/>
                <a:cs typeface="Chalkduster"/>
              </a:rPr>
              <a:t>Members</a:t>
            </a:r>
            <a:endParaRPr lang="nb-NO" dirty="0">
              <a:solidFill>
                <a:srgbClr val="00617F"/>
              </a:solidFill>
              <a:latin typeface="Chalkduster"/>
              <a:cs typeface="Chalkduster"/>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6413" y="1938338"/>
            <a:ext cx="5334000" cy="4000500"/>
          </a:xfrm>
        </p:spPr>
      </p:pic>
      <p:sp>
        <p:nvSpPr>
          <p:cNvPr id="4" name="Date Placeholder 3"/>
          <p:cNvSpPr>
            <a:spLocks noGrp="1"/>
          </p:cNvSpPr>
          <p:nvPr>
            <p:ph type="dt" sz="half" idx="10"/>
          </p:nvPr>
        </p:nvSpPr>
        <p:spPr/>
        <p:txBody>
          <a:bodyPr/>
          <a:lstStyle/>
          <a:p>
            <a:r>
              <a:rPr lang="nb-NO" smtClean="0"/>
              <a:t>14.05.14</a:t>
            </a:r>
            <a:endParaRPr lang="nn-NO"/>
          </a:p>
        </p:txBody>
      </p:sp>
      <p:sp>
        <p:nvSpPr>
          <p:cNvPr id="5" name="Footer Placeholder 4"/>
          <p:cNvSpPr>
            <a:spLocks noGrp="1"/>
          </p:cNvSpPr>
          <p:nvPr>
            <p:ph type="ftr" sz="quarter" idx="11"/>
          </p:nvPr>
        </p:nvSpPr>
        <p:spPr/>
        <p:txBody>
          <a:bodyPr/>
          <a:lstStyle/>
          <a:p>
            <a:r>
              <a:rPr lang="nn-NO" smtClean="0"/>
              <a:t>JCLOS / K.G. Jebsen Centre for the Law of the Sea </a:t>
            </a:r>
            <a:endParaRPr lang="nn-NO" dirty="0"/>
          </a:p>
        </p:txBody>
      </p:sp>
    </p:spTree>
    <p:extLst>
      <p:ext uri="{BB962C8B-B14F-4D97-AF65-F5344CB8AC3E}">
        <p14:creationId xmlns:p14="http://schemas.microsoft.com/office/powerpoint/2010/main" val="2326353485"/>
      </p:ext>
    </p:extLst>
  </p:cSld>
  <p:clrMapOvr>
    <a:masterClrMapping/>
  </p:clrMapOvr>
</p:sld>
</file>

<file path=ppt/theme/theme1.xml><?xml version="1.0" encoding="utf-8"?>
<a:theme xmlns:a="http://schemas.openxmlformats.org/drawingml/2006/main" name="Mal_bilde">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469</TotalTime>
  <Words>989</Words>
  <Application>Microsoft Office PowerPoint</Application>
  <PresentationFormat>On-screen Show (4:3)</PresentationFormat>
  <Paragraphs>102</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Chalkduster</vt:lpstr>
      <vt:lpstr>Open Sans</vt:lpstr>
      <vt:lpstr>Open Sans Light</vt:lpstr>
      <vt:lpstr>Mal_bilde</vt:lpstr>
      <vt:lpstr>Participatory rights of indigenous peoples in the Arctic Council to safeguard marine biodiversity </vt:lpstr>
      <vt:lpstr>IP Participatory rights in a nutshell</vt:lpstr>
      <vt:lpstr>PowerPoint Presentation</vt:lpstr>
      <vt:lpstr>THE ARCTIC REGION </vt:lpstr>
      <vt:lpstr>The Arctic Council</vt:lpstr>
      <vt:lpstr>Global dynamics: interconnected levels: multilevel governance</vt:lpstr>
      <vt:lpstr>1. No hierarchy 2.No distinction public-private 3.Global regulatory bodies 4.Good admin principles 5.Judicial review</vt:lpstr>
      <vt:lpstr>The Alter-Globalisation and its Actors</vt:lpstr>
      <vt:lpstr>The Arctic Council: its Members</vt:lpstr>
      <vt:lpstr>Indigenous Peoples at International Level</vt:lpstr>
      <vt:lpstr>Self-determination and the Spoke Hub Paradigm</vt:lpstr>
      <vt:lpstr>The tool-kit of participatory rights</vt:lpstr>
      <vt:lpstr>IP in the Arctic Council: who are they?</vt:lpstr>
      <vt:lpstr>IP in the Arctic Council: which rights do they have?</vt:lpstr>
      <vt:lpstr>Agreement on Cooperation on Marine Oil Pollution Preparedness and Response in the Arctic in 2013</vt:lpstr>
      <vt:lpstr>Iqaluit Declaration 2015</vt:lpstr>
      <vt:lpstr>Recap…</vt:lpstr>
      <vt:lpstr>Further challenges…</vt:lpstr>
      <vt:lpstr>Thank you! Takk!</vt:lpstr>
    </vt:vector>
  </TitlesOfParts>
  <Company>Agendum 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Ann Elin Hvidtsten</dc:creator>
  <cp:lastModifiedBy>Poto Margherita</cp:lastModifiedBy>
  <cp:revision>36</cp:revision>
  <cp:lastPrinted>2014-05-14T17:56:12Z</cp:lastPrinted>
  <dcterms:created xsi:type="dcterms:W3CDTF">2013-07-19T20:12:49Z</dcterms:created>
  <dcterms:modified xsi:type="dcterms:W3CDTF">2016-09-12T07:18:51Z</dcterms:modified>
</cp:coreProperties>
</file>