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48" r:id="rId1"/>
  </p:sldMasterIdLst>
  <p:notesMasterIdLst>
    <p:notesMasterId r:id="rId15"/>
  </p:notesMasterIdLst>
  <p:handoutMasterIdLst>
    <p:handoutMasterId r:id="rId16"/>
  </p:handoutMasterIdLst>
  <p:sldIdLst>
    <p:sldId id="263" r:id="rId2"/>
    <p:sldId id="299" r:id="rId3"/>
    <p:sldId id="300" r:id="rId4"/>
    <p:sldId id="309" r:id="rId5"/>
    <p:sldId id="305" r:id="rId6"/>
    <p:sldId id="307" r:id="rId7"/>
    <p:sldId id="304" r:id="rId8"/>
    <p:sldId id="310" r:id="rId9"/>
    <p:sldId id="308" r:id="rId10"/>
    <p:sldId id="301" r:id="rId11"/>
    <p:sldId id="302" r:id="rId12"/>
    <p:sldId id="303" r:id="rId13"/>
    <p:sldId id="284" r:id="rId14"/>
  </p:sldIdLst>
  <p:sldSz cx="9144000" cy="6858000" type="screen4x3"/>
  <p:notesSz cx="6858000" cy="9144000"/>
  <p:defaultTextStyle>
    <a:defPPr>
      <a:defRPr lang="en-GB"/>
    </a:defPPr>
    <a:lvl1pPr algn="l" rtl="0" fontAlgn="base">
      <a:spcBef>
        <a:spcPct val="20000"/>
      </a:spcBef>
      <a:spcAft>
        <a:spcPct val="0"/>
      </a:spcAft>
      <a:buClr>
        <a:schemeClr val="tx1"/>
      </a:buClr>
      <a:buFont typeface="Wingdings" pitchFamily="-66" charset="2"/>
      <a:defRPr sz="2600" kern="1200">
        <a:solidFill>
          <a:schemeClr val="bg2"/>
        </a:solidFill>
        <a:latin typeface="Arial" charset="0"/>
        <a:ea typeface="+mn-ea"/>
        <a:cs typeface="+mn-cs"/>
      </a:defRPr>
    </a:lvl1pPr>
    <a:lvl2pPr marL="457200" algn="l" rtl="0" fontAlgn="base">
      <a:spcBef>
        <a:spcPct val="20000"/>
      </a:spcBef>
      <a:spcAft>
        <a:spcPct val="0"/>
      </a:spcAft>
      <a:buClr>
        <a:schemeClr val="tx1"/>
      </a:buClr>
      <a:buFont typeface="Wingdings" pitchFamily="-66" charset="2"/>
      <a:defRPr sz="2600" kern="1200">
        <a:solidFill>
          <a:schemeClr val="bg2"/>
        </a:solidFill>
        <a:latin typeface="Arial" charset="0"/>
        <a:ea typeface="+mn-ea"/>
        <a:cs typeface="+mn-cs"/>
      </a:defRPr>
    </a:lvl2pPr>
    <a:lvl3pPr marL="914400" algn="l" rtl="0" fontAlgn="base">
      <a:spcBef>
        <a:spcPct val="20000"/>
      </a:spcBef>
      <a:spcAft>
        <a:spcPct val="0"/>
      </a:spcAft>
      <a:buClr>
        <a:schemeClr val="tx1"/>
      </a:buClr>
      <a:buFont typeface="Wingdings" pitchFamily="-66" charset="2"/>
      <a:defRPr sz="2600" kern="1200">
        <a:solidFill>
          <a:schemeClr val="bg2"/>
        </a:solidFill>
        <a:latin typeface="Arial" charset="0"/>
        <a:ea typeface="+mn-ea"/>
        <a:cs typeface="+mn-cs"/>
      </a:defRPr>
    </a:lvl3pPr>
    <a:lvl4pPr marL="1371600" algn="l" rtl="0" fontAlgn="base">
      <a:spcBef>
        <a:spcPct val="20000"/>
      </a:spcBef>
      <a:spcAft>
        <a:spcPct val="0"/>
      </a:spcAft>
      <a:buClr>
        <a:schemeClr val="tx1"/>
      </a:buClr>
      <a:buFont typeface="Wingdings" pitchFamily="-66" charset="2"/>
      <a:defRPr sz="2600" kern="1200">
        <a:solidFill>
          <a:schemeClr val="bg2"/>
        </a:solidFill>
        <a:latin typeface="Arial" charset="0"/>
        <a:ea typeface="+mn-ea"/>
        <a:cs typeface="+mn-cs"/>
      </a:defRPr>
    </a:lvl4pPr>
    <a:lvl5pPr marL="1828800" algn="l" rtl="0" fontAlgn="base">
      <a:spcBef>
        <a:spcPct val="20000"/>
      </a:spcBef>
      <a:spcAft>
        <a:spcPct val="0"/>
      </a:spcAft>
      <a:buClr>
        <a:schemeClr val="tx1"/>
      </a:buClr>
      <a:buFont typeface="Wingdings" pitchFamily="-66" charset="2"/>
      <a:defRPr sz="2600" kern="1200">
        <a:solidFill>
          <a:schemeClr val="bg2"/>
        </a:solidFill>
        <a:latin typeface="Arial" charset="0"/>
        <a:ea typeface="+mn-ea"/>
        <a:cs typeface="+mn-cs"/>
      </a:defRPr>
    </a:lvl5pPr>
    <a:lvl6pPr marL="2286000" algn="l" defTabSz="914400" rtl="0" eaLnBrk="1" latinLnBrk="0" hangingPunct="1">
      <a:defRPr sz="2600" kern="1200">
        <a:solidFill>
          <a:schemeClr val="bg2"/>
        </a:solidFill>
        <a:latin typeface="Arial" charset="0"/>
        <a:ea typeface="+mn-ea"/>
        <a:cs typeface="+mn-cs"/>
      </a:defRPr>
    </a:lvl6pPr>
    <a:lvl7pPr marL="2743200" algn="l" defTabSz="914400" rtl="0" eaLnBrk="1" latinLnBrk="0" hangingPunct="1">
      <a:defRPr sz="2600" kern="1200">
        <a:solidFill>
          <a:schemeClr val="bg2"/>
        </a:solidFill>
        <a:latin typeface="Arial" charset="0"/>
        <a:ea typeface="+mn-ea"/>
        <a:cs typeface="+mn-cs"/>
      </a:defRPr>
    </a:lvl7pPr>
    <a:lvl8pPr marL="3200400" algn="l" defTabSz="914400" rtl="0" eaLnBrk="1" latinLnBrk="0" hangingPunct="1">
      <a:defRPr sz="2600" kern="1200">
        <a:solidFill>
          <a:schemeClr val="bg2"/>
        </a:solidFill>
        <a:latin typeface="Arial" charset="0"/>
        <a:ea typeface="+mn-ea"/>
        <a:cs typeface="+mn-cs"/>
      </a:defRPr>
    </a:lvl8pPr>
    <a:lvl9pPr marL="3657600" algn="l" defTabSz="914400" rtl="0" eaLnBrk="1" latinLnBrk="0" hangingPunct="1">
      <a:defRPr sz="26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86"/>
    <a:srgbClr val="FFFFCC"/>
    <a:srgbClr val="80808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82971" autoAdjust="0"/>
  </p:normalViewPr>
  <p:slideViewPr>
    <p:cSldViewPr>
      <p:cViewPr>
        <p:scale>
          <a:sx n="70" d="100"/>
          <a:sy n="70" d="100"/>
        </p:scale>
        <p:origin x="-2730" y="-588"/>
      </p:cViewPr>
      <p:guideLst>
        <p:guide orient="horz" pos="3112"/>
        <p:guide pos="240"/>
        <p:guide pos="5520"/>
        <p:guide pos="191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endParaRPr lang="en-GB"/>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fld id="{D32273DF-0EAF-4950-92D9-4EE237955356}" type="slidenum">
              <a:rPr lang="en-GB"/>
              <a:pPr>
                <a:defRPr/>
              </a:pPr>
              <a:t>‹Nr.›</a:t>
            </a:fld>
            <a:endParaRPr lang="en-GB"/>
          </a:p>
        </p:txBody>
      </p:sp>
    </p:spTree>
    <p:extLst>
      <p:ext uri="{BB962C8B-B14F-4D97-AF65-F5344CB8AC3E}">
        <p14:creationId xmlns:p14="http://schemas.microsoft.com/office/powerpoint/2010/main" val="3329902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fld id="{5B4A3CB8-515A-42C8-B341-98C9DD247A47}" type="slidenum">
              <a:rPr lang="en-GB"/>
              <a:pPr>
                <a:defRPr/>
              </a:pPr>
              <a:t>‹Nr.›</a:t>
            </a:fld>
            <a:endParaRPr lang="en-GB"/>
          </a:p>
        </p:txBody>
      </p:sp>
    </p:spTree>
    <p:extLst>
      <p:ext uri="{BB962C8B-B14F-4D97-AF65-F5344CB8AC3E}">
        <p14:creationId xmlns:p14="http://schemas.microsoft.com/office/powerpoint/2010/main" val="136142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sz="2600">
                <a:solidFill>
                  <a:schemeClr val="bg2"/>
                </a:solidFill>
                <a:latin typeface="Arial" charset="0"/>
              </a:defRPr>
            </a:lvl1pPr>
            <a:lvl2pPr marL="742950" indent="-285750" eaLnBrk="0" hangingPunct="0">
              <a:defRPr sz="2600">
                <a:solidFill>
                  <a:schemeClr val="bg2"/>
                </a:solidFill>
                <a:latin typeface="Arial" charset="0"/>
              </a:defRPr>
            </a:lvl2pPr>
            <a:lvl3pPr marL="1143000" indent="-228600" eaLnBrk="0" hangingPunct="0">
              <a:defRPr sz="2600">
                <a:solidFill>
                  <a:schemeClr val="bg2"/>
                </a:solidFill>
                <a:latin typeface="Arial" charset="0"/>
              </a:defRPr>
            </a:lvl3pPr>
            <a:lvl4pPr marL="1600200" indent="-228600" eaLnBrk="0" hangingPunct="0">
              <a:defRPr sz="2600">
                <a:solidFill>
                  <a:schemeClr val="bg2"/>
                </a:solidFill>
                <a:latin typeface="Arial" charset="0"/>
              </a:defRPr>
            </a:lvl4pPr>
            <a:lvl5pPr marL="2057400" indent="-228600" eaLnBrk="0" hangingPunct="0">
              <a:defRPr sz="2600">
                <a:solidFill>
                  <a:schemeClr val="bg2"/>
                </a:solidFill>
                <a:latin typeface="Arial" charset="0"/>
              </a:defRPr>
            </a:lvl5pPr>
            <a:lvl6pPr marL="2514600" indent="-228600" eaLnBrk="0" fontAlgn="base" hangingPunct="0">
              <a:spcBef>
                <a:spcPct val="20000"/>
              </a:spcBef>
              <a:spcAft>
                <a:spcPct val="0"/>
              </a:spcAft>
              <a:buClr>
                <a:schemeClr val="tx1"/>
              </a:buClr>
              <a:buFont typeface="Wingdings" pitchFamily="-66" charset="2"/>
              <a:defRPr sz="2600">
                <a:solidFill>
                  <a:schemeClr val="bg2"/>
                </a:solidFill>
                <a:latin typeface="Arial" charset="0"/>
              </a:defRPr>
            </a:lvl6pPr>
            <a:lvl7pPr marL="2971800" indent="-228600" eaLnBrk="0" fontAlgn="base" hangingPunct="0">
              <a:spcBef>
                <a:spcPct val="20000"/>
              </a:spcBef>
              <a:spcAft>
                <a:spcPct val="0"/>
              </a:spcAft>
              <a:buClr>
                <a:schemeClr val="tx1"/>
              </a:buClr>
              <a:buFont typeface="Wingdings" pitchFamily="-66" charset="2"/>
              <a:defRPr sz="2600">
                <a:solidFill>
                  <a:schemeClr val="bg2"/>
                </a:solidFill>
                <a:latin typeface="Arial" charset="0"/>
              </a:defRPr>
            </a:lvl7pPr>
            <a:lvl8pPr marL="3429000" indent="-228600" eaLnBrk="0" fontAlgn="base" hangingPunct="0">
              <a:spcBef>
                <a:spcPct val="20000"/>
              </a:spcBef>
              <a:spcAft>
                <a:spcPct val="0"/>
              </a:spcAft>
              <a:buClr>
                <a:schemeClr val="tx1"/>
              </a:buClr>
              <a:buFont typeface="Wingdings" pitchFamily="-66" charset="2"/>
              <a:defRPr sz="2600">
                <a:solidFill>
                  <a:schemeClr val="bg2"/>
                </a:solidFill>
                <a:latin typeface="Arial" charset="0"/>
              </a:defRPr>
            </a:lvl8pPr>
            <a:lvl9pPr marL="3886200" indent="-228600" eaLnBrk="0" fontAlgn="base" hangingPunct="0">
              <a:spcBef>
                <a:spcPct val="20000"/>
              </a:spcBef>
              <a:spcAft>
                <a:spcPct val="0"/>
              </a:spcAft>
              <a:buClr>
                <a:schemeClr val="tx1"/>
              </a:buClr>
              <a:buFont typeface="Wingdings" pitchFamily="-66" charset="2"/>
              <a:defRPr sz="2600">
                <a:solidFill>
                  <a:schemeClr val="bg2"/>
                </a:solidFill>
                <a:latin typeface="Arial" charset="0"/>
              </a:defRPr>
            </a:lvl9pPr>
          </a:lstStyle>
          <a:p>
            <a:fld id="{8B24EB87-0A2F-4338-935A-1274ACBE196E}" type="slidenum">
              <a:rPr lang="en-GB" sz="1200">
                <a:solidFill>
                  <a:schemeClr val="tx1"/>
                </a:solidFill>
              </a:rPr>
              <a:pPr/>
              <a:t>1</a:t>
            </a:fld>
            <a:endParaRPr lang="en-GB" sz="1200" dirty="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ACCC/2010/50 </a:t>
            </a:r>
            <a:r>
              <a:rPr lang="en-US" dirty="0" err="1" smtClean="0"/>
              <a:t>Chzech</a:t>
            </a:r>
            <a:r>
              <a:rPr lang="en-US" baseline="0" dirty="0" smtClean="0"/>
              <a:t> Republic: </a:t>
            </a:r>
            <a:r>
              <a:rPr lang="en-US" dirty="0" smtClean="0"/>
              <a:t>„it is evident that in cases of land-use planning, if an authority has issued a land-use plan in contravention of urban and land-planning standards or other environmental protection laws, a considerable portion of the public, including NGOs, cannot challenge this act of the authority. The Committee finds that such a situation is not in compliance with article 9, paragraph 3, of the Convention.” </a:t>
            </a:r>
            <a:endParaRPr lang="de-DE" dirty="0"/>
          </a:p>
        </p:txBody>
      </p:sp>
      <p:sp>
        <p:nvSpPr>
          <p:cNvPr id="4" name="Foliennummernplatzhalter 3"/>
          <p:cNvSpPr>
            <a:spLocks noGrp="1"/>
          </p:cNvSpPr>
          <p:nvPr>
            <p:ph type="sldNum" sz="quarter" idx="10"/>
          </p:nvPr>
        </p:nvSpPr>
        <p:spPr/>
        <p:txBody>
          <a:bodyPr/>
          <a:lstStyle/>
          <a:p>
            <a:pPr>
              <a:defRPr/>
            </a:pPr>
            <a:fld id="{5B4A3CB8-515A-42C8-B341-98C9DD247A47}" type="slidenum">
              <a:rPr lang="en-GB" smtClean="0"/>
              <a:pPr>
                <a:defRPr/>
              </a:pPr>
              <a:t>8</a:t>
            </a:fld>
            <a:endParaRPr lang="en-GB"/>
          </a:p>
        </p:txBody>
      </p:sp>
    </p:spTree>
    <p:extLst>
      <p:ext uri="{BB962C8B-B14F-4D97-AF65-F5344CB8AC3E}">
        <p14:creationId xmlns:p14="http://schemas.microsoft.com/office/powerpoint/2010/main" val="249130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ACCC/2010/50 </a:t>
            </a:r>
            <a:r>
              <a:rPr lang="en-US" dirty="0" err="1" smtClean="0"/>
              <a:t>Chzech</a:t>
            </a:r>
            <a:r>
              <a:rPr lang="en-US" baseline="0" dirty="0" smtClean="0"/>
              <a:t> Republic: </a:t>
            </a:r>
            <a:r>
              <a:rPr lang="en-US" dirty="0" smtClean="0"/>
              <a:t>„it is evident that in cases of land-use planning, if an authority has issued a land-use plan in contravention of urban and land-planning standards or other environmental protection laws, a considerable portion of the public, including NGOs, cannot challenge this act of the authority. The Committee finds that such a situation is not in compliance with article 9, paragraph 3, of the Convention.” </a:t>
            </a:r>
            <a:endParaRPr lang="de-DE" dirty="0"/>
          </a:p>
        </p:txBody>
      </p:sp>
      <p:sp>
        <p:nvSpPr>
          <p:cNvPr id="4" name="Foliennummernplatzhalter 3"/>
          <p:cNvSpPr>
            <a:spLocks noGrp="1"/>
          </p:cNvSpPr>
          <p:nvPr>
            <p:ph type="sldNum" sz="quarter" idx="10"/>
          </p:nvPr>
        </p:nvSpPr>
        <p:spPr/>
        <p:txBody>
          <a:bodyPr/>
          <a:lstStyle/>
          <a:p>
            <a:pPr>
              <a:defRPr/>
            </a:pPr>
            <a:fld id="{5B4A3CB8-515A-42C8-B341-98C9DD247A47}" type="slidenum">
              <a:rPr lang="en-GB" smtClean="0"/>
              <a:pPr>
                <a:defRPr/>
              </a:pPr>
              <a:t>9</a:t>
            </a:fld>
            <a:endParaRPr lang="en-GB"/>
          </a:p>
        </p:txBody>
      </p:sp>
    </p:spTree>
    <p:extLst>
      <p:ext uri="{BB962C8B-B14F-4D97-AF65-F5344CB8AC3E}">
        <p14:creationId xmlns:p14="http://schemas.microsoft.com/office/powerpoint/2010/main" val="249130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rgbClr val="FF0000"/>
                </a:solidFill>
              </a:rPr>
              <a:t>„Änderungsbedarf ergibt sich zudem aus dem Beschluss V/9h der Vertragsstaatenkonferenz, weil es einer vollständigen Umsetzung von Artikel 9 Absatz 3 der </a:t>
            </a:r>
            <a:r>
              <a:rPr lang="de-DE" sz="1200" dirty="0" err="1" smtClean="0">
                <a:solidFill>
                  <a:srgbClr val="FF0000"/>
                </a:solidFill>
              </a:rPr>
              <a:t>Aarhus</a:t>
            </a:r>
            <a:r>
              <a:rPr lang="de-DE" sz="1200" dirty="0" smtClean="0">
                <a:solidFill>
                  <a:srgbClr val="FF0000"/>
                </a:solidFill>
              </a:rPr>
              <a:t>-Konvention im deutschen Recht bedarf. Hierzu wird der Anwendungsbereich in § 1 Absatz 1 Satz 1 </a:t>
            </a:r>
            <a:r>
              <a:rPr lang="de-DE" sz="1200" dirty="0" err="1" smtClean="0">
                <a:solidFill>
                  <a:srgbClr val="FF0000"/>
                </a:solidFill>
              </a:rPr>
              <a:t>UmwRG</a:t>
            </a:r>
            <a:r>
              <a:rPr lang="de-DE" sz="1200" dirty="0" smtClean="0">
                <a:solidFill>
                  <a:srgbClr val="FF0000"/>
                </a:solidFill>
              </a:rPr>
              <a:t> gemäß den Vorgaben der 5. Vertragsstaatenkonferenz der </a:t>
            </a:r>
            <a:r>
              <a:rPr lang="de-DE" sz="1200" dirty="0" err="1" smtClean="0">
                <a:solidFill>
                  <a:srgbClr val="FF0000"/>
                </a:solidFill>
              </a:rPr>
              <a:t>Aarhus</a:t>
            </a:r>
            <a:r>
              <a:rPr lang="de-DE" sz="1200" dirty="0" smtClean="0">
                <a:solidFill>
                  <a:srgbClr val="FF0000"/>
                </a:solidFill>
              </a:rPr>
              <a:t>-Konvention um die neuen Nummern 4 bis 6 erweitert, um zukünftig die Anwendung umweltbezogener Bestimmungen durch Privatpersonen und Behördenüberprüfbar zu machen. Die Möglichkeit einer umweltrechtlichen Verbandsklage wird damit auf Entscheidungen über die Annahme von Plänen und Programmen ausgedehnt, bei denen eine Pflicht </a:t>
            </a:r>
            <a:r>
              <a:rPr lang="de-DE" sz="1200" dirty="0" err="1" smtClean="0">
                <a:solidFill>
                  <a:srgbClr val="FF0000"/>
                </a:solidFill>
              </a:rPr>
              <a:t>zurDurchführung</a:t>
            </a:r>
            <a:r>
              <a:rPr lang="de-DE" sz="1200" dirty="0" smtClean="0">
                <a:solidFill>
                  <a:srgbClr val="FF0000"/>
                </a:solidFill>
              </a:rPr>
              <a:t> einer Strategischen Umweltprüfung bestehen kann.</a:t>
            </a:r>
            <a:endParaRPr lang="en-US" sz="1200"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pPr>
              <a:defRPr/>
            </a:pPr>
            <a:fld id="{5B4A3CB8-515A-42C8-B341-98C9DD247A47}" type="slidenum">
              <a:rPr lang="en-GB" smtClean="0"/>
              <a:pPr>
                <a:defRPr/>
              </a:pPr>
              <a:t>11</a:t>
            </a:fld>
            <a:endParaRPr lang="en-GB"/>
          </a:p>
        </p:txBody>
      </p:sp>
    </p:spTree>
    <p:extLst>
      <p:ext uri="{BB962C8B-B14F-4D97-AF65-F5344CB8AC3E}">
        <p14:creationId xmlns:p14="http://schemas.microsoft.com/office/powerpoint/2010/main" val="1455644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8" descr="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937125"/>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Grp="1" noChangeArrowheads="1"/>
          </p:cNvSpPr>
          <p:nvPr>
            <p:ph type="ctrTitle" sz="quarter"/>
          </p:nvPr>
        </p:nvSpPr>
        <p:spPr>
          <a:xfrm>
            <a:off x="381000" y="5257800"/>
            <a:ext cx="5715000" cy="685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1600">
                <a:solidFill>
                  <a:schemeClr val="bg1"/>
                </a:solidFill>
              </a:defRPr>
            </a:lvl1pPr>
          </a:lstStyle>
          <a:p>
            <a:pPr lvl="0"/>
            <a:r>
              <a:rPr lang="en-GB" noProof="0" smtClean="0"/>
              <a:t>Mastertitelformat bearbeiten</a:t>
            </a:r>
          </a:p>
        </p:txBody>
      </p:sp>
      <p:sp>
        <p:nvSpPr>
          <p:cNvPr id="5133" name="Rectangle 13"/>
          <p:cNvSpPr>
            <a:spLocks noGrp="1" noChangeArrowheads="1"/>
          </p:cNvSpPr>
          <p:nvPr>
            <p:ph type="subTitle" sz="quarter" idx="1"/>
          </p:nvPr>
        </p:nvSpPr>
        <p:spPr>
          <a:xfrm>
            <a:off x="381000" y="6019800"/>
            <a:ext cx="2663825" cy="381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900">
                <a:solidFill>
                  <a:schemeClr val="bg1"/>
                </a:solidFill>
              </a:defRPr>
            </a:lvl1pPr>
          </a:lstStyle>
          <a:p>
            <a:pPr lvl="0"/>
            <a:r>
              <a:rPr lang="en-GB" noProof="0" smtClean="0"/>
              <a:t>Master-Untertitelformat bearbeiten</a:t>
            </a:r>
          </a:p>
        </p:txBody>
      </p:sp>
    </p:spTree>
    <p:extLst>
      <p:ext uri="{BB962C8B-B14F-4D97-AF65-F5344CB8AC3E}">
        <p14:creationId xmlns:p14="http://schemas.microsoft.com/office/powerpoint/2010/main" val="213600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sldNum" sz="quarter" idx="10"/>
          </p:nvPr>
        </p:nvSpPr>
        <p:spPr>
          <a:ln/>
        </p:spPr>
        <p:txBody>
          <a:bodyPr/>
          <a:lstStyle>
            <a:lvl1pPr>
              <a:defRPr/>
            </a:lvl1pPr>
          </a:lstStyle>
          <a:p>
            <a:pPr>
              <a:defRPr/>
            </a:pPr>
            <a:r>
              <a:rPr lang="en-GB"/>
              <a:t>Page </a:t>
            </a:r>
            <a:fld id="{25E5BCA1-4B37-438A-931E-EBF6BB51388C}" type="slidenum">
              <a:rPr lang="en-GB"/>
              <a:pPr>
                <a:defRPr/>
              </a:pPr>
              <a:t>‹Nr.›</a:t>
            </a:fld>
            <a:endParaRPr lang="en-GB"/>
          </a:p>
        </p:txBody>
      </p:sp>
    </p:spTree>
    <p:extLst>
      <p:ext uri="{BB962C8B-B14F-4D97-AF65-F5344CB8AC3E}">
        <p14:creationId xmlns:p14="http://schemas.microsoft.com/office/powerpoint/2010/main" val="338936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10300" y="381000"/>
            <a:ext cx="1943100" cy="5029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81000" y="381000"/>
            <a:ext cx="5676900" cy="5029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sldNum" sz="quarter" idx="10"/>
          </p:nvPr>
        </p:nvSpPr>
        <p:spPr>
          <a:ln/>
        </p:spPr>
        <p:txBody>
          <a:bodyPr/>
          <a:lstStyle>
            <a:lvl1pPr>
              <a:defRPr/>
            </a:lvl1pPr>
          </a:lstStyle>
          <a:p>
            <a:pPr>
              <a:defRPr/>
            </a:pPr>
            <a:r>
              <a:rPr lang="en-GB"/>
              <a:t>Page </a:t>
            </a:r>
            <a:fld id="{61293286-447C-4B80-8323-2FA56E842B82}" type="slidenum">
              <a:rPr lang="en-GB"/>
              <a:pPr>
                <a:defRPr/>
              </a:pPr>
              <a:t>‹Nr.›</a:t>
            </a:fld>
            <a:endParaRPr lang="en-GB"/>
          </a:p>
        </p:txBody>
      </p:sp>
    </p:spTree>
    <p:extLst>
      <p:ext uri="{BB962C8B-B14F-4D97-AF65-F5344CB8AC3E}">
        <p14:creationId xmlns:p14="http://schemas.microsoft.com/office/powerpoint/2010/main" val="10038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sldNum" sz="quarter" idx="10"/>
          </p:nvPr>
        </p:nvSpPr>
        <p:spPr>
          <a:ln/>
        </p:spPr>
        <p:txBody>
          <a:bodyPr/>
          <a:lstStyle>
            <a:lvl1pPr>
              <a:defRPr/>
            </a:lvl1pPr>
          </a:lstStyle>
          <a:p>
            <a:pPr>
              <a:defRPr/>
            </a:pPr>
            <a:r>
              <a:rPr lang="en-GB"/>
              <a:t>Page </a:t>
            </a:r>
            <a:fld id="{1AD6AACB-103A-4D3C-832C-9E364A5E9DAA}" type="slidenum">
              <a:rPr lang="en-GB"/>
              <a:pPr>
                <a:defRPr/>
              </a:pPr>
              <a:t>‹Nr.›</a:t>
            </a:fld>
            <a:endParaRPr lang="en-GB"/>
          </a:p>
        </p:txBody>
      </p:sp>
    </p:spTree>
    <p:extLst>
      <p:ext uri="{BB962C8B-B14F-4D97-AF65-F5344CB8AC3E}">
        <p14:creationId xmlns:p14="http://schemas.microsoft.com/office/powerpoint/2010/main" val="22932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sldNum" sz="quarter" idx="10"/>
          </p:nvPr>
        </p:nvSpPr>
        <p:spPr>
          <a:ln/>
        </p:spPr>
        <p:txBody>
          <a:bodyPr/>
          <a:lstStyle>
            <a:lvl1pPr>
              <a:defRPr/>
            </a:lvl1pPr>
          </a:lstStyle>
          <a:p>
            <a:pPr>
              <a:defRPr/>
            </a:pPr>
            <a:r>
              <a:rPr lang="en-GB"/>
              <a:t>Page </a:t>
            </a:r>
            <a:fld id="{AE81282A-B315-4EFD-889C-3A7D22361A33}" type="slidenum">
              <a:rPr lang="en-GB"/>
              <a:pPr>
                <a:defRPr/>
              </a:pPr>
              <a:t>‹Nr.›</a:t>
            </a:fld>
            <a:endParaRPr lang="en-GB"/>
          </a:p>
        </p:txBody>
      </p:sp>
    </p:spTree>
    <p:extLst>
      <p:ext uri="{BB962C8B-B14F-4D97-AF65-F5344CB8AC3E}">
        <p14:creationId xmlns:p14="http://schemas.microsoft.com/office/powerpoint/2010/main" val="363017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0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3434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sldNum" sz="quarter" idx="10"/>
          </p:nvPr>
        </p:nvSpPr>
        <p:spPr>
          <a:ln/>
        </p:spPr>
        <p:txBody>
          <a:bodyPr/>
          <a:lstStyle>
            <a:lvl1pPr>
              <a:defRPr/>
            </a:lvl1pPr>
          </a:lstStyle>
          <a:p>
            <a:pPr>
              <a:defRPr/>
            </a:pPr>
            <a:r>
              <a:rPr lang="en-GB"/>
              <a:t>Page </a:t>
            </a:r>
            <a:fld id="{5433F561-54F2-4965-BD46-680205131681}" type="slidenum">
              <a:rPr lang="en-GB"/>
              <a:pPr>
                <a:defRPr/>
              </a:pPr>
              <a:t>‹Nr.›</a:t>
            </a:fld>
            <a:endParaRPr lang="en-GB"/>
          </a:p>
        </p:txBody>
      </p:sp>
    </p:spTree>
    <p:extLst>
      <p:ext uri="{BB962C8B-B14F-4D97-AF65-F5344CB8AC3E}">
        <p14:creationId xmlns:p14="http://schemas.microsoft.com/office/powerpoint/2010/main" val="50078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sldNum" sz="quarter" idx="10"/>
          </p:nvPr>
        </p:nvSpPr>
        <p:spPr>
          <a:ln/>
        </p:spPr>
        <p:txBody>
          <a:bodyPr/>
          <a:lstStyle>
            <a:lvl1pPr>
              <a:defRPr/>
            </a:lvl1pPr>
          </a:lstStyle>
          <a:p>
            <a:pPr>
              <a:defRPr/>
            </a:pPr>
            <a:r>
              <a:rPr lang="en-GB"/>
              <a:t>Page </a:t>
            </a:r>
            <a:fld id="{2D14B244-E99F-4067-BD4F-0C92B1066DE1}" type="slidenum">
              <a:rPr lang="en-GB"/>
              <a:pPr>
                <a:defRPr/>
              </a:pPr>
              <a:t>‹Nr.›</a:t>
            </a:fld>
            <a:endParaRPr lang="en-GB"/>
          </a:p>
        </p:txBody>
      </p:sp>
    </p:spTree>
    <p:extLst>
      <p:ext uri="{BB962C8B-B14F-4D97-AF65-F5344CB8AC3E}">
        <p14:creationId xmlns:p14="http://schemas.microsoft.com/office/powerpoint/2010/main" val="401614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sldNum" sz="quarter" idx="10"/>
          </p:nvPr>
        </p:nvSpPr>
        <p:spPr>
          <a:ln/>
        </p:spPr>
        <p:txBody>
          <a:bodyPr/>
          <a:lstStyle>
            <a:lvl1pPr>
              <a:defRPr/>
            </a:lvl1pPr>
          </a:lstStyle>
          <a:p>
            <a:pPr>
              <a:defRPr/>
            </a:pPr>
            <a:r>
              <a:rPr lang="en-GB"/>
              <a:t>Page </a:t>
            </a:r>
            <a:fld id="{679136BE-5E1E-4A71-9ED0-48C7F733B014}" type="slidenum">
              <a:rPr lang="en-GB"/>
              <a:pPr>
                <a:defRPr/>
              </a:pPr>
              <a:t>‹Nr.›</a:t>
            </a:fld>
            <a:endParaRPr lang="en-GB"/>
          </a:p>
        </p:txBody>
      </p:sp>
    </p:spTree>
    <p:extLst>
      <p:ext uri="{BB962C8B-B14F-4D97-AF65-F5344CB8AC3E}">
        <p14:creationId xmlns:p14="http://schemas.microsoft.com/office/powerpoint/2010/main" val="226069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r>
              <a:rPr lang="en-GB"/>
              <a:t>Page </a:t>
            </a:r>
            <a:fld id="{5DAE8949-99D0-4565-A706-FE75E9CA4FCE}" type="slidenum">
              <a:rPr lang="en-GB"/>
              <a:pPr>
                <a:defRPr/>
              </a:pPr>
              <a:t>‹Nr.›</a:t>
            </a:fld>
            <a:endParaRPr lang="en-GB"/>
          </a:p>
        </p:txBody>
      </p:sp>
    </p:spTree>
    <p:extLst>
      <p:ext uri="{BB962C8B-B14F-4D97-AF65-F5344CB8AC3E}">
        <p14:creationId xmlns:p14="http://schemas.microsoft.com/office/powerpoint/2010/main" val="316629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sldNum" sz="quarter" idx="10"/>
          </p:nvPr>
        </p:nvSpPr>
        <p:spPr>
          <a:ln/>
        </p:spPr>
        <p:txBody>
          <a:bodyPr/>
          <a:lstStyle>
            <a:lvl1pPr>
              <a:defRPr/>
            </a:lvl1pPr>
          </a:lstStyle>
          <a:p>
            <a:pPr>
              <a:defRPr/>
            </a:pPr>
            <a:r>
              <a:rPr lang="en-GB"/>
              <a:t>Page </a:t>
            </a:r>
            <a:fld id="{81FF95E3-76F7-4D95-A621-FAD1DC10DDA4}" type="slidenum">
              <a:rPr lang="en-GB"/>
              <a:pPr>
                <a:defRPr/>
              </a:pPr>
              <a:t>‹Nr.›</a:t>
            </a:fld>
            <a:endParaRPr lang="en-GB"/>
          </a:p>
        </p:txBody>
      </p:sp>
    </p:spTree>
    <p:extLst>
      <p:ext uri="{BB962C8B-B14F-4D97-AF65-F5344CB8AC3E}">
        <p14:creationId xmlns:p14="http://schemas.microsoft.com/office/powerpoint/2010/main" val="11714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sldNum" sz="quarter" idx="10"/>
          </p:nvPr>
        </p:nvSpPr>
        <p:spPr>
          <a:ln/>
        </p:spPr>
        <p:txBody>
          <a:bodyPr/>
          <a:lstStyle>
            <a:lvl1pPr>
              <a:defRPr/>
            </a:lvl1pPr>
          </a:lstStyle>
          <a:p>
            <a:pPr>
              <a:defRPr/>
            </a:pPr>
            <a:r>
              <a:rPr lang="en-GB"/>
              <a:t>Page </a:t>
            </a:r>
            <a:fld id="{1498F06E-F38A-47FA-AC2E-F666CB399DF3}" type="slidenum">
              <a:rPr lang="en-GB"/>
              <a:pPr>
                <a:defRPr/>
              </a:pPr>
              <a:t>‹Nr.›</a:t>
            </a:fld>
            <a:endParaRPr lang="en-GB"/>
          </a:p>
        </p:txBody>
      </p:sp>
    </p:spTree>
    <p:extLst>
      <p:ext uri="{BB962C8B-B14F-4D97-AF65-F5344CB8AC3E}">
        <p14:creationId xmlns:p14="http://schemas.microsoft.com/office/powerpoint/2010/main" val="228797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75" y="4937125"/>
            <a:ext cx="9140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381000" y="381000"/>
            <a:ext cx="777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Mastertitelformat bearbeiten</a:t>
            </a:r>
          </a:p>
        </p:txBody>
      </p:sp>
      <p:sp>
        <p:nvSpPr>
          <p:cNvPr id="1028" name="Rectangle 11"/>
          <p:cNvSpPr>
            <a:spLocks noGrp="1" noChangeArrowheads="1"/>
          </p:cNvSpPr>
          <p:nvPr>
            <p:ph type="body" idx="1"/>
          </p:nvPr>
        </p:nvSpPr>
        <p:spPr bwMode="auto">
          <a:xfrm>
            <a:off x="381000" y="1905000"/>
            <a:ext cx="7772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39" name="Rectangle 15"/>
          <p:cNvSpPr>
            <a:spLocks noGrp="1" noChangeArrowheads="1"/>
          </p:cNvSpPr>
          <p:nvPr>
            <p:ph type="sldNum" sz="quarter" idx="4"/>
          </p:nvPr>
        </p:nvSpPr>
        <p:spPr bwMode="auto">
          <a:xfrm>
            <a:off x="381000" y="6597650"/>
            <a:ext cx="19050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defRPr sz="800" smtClean="0">
                <a:solidFill>
                  <a:schemeClr val="bg1"/>
                </a:solidFill>
              </a:defRPr>
            </a:lvl1pPr>
          </a:lstStyle>
          <a:p>
            <a:pPr>
              <a:defRPr/>
            </a:pPr>
            <a:r>
              <a:rPr lang="en-GB"/>
              <a:t>Page </a:t>
            </a:r>
            <a:fld id="{10D22581-EB74-49D9-A457-1200B7493A36}"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0" fontAlgn="base" hangingPunct="0">
        <a:spcBef>
          <a:spcPct val="0"/>
        </a:spcBef>
        <a:spcAft>
          <a:spcPct val="0"/>
        </a:spcAft>
        <a:defRPr sz="3000" b="1">
          <a:solidFill>
            <a:schemeClr val="accent1"/>
          </a:solidFill>
          <a:latin typeface="+mj-lt"/>
          <a:ea typeface="+mj-ea"/>
          <a:cs typeface="+mj-cs"/>
        </a:defRPr>
      </a:lvl1pPr>
      <a:lvl2pPr algn="l" rtl="0" eaLnBrk="0" fontAlgn="base" hangingPunct="0">
        <a:spcBef>
          <a:spcPct val="0"/>
        </a:spcBef>
        <a:spcAft>
          <a:spcPct val="0"/>
        </a:spcAft>
        <a:defRPr sz="3000" b="1">
          <a:solidFill>
            <a:schemeClr val="accent1"/>
          </a:solidFill>
          <a:latin typeface="Arial" charset="0"/>
        </a:defRPr>
      </a:lvl2pPr>
      <a:lvl3pPr algn="l" rtl="0" eaLnBrk="0" fontAlgn="base" hangingPunct="0">
        <a:spcBef>
          <a:spcPct val="0"/>
        </a:spcBef>
        <a:spcAft>
          <a:spcPct val="0"/>
        </a:spcAft>
        <a:defRPr sz="3000" b="1">
          <a:solidFill>
            <a:schemeClr val="accent1"/>
          </a:solidFill>
          <a:latin typeface="Arial" charset="0"/>
        </a:defRPr>
      </a:lvl3pPr>
      <a:lvl4pPr algn="l" rtl="0" eaLnBrk="0" fontAlgn="base" hangingPunct="0">
        <a:spcBef>
          <a:spcPct val="0"/>
        </a:spcBef>
        <a:spcAft>
          <a:spcPct val="0"/>
        </a:spcAft>
        <a:defRPr sz="3000" b="1">
          <a:solidFill>
            <a:schemeClr val="accent1"/>
          </a:solidFill>
          <a:latin typeface="Arial" charset="0"/>
        </a:defRPr>
      </a:lvl4pPr>
      <a:lvl5pPr algn="l" rtl="0" eaLnBrk="0" fontAlgn="base" hangingPunct="0">
        <a:spcBef>
          <a:spcPct val="0"/>
        </a:spcBef>
        <a:spcAft>
          <a:spcPct val="0"/>
        </a:spcAft>
        <a:defRPr sz="3000" b="1">
          <a:solidFill>
            <a:schemeClr val="accent1"/>
          </a:solidFill>
          <a:latin typeface="Arial" charset="0"/>
        </a:defRPr>
      </a:lvl5pPr>
      <a:lvl6pPr marL="457200" algn="l" rtl="0" fontAlgn="base">
        <a:spcBef>
          <a:spcPct val="0"/>
        </a:spcBef>
        <a:spcAft>
          <a:spcPct val="0"/>
        </a:spcAft>
        <a:defRPr sz="3000" b="1">
          <a:solidFill>
            <a:schemeClr val="accent1"/>
          </a:solidFill>
          <a:latin typeface="Arial" charset="0"/>
        </a:defRPr>
      </a:lvl6pPr>
      <a:lvl7pPr marL="914400" algn="l" rtl="0" fontAlgn="base">
        <a:spcBef>
          <a:spcPct val="0"/>
        </a:spcBef>
        <a:spcAft>
          <a:spcPct val="0"/>
        </a:spcAft>
        <a:defRPr sz="3000" b="1">
          <a:solidFill>
            <a:schemeClr val="accent1"/>
          </a:solidFill>
          <a:latin typeface="Arial" charset="0"/>
        </a:defRPr>
      </a:lvl7pPr>
      <a:lvl8pPr marL="1371600" algn="l" rtl="0" fontAlgn="base">
        <a:spcBef>
          <a:spcPct val="0"/>
        </a:spcBef>
        <a:spcAft>
          <a:spcPct val="0"/>
        </a:spcAft>
        <a:defRPr sz="3000" b="1">
          <a:solidFill>
            <a:schemeClr val="accent1"/>
          </a:solidFill>
          <a:latin typeface="Arial" charset="0"/>
        </a:defRPr>
      </a:lvl8pPr>
      <a:lvl9pPr marL="1828800" algn="l" rtl="0" fontAlgn="base">
        <a:spcBef>
          <a:spcPct val="0"/>
        </a:spcBef>
        <a:spcAft>
          <a:spcPct val="0"/>
        </a:spcAft>
        <a:defRPr sz="3000" b="1">
          <a:solidFill>
            <a:schemeClr val="accent1"/>
          </a:solidFill>
          <a:latin typeface="Arial" charset="0"/>
        </a:defRPr>
      </a:lvl9pPr>
    </p:titleStyle>
    <p:bodyStyle>
      <a:lvl1pPr marL="342900" indent="-342900" algn="l" rtl="0" eaLnBrk="0" fontAlgn="base" hangingPunct="0">
        <a:spcBef>
          <a:spcPct val="0"/>
        </a:spcBef>
        <a:spcAft>
          <a:spcPct val="0"/>
        </a:spcAft>
        <a:buClr>
          <a:schemeClr val="tx1"/>
        </a:buClr>
        <a:buFont typeface="Wingdings" pitchFamily="-66" charset="2"/>
        <a:defRPr sz="2600">
          <a:solidFill>
            <a:schemeClr val="tx1"/>
          </a:solidFill>
          <a:latin typeface="+mn-lt"/>
          <a:ea typeface="+mn-ea"/>
          <a:cs typeface="+mn-cs"/>
        </a:defRPr>
      </a:lvl1pPr>
      <a:lvl2pPr marL="742950" indent="-285750" algn="l" rtl="0" eaLnBrk="0" fontAlgn="base" hangingPunct="0">
        <a:spcBef>
          <a:spcPct val="0"/>
        </a:spcBef>
        <a:spcAft>
          <a:spcPct val="0"/>
        </a:spcAft>
        <a:buClr>
          <a:schemeClr val="tx1"/>
        </a:buClr>
        <a:buFont typeface="Wingdings" pitchFamily="-66" charset="2"/>
        <a:defRPr sz="2600">
          <a:solidFill>
            <a:schemeClr val="tx1"/>
          </a:solidFill>
          <a:latin typeface="+mn-lt"/>
        </a:defRPr>
      </a:lvl2pPr>
      <a:lvl3pPr marL="1143000" indent="-228600" algn="l" rtl="0" eaLnBrk="0" fontAlgn="base" hangingPunct="0">
        <a:spcBef>
          <a:spcPct val="0"/>
        </a:spcBef>
        <a:spcAft>
          <a:spcPct val="0"/>
        </a:spcAft>
        <a:buClr>
          <a:schemeClr val="tx1"/>
        </a:buClr>
        <a:buFont typeface="Wingdings" pitchFamily="-66" charset="2"/>
        <a:defRPr sz="2600">
          <a:solidFill>
            <a:schemeClr val="tx1"/>
          </a:solidFill>
          <a:latin typeface="+mn-lt"/>
        </a:defRPr>
      </a:lvl3pPr>
      <a:lvl4pPr marL="1600200" indent="-228600" algn="l" rtl="0" eaLnBrk="0" fontAlgn="base" hangingPunct="0">
        <a:spcBef>
          <a:spcPct val="0"/>
        </a:spcBef>
        <a:spcAft>
          <a:spcPct val="0"/>
        </a:spcAft>
        <a:buClr>
          <a:schemeClr val="tx1"/>
        </a:buClr>
        <a:buFont typeface="Wingdings" pitchFamily="-66" charset="2"/>
        <a:defRPr sz="2600">
          <a:solidFill>
            <a:schemeClr val="tx1"/>
          </a:solidFill>
          <a:latin typeface="+mn-lt"/>
        </a:defRPr>
      </a:lvl4pPr>
      <a:lvl5pPr marL="2057400" indent="-228600" algn="l" rtl="0" eaLnBrk="0" fontAlgn="base" hangingPunct="0">
        <a:spcBef>
          <a:spcPct val="0"/>
        </a:spcBef>
        <a:spcAft>
          <a:spcPct val="0"/>
        </a:spcAft>
        <a:buClr>
          <a:schemeClr val="tx1"/>
        </a:buClr>
        <a:buFont typeface="Wingdings" pitchFamily="-66" charset="2"/>
        <a:defRPr sz="2600">
          <a:solidFill>
            <a:schemeClr val="tx1"/>
          </a:solidFill>
          <a:latin typeface="+mn-lt"/>
        </a:defRPr>
      </a:lvl5pPr>
      <a:lvl6pPr marL="2514600" indent="-228600" algn="l" rtl="0" fontAlgn="base">
        <a:spcBef>
          <a:spcPct val="0"/>
        </a:spcBef>
        <a:spcAft>
          <a:spcPct val="0"/>
        </a:spcAft>
        <a:buClr>
          <a:schemeClr val="tx1"/>
        </a:buClr>
        <a:buFont typeface="Wingdings" pitchFamily="-66" charset="2"/>
        <a:defRPr sz="2600">
          <a:solidFill>
            <a:schemeClr val="tx1"/>
          </a:solidFill>
          <a:latin typeface="+mn-lt"/>
        </a:defRPr>
      </a:lvl6pPr>
      <a:lvl7pPr marL="2971800" indent="-228600" algn="l" rtl="0" fontAlgn="base">
        <a:spcBef>
          <a:spcPct val="0"/>
        </a:spcBef>
        <a:spcAft>
          <a:spcPct val="0"/>
        </a:spcAft>
        <a:buClr>
          <a:schemeClr val="tx1"/>
        </a:buClr>
        <a:buFont typeface="Wingdings" pitchFamily="-66" charset="2"/>
        <a:defRPr sz="2600">
          <a:solidFill>
            <a:schemeClr val="tx1"/>
          </a:solidFill>
          <a:latin typeface="+mn-lt"/>
        </a:defRPr>
      </a:lvl7pPr>
      <a:lvl8pPr marL="3429000" indent="-228600" algn="l" rtl="0" fontAlgn="base">
        <a:spcBef>
          <a:spcPct val="0"/>
        </a:spcBef>
        <a:spcAft>
          <a:spcPct val="0"/>
        </a:spcAft>
        <a:buClr>
          <a:schemeClr val="tx1"/>
        </a:buClr>
        <a:buFont typeface="Wingdings" pitchFamily="-66" charset="2"/>
        <a:defRPr sz="2600">
          <a:solidFill>
            <a:schemeClr val="tx1"/>
          </a:solidFill>
          <a:latin typeface="+mn-lt"/>
        </a:defRPr>
      </a:lvl8pPr>
      <a:lvl9pPr marL="3886200" indent="-228600" algn="l" rtl="0" fontAlgn="base">
        <a:spcBef>
          <a:spcPct val="0"/>
        </a:spcBef>
        <a:spcAft>
          <a:spcPct val="0"/>
        </a:spcAft>
        <a:buClr>
          <a:schemeClr val="tx1"/>
        </a:buClr>
        <a:buFont typeface="Wingdings" pitchFamily="-66" charset="2"/>
        <a:defRPr sz="2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7975" y="5229200"/>
            <a:ext cx="8856984" cy="1368152"/>
          </a:xfrm>
        </p:spPr>
        <p:txBody>
          <a:bodyPr/>
          <a:lstStyle/>
          <a:p>
            <a:pPr eaLnBrk="1" hangingPunct="1"/>
            <a:r>
              <a:rPr lang="en-US" sz="2800" dirty="0" smtClean="0">
                <a:latin typeface="Calibri"/>
                <a:ea typeface="Calibri"/>
                <a:cs typeface="Times New Roman"/>
              </a:rPr>
              <a:t>Access to Justice in the </a:t>
            </a:r>
            <a:r>
              <a:rPr lang="en-US" sz="2800" dirty="0" smtClean="0">
                <a:latin typeface="Calibri"/>
                <a:ea typeface="Calibri"/>
                <a:cs typeface="Times New Roman"/>
              </a:rPr>
              <a:t>Field </a:t>
            </a:r>
            <a:r>
              <a:rPr lang="en-US" sz="2800" dirty="0" smtClean="0">
                <a:latin typeface="Calibri"/>
                <a:ea typeface="Calibri"/>
                <a:cs typeface="Times New Roman"/>
              </a:rPr>
              <a:t>of Water Law</a:t>
            </a:r>
            <a:r>
              <a:rPr lang="de-DE" dirty="0" smtClean="0"/>
              <a:t/>
            </a:r>
            <a:br>
              <a:rPr lang="de-DE" dirty="0" smtClean="0"/>
            </a:br>
            <a:r>
              <a:rPr lang="de-DE" sz="400" b="0" dirty="0" smtClean="0"/>
              <a:t>  </a:t>
            </a:r>
            <a:r>
              <a:rPr lang="de-DE" dirty="0" smtClean="0"/>
              <a:t/>
            </a:r>
            <a:br>
              <a:rPr lang="de-DE" dirty="0" smtClean="0"/>
            </a:br>
            <a:r>
              <a:rPr lang="de-DE" b="0" i="1" dirty="0" smtClean="0"/>
              <a:t>Dr. Moritz Reese</a:t>
            </a:r>
            <a:r>
              <a:rPr lang="de-DE" b="0" dirty="0" smtClean="0"/>
              <a:t>, Department </a:t>
            </a:r>
            <a:r>
              <a:rPr lang="de-DE" b="0" dirty="0" err="1" smtClean="0"/>
              <a:t>for</a:t>
            </a:r>
            <a:r>
              <a:rPr lang="de-DE" b="0" dirty="0" smtClean="0"/>
              <a:t> Environmental </a:t>
            </a:r>
            <a:r>
              <a:rPr lang="de-DE" b="0" dirty="0" err="1" smtClean="0"/>
              <a:t>and</a:t>
            </a:r>
            <a:r>
              <a:rPr lang="de-DE" b="0" dirty="0" smtClean="0"/>
              <a:t> </a:t>
            </a:r>
            <a:r>
              <a:rPr lang="de-DE" b="0" dirty="0" err="1" smtClean="0"/>
              <a:t>Planning</a:t>
            </a:r>
            <a:r>
              <a:rPr lang="de-DE" b="0" dirty="0" smtClean="0"/>
              <a:t> Law,</a:t>
            </a:r>
            <a:br>
              <a:rPr lang="de-DE" b="0" dirty="0" smtClean="0"/>
            </a:br>
            <a:r>
              <a:rPr lang="de-DE" b="0" dirty="0" smtClean="0"/>
              <a:t>Helmholtz </a:t>
            </a:r>
            <a:r>
              <a:rPr lang="de-DE" b="0" dirty="0" err="1" smtClean="0"/>
              <a:t>Centre</a:t>
            </a:r>
            <a:r>
              <a:rPr lang="de-DE" b="0" dirty="0" smtClean="0"/>
              <a:t> </a:t>
            </a:r>
            <a:r>
              <a:rPr lang="de-DE" b="0" dirty="0" err="1" smtClean="0"/>
              <a:t>for</a:t>
            </a:r>
            <a:r>
              <a:rPr lang="de-DE" b="0" dirty="0" smtClean="0"/>
              <a:t> Environmental Research, Leipzig</a:t>
            </a:r>
            <a:r>
              <a:rPr lang="en-GB" dirty="0" smtClean="0"/>
              <a:t/>
            </a:r>
            <a:br>
              <a:rPr lang="en-GB" dirty="0" smtClean="0"/>
            </a:br>
            <a:r>
              <a:rPr lang="en-GB" dirty="0" smtClean="0"/>
              <a:t/>
            </a:r>
            <a:br>
              <a:rPr lang="en-GB" dirty="0" smtClean="0"/>
            </a:br>
            <a:r>
              <a:rPr lang="en-GB" b="0" dirty="0"/>
              <a:t/>
            </a:r>
            <a:br>
              <a:rPr lang="en-GB" b="0" dirty="0"/>
            </a:br>
            <a:r>
              <a:rPr lang="en-GB" b="0" dirty="0" smtClean="0"/>
              <a:t>Halle | 10 September 2012</a:t>
            </a:r>
            <a:endParaRPr lang="en-GB" dirty="0" smtClean="0"/>
          </a:p>
        </p:txBody>
      </p:sp>
      <p:sp>
        <p:nvSpPr>
          <p:cNvPr id="4" name="Rechteck 3"/>
          <p:cNvSpPr/>
          <p:nvPr/>
        </p:nvSpPr>
        <p:spPr bwMode="auto">
          <a:xfrm>
            <a:off x="2262188" y="476672"/>
            <a:ext cx="1013668" cy="504056"/>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pPr>
            <a:endParaRPr kumimoji="0" lang="de-DE" sz="2600" b="0" i="0" u="none" strike="noStrike" cap="none" normalizeH="0" baseline="0" smtClean="0">
              <a:ln>
                <a:noFill/>
              </a:ln>
              <a:solidFill>
                <a:schemeClr val="bg2"/>
              </a:solidFill>
              <a:effectLst/>
              <a:latin typeface="Arial" charset="0"/>
            </a:endParaRPr>
          </a:p>
        </p:txBody>
      </p:sp>
      <p:sp>
        <p:nvSpPr>
          <p:cNvPr id="2" name="AutoShape 9" descr="Bildergebnis für europäischer gerichtsho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11" descr="Bildergebnis für europäischer gerichtsho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21" descr="http://images.fotocommunity.de/bilder/bearbeitungs-techniken/hdri-tm/bundesverwaltungsgericht-leipzig-14457344-8f81-4073-8d79-c1a328403bab.jpg"/>
          <p:cNvSpPr>
            <a:spLocks noChangeAspect="1" noChangeArrowheads="1"/>
          </p:cNvSpPr>
          <p:nvPr/>
        </p:nvSpPr>
        <p:spPr bwMode="auto">
          <a:xfrm>
            <a:off x="155575" y="-3001963"/>
            <a:ext cx="9391650" cy="625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23" descr="http://images.fotocommunity.de/bilder/bearbeitungs-techniken/hdri-tm/bundesverwaltungsgericht-leipzig-14457344-8f81-4073-8d79-c1a328403bab.jpg"/>
          <p:cNvSpPr>
            <a:spLocks noChangeAspect="1" noChangeArrowheads="1"/>
          </p:cNvSpPr>
          <p:nvPr/>
        </p:nvSpPr>
        <p:spPr bwMode="auto">
          <a:xfrm>
            <a:off x="307975" y="-2849563"/>
            <a:ext cx="9391650" cy="6257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Textfeld 7"/>
          <p:cNvSpPr txBox="1"/>
          <p:nvPr/>
        </p:nvSpPr>
        <p:spPr>
          <a:xfrm>
            <a:off x="307975" y="728700"/>
            <a:ext cx="4840090" cy="3477875"/>
          </a:xfrm>
          <a:prstGeom prst="rect">
            <a:avLst/>
          </a:prstGeom>
          <a:noFill/>
        </p:spPr>
        <p:txBody>
          <a:bodyPr wrap="square" rtlCol="0">
            <a:spAutoFit/>
          </a:bodyPr>
          <a:lstStyle/>
          <a:p>
            <a:pPr marL="355600" indent="-355600">
              <a:spcBef>
                <a:spcPts val="1200"/>
              </a:spcBef>
              <a:buAutoNum type="romanUcPeriod"/>
            </a:pPr>
            <a:r>
              <a:rPr lang="de-DE" sz="1800" dirty="0" err="1" smtClean="0">
                <a:solidFill>
                  <a:schemeClr val="tx1"/>
                </a:solidFill>
              </a:rPr>
              <a:t>Overview</a:t>
            </a:r>
            <a:r>
              <a:rPr lang="de-DE" sz="1800" dirty="0" smtClean="0">
                <a:solidFill>
                  <a:schemeClr val="tx1"/>
                </a:solidFill>
              </a:rPr>
              <a:t>: </a:t>
            </a:r>
            <a:r>
              <a:rPr lang="de-DE" sz="1800" dirty="0" err="1" smtClean="0">
                <a:solidFill>
                  <a:schemeClr val="tx1"/>
                </a:solidFill>
              </a:rPr>
              <a:t>How</a:t>
            </a:r>
            <a:r>
              <a:rPr lang="de-DE" sz="1800" dirty="0" smtClean="0">
                <a:solidFill>
                  <a:schemeClr val="tx1"/>
                </a:solidFill>
              </a:rPr>
              <a:t> </a:t>
            </a:r>
            <a:r>
              <a:rPr lang="de-DE" sz="1800" dirty="0" err="1" smtClean="0">
                <a:solidFill>
                  <a:schemeClr val="tx1"/>
                </a:solidFill>
              </a:rPr>
              <a:t>is</a:t>
            </a:r>
            <a:r>
              <a:rPr lang="de-DE" sz="1800" dirty="0" smtClean="0">
                <a:solidFill>
                  <a:schemeClr val="tx1"/>
                </a:solidFill>
              </a:rPr>
              <a:t> </a:t>
            </a:r>
            <a:r>
              <a:rPr lang="de-DE" sz="1800" dirty="0" err="1" smtClean="0">
                <a:solidFill>
                  <a:schemeClr val="tx1"/>
                </a:solidFill>
              </a:rPr>
              <a:t>access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justice</a:t>
            </a:r>
            <a:r>
              <a:rPr lang="de-DE" sz="1800" dirty="0" smtClean="0">
                <a:solidFill>
                  <a:schemeClr val="tx1"/>
                </a:solidFill>
              </a:rPr>
              <a:t> </a:t>
            </a:r>
            <a:r>
              <a:rPr lang="de-DE" sz="1800" dirty="0" err="1" smtClean="0">
                <a:solidFill>
                  <a:schemeClr val="tx1"/>
                </a:solidFill>
              </a:rPr>
              <a:t>important</a:t>
            </a:r>
            <a:r>
              <a:rPr lang="de-DE" sz="1800" dirty="0" smtClean="0">
                <a:solidFill>
                  <a:schemeClr val="tx1"/>
                </a:solidFill>
              </a:rPr>
              <a:t> in </a:t>
            </a:r>
            <a:r>
              <a:rPr lang="de-DE" sz="1800" dirty="0" err="1">
                <a:solidFill>
                  <a:schemeClr val="tx1"/>
                </a:solidFill>
              </a:rPr>
              <a:t>w</a:t>
            </a:r>
            <a:r>
              <a:rPr lang="de-DE" sz="1800" dirty="0" err="1" smtClean="0">
                <a:solidFill>
                  <a:schemeClr val="tx1"/>
                </a:solidFill>
              </a:rPr>
              <a:t>ater</a:t>
            </a:r>
            <a:r>
              <a:rPr lang="de-DE" sz="1800" dirty="0" smtClean="0">
                <a:solidFill>
                  <a:schemeClr val="tx1"/>
                </a:solidFill>
              </a:rPr>
              <a:t> </a:t>
            </a:r>
            <a:r>
              <a:rPr lang="de-DE" sz="1800" dirty="0" err="1">
                <a:solidFill>
                  <a:schemeClr val="tx1"/>
                </a:solidFill>
              </a:rPr>
              <a:t>l</a:t>
            </a:r>
            <a:r>
              <a:rPr lang="de-DE" sz="1800" dirty="0" err="1" smtClean="0">
                <a:solidFill>
                  <a:schemeClr val="tx1"/>
                </a:solidFill>
              </a:rPr>
              <a:t>aw</a:t>
            </a:r>
            <a:r>
              <a:rPr lang="de-DE" sz="1800" dirty="0" smtClean="0">
                <a:solidFill>
                  <a:schemeClr val="tx1"/>
                </a:solidFill>
              </a:rPr>
              <a:t> </a:t>
            </a:r>
            <a:endParaRPr lang="de-DE" sz="1800" dirty="0" smtClean="0">
              <a:solidFill>
                <a:schemeClr val="tx1"/>
              </a:solidFill>
            </a:endParaRPr>
          </a:p>
          <a:p>
            <a:pPr marL="355600" indent="-355600">
              <a:spcBef>
                <a:spcPts val="1200"/>
              </a:spcBef>
              <a:buAutoNum type="romanUcPeriod"/>
            </a:pPr>
            <a:r>
              <a:rPr lang="de-DE" sz="1800" dirty="0" smtClean="0">
                <a:solidFill>
                  <a:schemeClr val="tx1"/>
                </a:solidFill>
              </a:rPr>
              <a:t>Focus: The lack </a:t>
            </a:r>
            <a:r>
              <a:rPr lang="de-DE" sz="1800" dirty="0" err="1" smtClean="0">
                <a:solidFill>
                  <a:schemeClr val="tx1"/>
                </a:solidFill>
              </a:rPr>
              <a:t>of</a:t>
            </a:r>
            <a:r>
              <a:rPr lang="de-DE" sz="1800" dirty="0" smtClean="0">
                <a:solidFill>
                  <a:schemeClr val="tx1"/>
                </a:solidFill>
              </a:rPr>
              <a:t> A2J </a:t>
            </a:r>
            <a:r>
              <a:rPr lang="de-DE" sz="1800" dirty="0" smtClean="0">
                <a:solidFill>
                  <a:schemeClr val="tx1"/>
                </a:solidFill>
              </a:rPr>
              <a:t>on </a:t>
            </a:r>
            <a:r>
              <a:rPr lang="de-DE" sz="1800" dirty="0" err="1" smtClean="0">
                <a:solidFill>
                  <a:schemeClr val="tx1"/>
                </a:solidFill>
              </a:rPr>
              <a:t>implementation</a:t>
            </a:r>
            <a:r>
              <a:rPr lang="de-DE" sz="1800" dirty="0" smtClean="0">
                <a:solidFill>
                  <a:schemeClr val="tx1"/>
                </a:solidFill>
              </a:rPr>
              <a:t> </a:t>
            </a:r>
            <a:r>
              <a:rPr lang="de-DE" sz="1800" dirty="0" err="1" smtClean="0">
                <a:solidFill>
                  <a:schemeClr val="tx1"/>
                </a:solidFill>
              </a:rPr>
              <a:t>of</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Water</a:t>
            </a:r>
            <a:r>
              <a:rPr lang="de-DE" sz="1800" dirty="0" smtClean="0">
                <a:solidFill>
                  <a:schemeClr val="tx1"/>
                </a:solidFill>
              </a:rPr>
              <a:t> Framework </a:t>
            </a:r>
            <a:r>
              <a:rPr lang="de-DE" sz="1800" dirty="0" err="1" smtClean="0">
                <a:solidFill>
                  <a:schemeClr val="tx1"/>
                </a:solidFill>
              </a:rPr>
              <a:t>Directive</a:t>
            </a:r>
            <a:endParaRPr lang="de-DE" sz="1800" dirty="0" smtClean="0">
              <a:solidFill>
                <a:schemeClr val="tx1"/>
              </a:solidFill>
            </a:endParaRPr>
          </a:p>
          <a:p>
            <a:pPr marL="355600" indent="-355600">
              <a:spcBef>
                <a:spcPts val="1200"/>
              </a:spcBef>
              <a:buAutoNum type="romanUcPeriod"/>
            </a:pPr>
            <a:r>
              <a:rPr lang="de-DE" sz="1800" dirty="0" err="1" smtClean="0">
                <a:solidFill>
                  <a:schemeClr val="tx1"/>
                </a:solidFill>
              </a:rPr>
              <a:t>Why</a:t>
            </a:r>
            <a:r>
              <a:rPr lang="de-DE" sz="1800" dirty="0" smtClean="0">
                <a:solidFill>
                  <a:schemeClr val="tx1"/>
                </a:solidFill>
              </a:rPr>
              <a:t> </a:t>
            </a:r>
            <a:r>
              <a:rPr lang="de-DE" sz="1800" dirty="0" err="1" smtClean="0">
                <a:solidFill>
                  <a:schemeClr val="tx1"/>
                </a:solidFill>
              </a:rPr>
              <a:t>this</a:t>
            </a:r>
            <a:r>
              <a:rPr lang="de-DE" sz="1800" dirty="0" smtClean="0">
                <a:solidFill>
                  <a:schemeClr val="tx1"/>
                </a:solidFill>
              </a:rPr>
              <a:t> lack </a:t>
            </a:r>
            <a:r>
              <a:rPr lang="de-DE" sz="1800" dirty="0" err="1" smtClean="0">
                <a:solidFill>
                  <a:schemeClr val="tx1"/>
                </a:solidFill>
              </a:rPr>
              <a:t>of</a:t>
            </a:r>
            <a:r>
              <a:rPr lang="de-DE" sz="1800" dirty="0" smtClean="0">
                <a:solidFill>
                  <a:schemeClr val="tx1"/>
                </a:solidFill>
              </a:rPr>
              <a:t> A2J </a:t>
            </a:r>
            <a:r>
              <a:rPr lang="de-DE" sz="1800" dirty="0" err="1" smtClean="0">
                <a:solidFill>
                  <a:schemeClr val="tx1"/>
                </a:solidFill>
              </a:rPr>
              <a:t>is</a:t>
            </a:r>
            <a:r>
              <a:rPr lang="de-DE" sz="1800" dirty="0" smtClean="0">
                <a:solidFill>
                  <a:schemeClr val="tx1"/>
                </a:solidFill>
              </a:rPr>
              <a:t> not in </a:t>
            </a:r>
            <a:r>
              <a:rPr lang="de-DE" sz="1800" dirty="0" err="1" smtClean="0">
                <a:solidFill>
                  <a:schemeClr val="tx1"/>
                </a:solidFill>
              </a:rPr>
              <a:t>line</a:t>
            </a:r>
            <a:r>
              <a:rPr lang="de-DE" sz="1800" dirty="0" smtClean="0">
                <a:solidFill>
                  <a:schemeClr val="tx1"/>
                </a:solidFill>
              </a:rPr>
              <a:t> </a:t>
            </a:r>
            <a:r>
              <a:rPr lang="de-DE" sz="1800" dirty="0" err="1" smtClean="0">
                <a:solidFill>
                  <a:schemeClr val="tx1"/>
                </a:solidFill>
              </a:rPr>
              <a:t>with</a:t>
            </a:r>
            <a:r>
              <a:rPr lang="de-DE" sz="1800" dirty="0" smtClean="0">
                <a:solidFill>
                  <a:schemeClr val="tx1"/>
                </a:solidFill>
              </a:rPr>
              <a:t> </a:t>
            </a:r>
            <a:r>
              <a:rPr lang="de-DE" sz="1800" dirty="0" err="1" smtClean="0">
                <a:solidFill>
                  <a:schemeClr val="tx1"/>
                </a:solidFill>
              </a:rPr>
              <a:t>the</a:t>
            </a:r>
            <a:r>
              <a:rPr lang="de-DE" sz="1800" dirty="0" smtClean="0">
                <a:solidFill>
                  <a:schemeClr val="tx1"/>
                </a:solidFill>
              </a:rPr>
              <a:t> </a:t>
            </a:r>
            <a:r>
              <a:rPr lang="de-DE" sz="1800" dirty="0" err="1" smtClean="0">
                <a:solidFill>
                  <a:schemeClr val="tx1"/>
                </a:solidFill>
              </a:rPr>
              <a:t>Aarhus</a:t>
            </a:r>
            <a:r>
              <a:rPr lang="de-DE" sz="1800" dirty="0" smtClean="0">
                <a:solidFill>
                  <a:schemeClr val="tx1"/>
                </a:solidFill>
              </a:rPr>
              <a:t> </a:t>
            </a:r>
            <a:r>
              <a:rPr lang="de-DE" sz="1800" dirty="0" err="1" smtClean="0">
                <a:solidFill>
                  <a:schemeClr val="tx1"/>
                </a:solidFill>
              </a:rPr>
              <a:t>Convention</a:t>
            </a:r>
            <a:endParaRPr lang="de-DE" sz="1800" dirty="0" smtClean="0">
              <a:solidFill>
                <a:schemeClr val="tx1"/>
              </a:solidFill>
            </a:endParaRPr>
          </a:p>
          <a:p>
            <a:pPr marL="355600" indent="-355600">
              <a:spcBef>
                <a:spcPts val="1200"/>
              </a:spcBef>
              <a:buAutoNum type="romanUcPeriod"/>
            </a:pPr>
            <a:r>
              <a:rPr lang="de-DE" sz="1800" dirty="0" err="1" smtClean="0">
                <a:solidFill>
                  <a:schemeClr val="tx1"/>
                </a:solidFill>
              </a:rPr>
              <a:t>Opening</a:t>
            </a:r>
            <a:r>
              <a:rPr lang="de-DE" sz="1800" dirty="0" smtClean="0">
                <a:solidFill>
                  <a:schemeClr val="tx1"/>
                </a:solidFill>
              </a:rPr>
              <a:t> A2J on environmental </a:t>
            </a:r>
            <a:r>
              <a:rPr lang="de-DE" sz="1800" dirty="0" err="1" smtClean="0">
                <a:solidFill>
                  <a:schemeClr val="tx1"/>
                </a:solidFill>
              </a:rPr>
              <a:t>plans</a:t>
            </a:r>
            <a:r>
              <a:rPr lang="de-DE" sz="1800" dirty="0" smtClean="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smtClean="0">
                <a:solidFill>
                  <a:schemeClr val="tx1"/>
                </a:solidFill>
              </a:rPr>
              <a:t>programs</a:t>
            </a:r>
            <a:r>
              <a:rPr lang="de-DE" sz="1800" dirty="0" smtClean="0">
                <a:solidFill>
                  <a:schemeClr val="tx1"/>
                </a:solidFill>
              </a:rPr>
              <a:t>: A </a:t>
            </a:r>
            <a:r>
              <a:rPr lang="de-DE" sz="1800" dirty="0" err="1" smtClean="0">
                <a:solidFill>
                  <a:schemeClr val="tx1"/>
                </a:solidFill>
              </a:rPr>
              <a:t>breakthrough</a:t>
            </a:r>
            <a:r>
              <a:rPr lang="de-DE" sz="1800" dirty="0" smtClean="0">
                <a:solidFill>
                  <a:schemeClr val="tx1"/>
                </a:solidFill>
              </a:rPr>
              <a:t> in </a:t>
            </a:r>
            <a:r>
              <a:rPr lang="de-DE" sz="1800" dirty="0" smtClean="0">
                <a:solidFill>
                  <a:schemeClr val="tx1"/>
                </a:solidFill>
              </a:rPr>
              <a:t>Germany </a:t>
            </a:r>
            <a:r>
              <a:rPr lang="de-DE" sz="1800" dirty="0" err="1" smtClean="0">
                <a:solidFill>
                  <a:schemeClr val="tx1"/>
                </a:solidFill>
              </a:rPr>
              <a:t>as</a:t>
            </a:r>
            <a:r>
              <a:rPr lang="de-DE" sz="1800" dirty="0" smtClean="0">
                <a:solidFill>
                  <a:schemeClr val="tx1"/>
                </a:solidFill>
              </a:rPr>
              <a:t> </a:t>
            </a:r>
            <a:r>
              <a:rPr lang="de-DE" sz="1800" dirty="0" err="1" smtClean="0">
                <a:solidFill>
                  <a:schemeClr val="tx1"/>
                </a:solidFill>
              </a:rPr>
              <a:t>example</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follow.</a:t>
            </a:r>
          </a:p>
          <a:p>
            <a:pPr marL="355600" indent="-355600">
              <a:spcBef>
                <a:spcPts val="1200"/>
              </a:spcBef>
              <a:buAutoNum type="romanUcPeriod"/>
            </a:pPr>
            <a:r>
              <a:rPr lang="de-DE" sz="1800" dirty="0" err="1" smtClean="0">
                <a:solidFill>
                  <a:schemeClr val="tx1"/>
                </a:solidFill>
              </a:rPr>
              <a:t>Perspectives</a:t>
            </a:r>
            <a:r>
              <a:rPr lang="de-DE" sz="1800" dirty="0">
                <a:solidFill>
                  <a:schemeClr val="tx1"/>
                </a:solidFill>
              </a:rPr>
              <a:t> </a:t>
            </a:r>
            <a:r>
              <a:rPr lang="de-DE" sz="1800" dirty="0" err="1" smtClean="0">
                <a:solidFill>
                  <a:schemeClr val="tx1"/>
                </a:solidFill>
              </a:rPr>
              <a:t>and</a:t>
            </a:r>
            <a:r>
              <a:rPr lang="de-DE" sz="1800" dirty="0" smtClean="0">
                <a:solidFill>
                  <a:schemeClr val="tx1"/>
                </a:solidFill>
              </a:rPr>
              <a:t> </a:t>
            </a:r>
            <a:r>
              <a:rPr lang="de-DE" sz="1800" dirty="0" err="1">
                <a:solidFill>
                  <a:schemeClr val="tx1"/>
                </a:solidFill>
              </a:rPr>
              <a:t>q</a:t>
            </a:r>
            <a:r>
              <a:rPr lang="de-DE" sz="1800" dirty="0" err="1" smtClean="0">
                <a:solidFill>
                  <a:schemeClr val="tx1"/>
                </a:solidFill>
              </a:rPr>
              <a:t>uestions</a:t>
            </a:r>
            <a:r>
              <a:rPr lang="de-DE" sz="1800" dirty="0" smtClean="0">
                <a:solidFill>
                  <a:schemeClr val="tx1"/>
                </a:solidFill>
              </a:rPr>
              <a:t> </a:t>
            </a:r>
            <a:r>
              <a:rPr lang="de-DE" sz="1800" dirty="0" err="1" smtClean="0">
                <a:solidFill>
                  <a:schemeClr val="tx1"/>
                </a:solidFill>
              </a:rPr>
              <a:t>to</a:t>
            </a:r>
            <a:r>
              <a:rPr lang="de-DE" sz="1800" dirty="0" smtClean="0">
                <a:solidFill>
                  <a:schemeClr val="tx1"/>
                </a:solidFill>
              </a:rPr>
              <a:t> </a:t>
            </a:r>
            <a:r>
              <a:rPr lang="de-DE" sz="1800" dirty="0" err="1" smtClean="0">
                <a:solidFill>
                  <a:schemeClr val="tx1"/>
                </a:solidFill>
              </a:rPr>
              <a:t>discuss</a:t>
            </a:r>
            <a:endParaRPr lang="de-DE" sz="1800" dirty="0" smtClean="0">
              <a:solidFill>
                <a:schemeClr val="tx1"/>
              </a:solidFill>
            </a:endParaRPr>
          </a:p>
        </p:txBody>
      </p:sp>
      <p:pic>
        <p:nvPicPr>
          <p:cNvPr id="1026" name="Picture 2" descr="Luftaufnahme aus dem Dokumentarfilm &quot;Die Elbe von ob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5188">
            <a:off x="5282898" y="2681106"/>
            <a:ext cx="5130660" cy="22193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203">
            <a:off x="5496643" y="302905"/>
            <a:ext cx="4213720" cy="219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3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0" dirty="0"/>
              <a:t>Why this lack of A2J </a:t>
            </a:r>
            <a:r>
              <a:rPr lang="en-US" sz="2400" b="0" dirty="0" smtClean="0"/>
              <a:t>regarding ecologic objectives and management is </a:t>
            </a:r>
            <a:r>
              <a:rPr lang="en-US" sz="2400" b="0" dirty="0"/>
              <a:t>not in line with the Aarhus Convention</a:t>
            </a:r>
            <a:r>
              <a:rPr lang="en-US" dirty="0"/>
              <a:t/>
            </a:r>
            <a:br>
              <a:rPr lang="en-US" dirty="0"/>
            </a:br>
            <a:endParaRPr lang="de-DE" dirty="0"/>
          </a:p>
        </p:txBody>
      </p:sp>
      <p:sp>
        <p:nvSpPr>
          <p:cNvPr id="3" name="Inhaltsplatzhalter 2"/>
          <p:cNvSpPr>
            <a:spLocks noGrp="1"/>
          </p:cNvSpPr>
          <p:nvPr>
            <p:ph idx="1"/>
          </p:nvPr>
        </p:nvSpPr>
        <p:spPr>
          <a:xfrm>
            <a:off x="395536" y="1718569"/>
            <a:ext cx="4492430" cy="3505200"/>
          </a:xfrm>
        </p:spPr>
        <p:txBody>
          <a:bodyPr wrap="square"/>
          <a:lstStyle/>
          <a:p>
            <a:pPr marL="0" indent="0"/>
            <a:r>
              <a:rPr lang="en-US" sz="2000" b="1" dirty="0" smtClean="0">
                <a:solidFill>
                  <a:srgbClr val="FF0000"/>
                </a:solidFill>
              </a:rPr>
              <a:t>Will the Brown Bear help to </a:t>
            </a:r>
            <a:r>
              <a:rPr lang="en-US" sz="2000" b="1" dirty="0" smtClean="0">
                <a:solidFill>
                  <a:srgbClr val="FF0000"/>
                </a:solidFill>
              </a:rPr>
              <a:t>bring Aarhus </a:t>
            </a:r>
            <a:r>
              <a:rPr lang="en-US" sz="2000" b="1" dirty="0" smtClean="0">
                <a:solidFill>
                  <a:srgbClr val="FF0000"/>
                </a:solidFill>
              </a:rPr>
              <a:t>Convention </a:t>
            </a:r>
            <a:r>
              <a:rPr lang="en-US" sz="2000" b="1" dirty="0" smtClean="0">
                <a:solidFill>
                  <a:srgbClr val="FF0000"/>
                </a:solidFill>
              </a:rPr>
              <a:t>to</a:t>
            </a:r>
            <a:r>
              <a:rPr lang="en-US" sz="2000" b="1" dirty="0" smtClean="0">
                <a:solidFill>
                  <a:srgbClr val="FF0000"/>
                </a:solidFill>
              </a:rPr>
              <a:t> the water? </a:t>
            </a:r>
            <a:endParaRPr lang="en-US" sz="2000" b="1" dirty="0">
              <a:solidFill>
                <a:srgbClr val="FF0000"/>
              </a:solidFill>
            </a:endParaRPr>
          </a:p>
          <a:p>
            <a:pPr>
              <a:spcBef>
                <a:spcPts val="600"/>
              </a:spcBef>
              <a:buFont typeface="Arial" panose="020B0604020202020204" pitchFamily="34" charset="0"/>
              <a:buChar char="•"/>
            </a:pPr>
            <a:r>
              <a:rPr lang="en-US" sz="2000" dirty="0" smtClean="0"/>
              <a:t>C-240/09 </a:t>
            </a:r>
            <a:r>
              <a:rPr lang="en-US" sz="2000" dirty="0"/>
              <a:t>– </a:t>
            </a:r>
            <a:r>
              <a:rPr lang="en-US" sz="2000" i="1" dirty="0"/>
              <a:t>Slovakian </a:t>
            </a:r>
            <a:r>
              <a:rPr lang="en-US" sz="2000" i="1" dirty="0" smtClean="0"/>
              <a:t>Bear</a:t>
            </a:r>
            <a:r>
              <a:rPr lang="en-US" sz="2000" dirty="0" smtClean="0"/>
              <a:t>: National courts to apply AC in implementing EU environmental law</a:t>
            </a:r>
            <a:endParaRPr lang="en-US" sz="2000" dirty="0"/>
          </a:p>
          <a:p>
            <a:pPr>
              <a:spcBef>
                <a:spcPts val="600"/>
              </a:spcBef>
              <a:buFont typeface="Arial" panose="020B0604020202020204" pitchFamily="34" charset="0"/>
              <a:buChar char="•"/>
            </a:pPr>
            <a:r>
              <a:rPr lang="en-US" sz="2000" dirty="0" smtClean="0"/>
              <a:t>DE: So </a:t>
            </a:r>
            <a:r>
              <a:rPr lang="en-US" sz="2000" dirty="0" smtClean="0"/>
              <a:t>far not effectively implemented by German courts</a:t>
            </a:r>
            <a:endParaRPr lang="en-US" sz="2000" dirty="0"/>
          </a:p>
          <a:p>
            <a:pPr>
              <a:spcBef>
                <a:spcPts val="600"/>
              </a:spcBef>
              <a:buFont typeface="Arial" panose="020B0604020202020204" pitchFamily="34" charset="0"/>
              <a:buChar char="•"/>
            </a:pPr>
            <a:r>
              <a:rPr lang="en-US" sz="2000" dirty="0" smtClean="0"/>
              <a:t>Limited to interpretation of national law, does not entitle courts to set aside existing law. </a:t>
            </a:r>
            <a:endParaRPr lang="en-US" sz="2000" dirty="0"/>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10</a:t>
            </a:fld>
            <a:endParaRPr lang="en-GB"/>
          </a:p>
        </p:txBody>
      </p:sp>
      <p:pic>
        <p:nvPicPr>
          <p:cNvPr id="5" name="Picture 2" descr="http://www.hauser-exkursionen.de/fileadmin/_processed_/csm_AMN_RZE_katmai_brooks_falls_f854502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816" y="1772816"/>
            <a:ext cx="485153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136904" cy="1219200"/>
          </a:xfrm>
        </p:spPr>
        <p:txBody>
          <a:bodyPr/>
          <a:lstStyle/>
          <a:p>
            <a:r>
              <a:rPr lang="en-US" sz="2400" b="0" dirty="0"/>
              <a:t>Opening A2J on </a:t>
            </a:r>
            <a:r>
              <a:rPr lang="en-US" sz="2400" b="0" dirty="0" err="1" smtClean="0"/>
              <a:t>env</a:t>
            </a:r>
            <a:r>
              <a:rPr lang="en-US" sz="2400" b="0" dirty="0" smtClean="0"/>
              <a:t>. plans </a:t>
            </a:r>
            <a:r>
              <a:rPr lang="en-US" sz="2400" b="0" dirty="0"/>
              <a:t>and programs: A revolutionary </a:t>
            </a:r>
            <a:r>
              <a:rPr lang="en-US" sz="2400" b="0" dirty="0" smtClean="0"/>
              <a:t>breakthrough in </a:t>
            </a:r>
            <a:r>
              <a:rPr lang="en-US" sz="2400" b="0" dirty="0"/>
              <a:t>Germany as example to follow.</a:t>
            </a:r>
          </a:p>
        </p:txBody>
      </p:sp>
      <p:sp>
        <p:nvSpPr>
          <p:cNvPr id="3" name="Inhaltsplatzhalter 2"/>
          <p:cNvSpPr>
            <a:spLocks noGrp="1"/>
          </p:cNvSpPr>
          <p:nvPr>
            <p:ph idx="1"/>
          </p:nvPr>
        </p:nvSpPr>
        <p:spPr>
          <a:xfrm>
            <a:off x="436206" y="1268760"/>
            <a:ext cx="7772400" cy="3505200"/>
          </a:xfrm>
        </p:spPr>
        <p:txBody>
          <a:bodyPr wrap="square"/>
          <a:lstStyle/>
          <a:p>
            <a:pPr lvl="0">
              <a:buClr>
                <a:srgbClr val="000000"/>
              </a:buClr>
            </a:pPr>
            <a:endParaRPr lang="de-DE" sz="1400" dirty="0">
              <a:solidFill>
                <a:srgbClr val="FF0000"/>
              </a:solidFill>
            </a:endParaRPr>
          </a:p>
          <a:p>
            <a:pPr marL="0" lvl="0" indent="0">
              <a:buClr>
                <a:srgbClr val="000000"/>
              </a:buClr>
            </a:pPr>
            <a:r>
              <a:rPr lang="de-DE" sz="2000" b="1" dirty="0" err="1" smtClean="0"/>
              <a:t>Draft</a:t>
            </a:r>
            <a:r>
              <a:rPr lang="de-DE" sz="2000" b="1" dirty="0" smtClean="0"/>
              <a:t> Bill </a:t>
            </a:r>
            <a:r>
              <a:rPr lang="de-DE" sz="2000" b="1" dirty="0" err="1" smtClean="0"/>
              <a:t>of</a:t>
            </a:r>
            <a:r>
              <a:rPr lang="de-DE" sz="2000" b="1" dirty="0" smtClean="0"/>
              <a:t> </a:t>
            </a:r>
            <a:r>
              <a:rPr lang="de-DE" sz="2000" b="1" dirty="0" err="1" smtClean="0"/>
              <a:t>the</a:t>
            </a:r>
            <a:r>
              <a:rPr lang="de-DE" sz="2000" b="1" dirty="0" smtClean="0"/>
              <a:t> Federal </a:t>
            </a:r>
            <a:r>
              <a:rPr lang="de-DE" sz="2000" b="1" dirty="0" err="1" smtClean="0"/>
              <a:t>Government</a:t>
            </a:r>
            <a:r>
              <a:rPr lang="de-DE" sz="2000" dirty="0" smtClean="0"/>
              <a:t> </a:t>
            </a:r>
            <a:r>
              <a:rPr lang="de-DE" sz="2000" dirty="0" err="1" smtClean="0"/>
              <a:t>Alining</a:t>
            </a:r>
            <a:r>
              <a:rPr lang="de-DE" sz="2000" dirty="0" smtClean="0"/>
              <a:t> </a:t>
            </a:r>
            <a:r>
              <a:rPr lang="de-DE" sz="2000" dirty="0" err="1" smtClean="0"/>
              <a:t>the</a:t>
            </a:r>
            <a:r>
              <a:rPr lang="de-DE" sz="2000" dirty="0" smtClean="0"/>
              <a:t> Law on </a:t>
            </a:r>
            <a:r>
              <a:rPr lang="de-DE" sz="2000" dirty="0" err="1" smtClean="0"/>
              <a:t>Judicial</a:t>
            </a:r>
            <a:r>
              <a:rPr lang="de-DE" sz="2000" dirty="0" smtClean="0"/>
              <a:t> Review in Environmental </a:t>
            </a:r>
            <a:r>
              <a:rPr lang="de-DE" sz="2000" dirty="0" err="1" smtClean="0"/>
              <a:t>Matters</a:t>
            </a:r>
            <a:r>
              <a:rPr lang="de-DE" sz="2000" dirty="0" smtClean="0"/>
              <a:t> (Umwelt-Rechtsbehelfsgesetz) </a:t>
            </a:r>
            <a:r>
              <a:rPr lang="de-DE" sz="2000" dirty="0" err="1" smtClean="0"/>
              <a:t>and</a:t>
            </a:r>
            <a:r>
              <a:rPr lang="de-DE" sz="2000" dirty="0" smtClean="0"/>
              <a:t> </a:t>
            </a:r>
            <a:r>
              <a:rPr lang="de-DE" sz="2000" dirty="0" err="1" smtClean="0"/>
              <a:t>other</a:t>
            </a:r>
            <a:r>
              <a:rPr lang="de-DE" sz="2000" dirty="0" smtClean="0"/>
              <a:t> Acts </a:t>
            </a:r>
            <a:r>
              <a:rPr lang="de-DE" sz="2000" dirty="0" err="1" smtClean="0"/>
              <a:t>to</a:t>
            </a:r>
            <a:r>
              <a:rPr lang="de-DE" sz="2000" dirty="0" smtClean="0"/>
              <a:t> International </a:t>
            </a:r>
            <a:r>
              <a:rPr lang="de-DE" sz="2000" dirty="0" err="1" smtClean="0"/>
              <a:t>and</a:t>
            </a:r>
            <a:r>
              <a:rPr lang="de-DE" sz="2000" dirty="0" smtClean="0"/>
              <a:t> EU </a:t>
            </a:r>
            <a:r>
              <a:rPr lang="de-DE" sz="2000" dirty="0" err="1" smtClean="0"/>
              <a:t>law</a:t>
            </a:r>
            <a:r>
              <a:rPr lang="de-DE" sz="2000" dirty="0" smtClean="0"/>
              <a:t> (</a:t>
            </a:r>
            <a:r>
              <a:rPr lang="de-DE" sz="2000" dirty="0" err="1" smtClean="0"/>
              <a:t>of</a:t>
            </a:r>
            <a:r>
              <a:rPr lang="de-DE" sz="2000" dirty="0" smtClean="0"/>
              <a:t> June 2016):</a:t>
            </a:r>
          </a:p>
          <a:p>
            <a:pPr lvl="0">
              <a:buClr>
                <a:srgbClr val="000000"/>
              </a:buClr>
            </a:pPr>
            <a:endParaRPr lang="de-DE" sz="2000" dirty="0"/>
          </a:p>
          <a:p>
            <a:pPr lvl="0">
              <a:buClr>
                <a:srgbClr val="000000"/>
              </a:buClr>
              <a:buFont typeface="Wingdings" panose="05000000000000000000" pitchFamily="2" charset="2"/>
              <a:buChar char="Ø"/>
            </a:pPr>
            <a:r>
              <a:rPr lang="de-DE" sz="2000" b="1" dirty="0" smtClean="0">
                <a:solidFill>
                  <a:srgbClr val="FF0000"/>
                </a:solidFill>
              </a:rPr>
              <a:t>NGOs </a:t>
            </a:r>
            <a:r>
              <a:rPr lang="de-DE" sz="2000" b="1" dirty="0" err="1" smtClean="0">
                <a:solidFill>
                  <a:srgbClr val="FF0000"/>
                </a:solidFill>
              </a:rPr>
              <a:t>shall</a:t>
            </a:r>
            <a:r>
              <a:rPr lang="de-DE" sz="2000" b="1" dirty="0" smtClean="0">
                <a:solidFill>
                  <a:srgbClr val="FF0000"/>
                </a:solidFill>
              </a:rPr>
              <a:t> </a:t>
            </a:r>
            <a:r>
              <a:rPr lang="de-DE" sz="2000" b="1" dirty="0" err="1" smtClean="0">
                <a:solidFill>
                  <a:srgbClr val="FF0000"/>
                </a:solidFill>
              </a:rPr>
              <a:t>have</a:t>
            </a:r>
            <a:r>
              <a:rPr lang="de-DE" sz="2000" b="1" dirty="0" smtClean="0">
                <a:solidFill>
                  <a:srgbClr val="FF0000"/>
                </a:solidFill>
              </a:rPr>
              <a:t> </a:t>
            </a:r>
            <a:r>
              <a:rPr lang="de-DE" sz="2000" b="1" dirty="0" err="1" smtClean="0">
                <a:solidFill>
                  <a:srgbClr val="FF0000"/>
                </a:solidFill>
              </a:rPr>
              <a:t>standing</a:t>
            </a:r>
            <a:r>
              <a:rPr lang="de-DE" sz="2000" b="1" dirty="0" smtClean="0">
                <a:solidFill>
                  <a:srgbClr val="FF0000"/>
                </a:solidFill>
              </a:rPr>
              <a:t> </a:t>
            </a:r>
            <a:r>
              <a:rPr lang="de-DE" sz="2000" b="1" dirty="0" err="1" smtClean="0">
                <a:solidFill>
                  <a:srgbClr val="FF0000"/>
                </a:solidFill>
              </a:rPr>
              <a:t>with</a:t>
            </a:r>
            <a:r>
              <a:rPr lang="de-DE" sz="2000" b="1" dirty="0" smtClean="0">
                <a:solidFill>
                  <a:srgbClr val="FF0000"/>
                </a:solidFill>
              </a:rPr>
              <a:t> </a:t>
            </a:r>
            <a:r>
              <a:rPr lang="de-DE" sz="2000" b="1" dirty="0" err="1" smtClean="0">
                <a:solidFill>
                  <a:srgbClr val="FF0000"/>
                </a:solidFill>
              </a:rPr>
              <a:t>regard</a:t>
            </a:r>
            <a:r>
              <a:rPr lang="de-DE" sz="2000" b="1" dirty="0" smtClean="0">
                <a:solidFill>
                  <a:srgbClr val="FF0000"/>
                </a:solidFill>
              </a:rPr>
              <a:t> </a:t>
            </a:r>
            <a:r>
              <a:rPr lang="de-DE" sz="2000" b="1" dirty="0" err="1" smtClean="0">
                <a:solidFill>
                  <a:srgbClr val="FF0000"/>
                </a:solidFill>
              </a:rPr>
              <a:t>to</a:t>
            </a:r>
            <a:r>
              <a:rPr lang="de-DE" sz="2000" b="1" dirty="0" smtClean="0">
                <a:solidFill>
                  <a:srgbClr val="FF0000"/>
                </a:solidFill>
              </a:rPr>
              <a:t> </a:t>
            </a:r>
            <a:r>
              <a:rPr lang="de-DE" sz="2000" b="1" dirty="0" err="1" smtClean="0">
                <a:solidFill>
                  <a:srgbClr val="FF0000"/>
                </a:solidFill>
              </a:rPr>
              <a:t>obligatory</a:t>
            </a:r>
            <a:r>
              <a:rPr lang="de-DE" sz="2000" b="1" dirty="0" smtClean="0">
                <a:solidFill>
                  <a:srgbClr val="FF0000"/>
                </a:solidFill>
              </a:rPr>
              <a:t> </a:t>
            </a:r>
            <a:r>
              <a:rPr lang="de-DE" sz="2000" b="1" dirty="0" err="1" smtClean="0">
                <a:solidFill>
                  <a:srgbClr val="FF0000"/>
                </a:solidFill>
              </a:rPr>
              <a:t>plans</a:t>
            </a:r>
            <a:r>
              <a:rPr lang="de-DE" sz="2000" b="1" dirty="0" smtClean="0">
                <a:solidFill>
                  <a:srgbClr val="FF0000"/>
                </a:solidFill>
              </a:rPr>
              <a:t> </a:t>
            </a:r>
            <a:r>
              <a:rPr lang="de-DE" sz="2000" b="1" dirty="0" err="1" smtClean="0">
                <a:solidFill>
                  <a:srgbClr val="FF0000"/>
                </a:solidFill>
              </a:rPr>
              <a:t>and</a:t>
            </a:r>
            <a:r>
              <a:rPr lang="de-DE" sz="2000" b="1" dirty="0" smtClean="0">
                <a:solidFill>
                  <a:srgbClr val="FF0000"/>
                </a:solidFill>
              </a:rPr>
              <a:t> </a:t>
            </a:r>
            <a:r>
              <a:rPr lang="de-DE" sz="2000" b="1" dirty="0" err="1" smtClean="0">
                <a:solidFill>
                  <a:srgbClr val="FF0000"/>
                </a:solidFill>
              </a:rPr>
              <a:t>projects</a:t>
            </a:r>
            <a:r>
              <a:rPr lang="de-DE" sz="2000" b="1" dirty="0" smtClean="0">
                <a:solidFill>
                  <a:srgbClr val="FF0000"/>
                </a:solidFill>
              </a:rPr>
              <a:t> </a:t>
            </a:r>
            <a:r>
              <a:rPr lang="de-DE" sz="2000" b="1" dirty="0" err="1" smtClean="0">
                <a:solidFill>
                  <a:srgbClr val="FF0000"/>
                </a:solidFill>
              </a:rPr>
              <a:t>that</a:t>
            </a:r>
            <a:r>
              <a:rPr lang="de-DE" sz="2000" b="1" dirty="0" smtClean="0">
                <a:solidFill>
                  <a:srgbClr val="FF0000"/>
                </a:solidFill>
              </a:rPr>
              <a:t> </a:t>
            </a:r>
            <a:r>
              <a:rPr lang="de-DE" sz="2000" b="1" dirty="0" err="1" smtClean="0">
                <a:solidFill>
                  <a:srgbClr val="FF0000"/>
                </a:solidFill>
              </a:rPr>
              <a:t>are</a:t>
            </a:r>
            <a:r>
              <a:rPr lang="de-DE" sz="2000" b="1" dirty="0" smtClean="0">
                <a:solidFill>
                  <a:srgbClr val="FF0000"/>
                </a:solidFill>
              </a:rPr>
              <a:t> </a:t>
            </a:r>
            <a:r>
              <a:rPr lang="de-DE" sz="2000" b="1" dirty="0" err="1" smtClean="0">
                <a:solidFill>
                  <a:srgbClr val="FF0000"/>
                </a:solidFill>
              </a:rPr>
              <a:t>provided</a:t>
            </a:r>
            <a:r>
              <a:rPr lang="de-DE" sz="2000" b="1" dirty="0" smtClean="0">
                <a:solidFill>
                  <a:srgbClr val="FF0000"/>
                </a:solidFill>
              </a:rPr>
              <a:t> </a:t>
            </a:r>
            <a:r>
              <a:rPr lang="de-DE" sz="2000" b="1" dirty="0" err="1" smtClean="0">
                <a:solidFill>
                  <a:srgbClr val="FF0000"/>
                </a:solidFill>
              </a:rPr>
              <a:t>by</a:t>
            </a:r>
            <a:r>
              <a:rPr lang="de-DE" sz="2000" b="1" dirty="0" smtClean="0">
                <a:solidFill>
                  <a:srgbClr val="FF0000"/>
                </a:solidFill>
              </a:rPr>
              <a:t> </a:t>
            </a:r>
            <a:r>
              <a:rPr lang="de-DE" sz="2000" b="1" dirty="0" err="1" smtClean="0">
                <a:solidFill>
                  <a:srgbClr val="FF0000"/>
                </a:solidFill>
              </a:rPr>
              <a:t>the</a:t>
            </a:r>
            <a:r>
              <a:rPr lang="de-DE" sz="2000" b="1" dirty="0" smtClean="0">
                <a:solidFill>
                  <a:srgbClr val="FF0000"/>
                </a:solidFill>
              </a:rPr>
              <a:t> </a:t>
            </a:r>
            <a:r>
              <a:rPr lang="de-DE" sz="2000" b="1" dirty="0" err="1" smtClean="0">
                <a:solidFill>
                  <a:srgbClr val="FF0000"/>
                </a:solidFill>
              </a:rPr>
              <a:t>law</a:t>
            </a:r>
            <a:r>
              <a:rPr lang="de-DE" sz="2000" b="1" dirty="0">
                <a:solidFill>
                  <a:srgbClr val="FF0000"/>
                </a:solidFill>
              </a:rPr>
              <a:t> </a:t>
            </a:r>
            <a:r>
              <a:rPr lang="de-DE" sz="2000" b="1" dirty="0" err="1" smtClean="0">
                <a:solidFill>
                  <a:srgbClr val="FF0000"/>
                </a:solidFill>
              </a:rPr>
              <a:t>and</a:t>
            </a:r>
            <a:r>
              <a:rPr lang="de-DE" sz="2000" b="1" dirty="0" smtClean="0">
                <a:solidFill>
                  <a:srgbClr val="FF0000"/>
                </a:solidFill>
              </a:rPr>
              <a:t> </a:t>
            </a:r>
            <a:r>
              <a:rPr lang="de-DE" sz="2000" b="1" dirty="0" err="1" smtClean="0">
                <a:solidFill>
                  <a:srgbClr val="FF0000"/>
                </a:solidFill>
              </a:rPr>
              <a:t>are</a:t>
            </a:r>
            <a:r>
              <a:rPr lang="de-DE" sz="2000" b="1" dirty="0" smtClean="0">
                <a:solidFill>
                  <a:srgbClr val="FF0000"/>
                </a:solidFill>
              </a:rPr>
              <a:t> </a:t>
            </a:r>
            <a:r>
              <a:rPr lang="de-DE" sz="2000" b="1" dirty="0" err="1" smtClean="0">
                <a:solidFill>
                  <a:srgbClr val="FF0000"/>
                </a:solidFill>
              </a:rPr>
              <a:t>subject</a:t>
            </a:r>
            <a:r>
              <a:rPr lang="de-DE" sz="2000" b="1" dirty="0" smtClean="0">
                <a:solidFill>
                  <a:srgbClr val="FF0000"/>
                </a:solidFill>
              </a:rPr>
              <a:t> </a:t>
            </a:r>
            <a:r>
              <a:rPr lang="de-DE" sz="2000" b="1" dirty="0" err="1" smtClean="0">
                <a:solidFill>
                  <a:srgbClr val="FF0000"/>
                </a:solidFill>
              </a:rPr>
              <a:t>to</a:t>
            </a:r>
            <a:r>
              <a:rPr lang="de-DE" sz="2000" b="1" dirty="0" smtClean="0">
                <a:solidFill>
                  <a:srgbClr val="FF0000"/>
                </a:solidFill>
              </a:rPr>
              <a:t> </a:t>
            </a:r>
            <a:r>
              <a:rPr lang="de-DE" sz="2000" b="1" dirty="0" err="1" smtClean="0">
                <a:solidFill>
                  <a:srgbClr val="FF0000"/>
                </a:solidFill>
              </a:rPr>
              <a:t>mandatory</a:t>
            </a:r>
            <a:r>
              <a:rPr lang="de-DE" sz="2000" b="1" dirty="0" smtClean="0">
                <a:solidFill>
                  <a:srgbClr val="FF0000"/>
                </a:solidFill>
              </a:rPr>
              <a:t> EIA.</a:t>
            </a:r>
          </a:p>
          <a:p>
            <a:pPr marL="0" lvl="0" indent="0">
              <a:buClr>
                <a:srgbClr val="000000"/>
              </a:buClr>
            </a:pPr>
            <a:endParaRPr lang="de-DE" sz="2000" b="1" dirty="0">
              <a:solidFill>
                <a:srgbClr val="FF0000"/>
              </a:solidFill>
            </a:endParaRPr>
          </a:p>
          <a:p>
            <a:pPr marL="0" lvl="0" indent="0">
              <a:buClr>
                <a:srgbClr val="000000"/>
              </a:buClr>
            </a:pPr>
            <a:endParaRPr lang="de-DE" sz="2000" b="1" dirty="0" smtClean="0">
              <a:solidFill>
                <a:srgbClr val="FF0000"/>
              </a:solidFill>
            </a:endParaRPr>
          </a:p>
          <a:p>
            <a:pPr lvl="0">
              <a:buClr>
                <a:srgbClr val="000000"/>
              </a:buClr>
            </a:pPr>
            <a:endParaRPr lang="de-DE" sz="1400" dirty="0">
              <a:solidFill>
                <a:srgbClr val="FF0000"/>
              </a:solidFill>
            </a:endParaRPr>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11</a:t>
            </a:fld>
            <a:endParaRPr lang="en-GB"/>
          </a:p>
        </p:txBody>
      </p:sp>
      <p:sp>
        <p:nvSpPr>
          <p:cNvPr id="5" name="AutoShape 6" descr="Bildergebnis für damm br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8" descr="Bildergebnis für damm bru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10" descr="Bildergebnis für damm bru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62" name="Picture 14" descr="Wetter, Wasserseite, Warnweste, Wächter, Vorgang, Trumpf, Stöpsel, Sachsen-Anhalt, Peyer, Leck, Landkreis Stendal, Krisenstab, Krisenmanagement, Helfer vor Ort, Helfer, Haak, Frenulum, Fischbeck, Einsatzleitung, Dammbruch, CDU, Bis zum letzten Moment, Arbeitsmit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4293096"/>
            <a:ext cx="933401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4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Perspectives</a:t>
            </a:r>
            <a:r>
              <a:rPr lang="de-DE" sz="2400" dirty="0"/>
              <a:t>, </a:t>
            </a:r>
            <a:r>
              <a:rPr lang="de-DE" sz="2400" dirty="0" err="1"/>
              <a:t>Questions</a:t>
            </a:r>
            <a:r>
              <a:rPr lang="de-DE" sz="2400" dirty="0"/>
              <a:t> </a:t>
            </a:r>
            <a:r>
              <a:rPr lang="de-DE" dirty="0"/>
              <a:t/>
            </a:r>
            <a:br>
              <a:rPr lang="de-DE" dirty="0"/>
            </a:br>
            <a:endParaRPr lang="de-DE" dirty="0"/>
          </a:p>
        </p:txBody>
      </p:sp>
      <p:sp>
        <p:nvSpPr>
          <p:cNvPr id="3" name="Inhaltsplatzhalter 2"/>
          <p:cNvSpPr>
            <a:spLocks noGrp="1"/>
          </p:cNvSpPr>
          <p:nvPr>
            <p:ph idx="1"/>
          </p:nvPr>
        </p:nvSpPr>
        <p:spPr>
          <a:xfrm>
            <a:off x="395536" y="1052736"/>
            <a:ext cx="5472608" cy="3505200"/>
          </a:xfrm>
        </p:spPr>
        <p:txBody>
          <a:bodyPr wrap="square"/>
          <a:lstStyle/>
          <a:p>
            <a:pPr marL="457200" indent="-457200">
              <a:spcAft>
                <a:spcPts val="600"/>
              </a:spcAft>
              <a:buFont typeface="Wingdings" panose="05000000000000000000" pitchFamily="2" charset="2"/>
              <a:buChar char="Ø"/>
            </a:pPr>
            <a:r>
              <a:rPr lang="de-DE" sz="2000" dirty="0" smtClean="0"/>
              <a:t>NGO </a:t>
            </a:r>
            <a:r>
              <a:rPr lang="de-DE" sz="2000" dirty="0" err="1" smtClean="0"/>
              <a:t>suits</a:t>
            </a:r>
            <a:r>
              <a:rPr lang="de-DE" sz="2000" dirty="0" smtClean="0"/>
              <a:t> </a:t>
            </a:r>
            <a:r>
              <a:rPr lang="de-DE" sz="2000" dirty="0" err="1" smtClean="0"/>
              <a:t>against</a:t>
            </a:r>
            <a:r>
              <a:rPr lang="de-DE" sz="2000" dirty="0" smtClean="0"/>
              <a:t> WFD </a:t>
            </a:r>
            <a:r>
              <a:rPr lang="de-DE" sz="2000" dirty="0" err="1" smtClean="0"/>
              <a:t>PoMs</a:t>
            </a:r>
            <a:r>
              <a:rPr lang="de-DE" sz="2000" dirty="0" smtClean="0"/>
              <a:t> </a:t>
            </a:r>
            <a:r>
              <a:rPr lang="de-DE" sz="2000" dirty="0" smtClean="0"/>
              <a:t> </a:t>
            </a:r>
          </a:p>
          <a:p>
            <a:pPr marL="457200" indent="-457200">
              <a:spcAft>
                <a:spcPts val="600"/>
              </a:spcAft>
              <a:buFont typeface="Wingdings" panose="05000000000000000000" pitchFamily="2" charset="2"/>
              <a:buChar char="Ø"/>
            </a:pPr>
            <a:r>
              <a:rPr lang="de-DE" sz="2000" dirty="0" smtClean="0"/>
              <a:t>AC-</a:t>
            </a:r>
            <a:r>
              <a:rPr lang="de-DE" sz="2000" dirty="0" err="1" smtClean="0"/>
              <a:t>conform</a:t>
            </a:r>
            <a:r>
              <a:rPr lang="de-DE" sz="2000" dirty="0" smtClean="0"/>
              <a:t> </a:t>
            </a:r>
            <a:r>
              <a:rPr lang="de-DE" sz="2000" dirty="0" err="1" smtClean="0"/>
              <a:t>development</a:t>
            </a:r>
            <a:r>
              <a:rPr lang="de-DE" sz="2000" dirty="0" smtClean="0"/>
              <a:t> </a:t>
            </a:r>
            <a:r>
              <a:rPr lang="de-DE" sz="2000" dirty="0" err="1" smtClean="0"/>
              <a:t>of</a:t>
            </a:r>
            <a:r>
              <a:rPr lang="de-DE" sz="2000" dirty="0" smtClean="0"/>
              <a:t> </a:t>
            </a:r>
            <a:r>
              <a:rPr lang="de-DE" sz="2000" dirty="0" err="1" smtClean="0"/>
              <a:t>procedural</a:t>
            </a:r>
            <a:r>
              <a:rPr lang="de-DE" sz="2000" dirty="0" smtClean="0"/>
              <a:t> </a:t>
            </a:r>
            <a:r>
              <a:rPr lang="de-DE" sz="2000" dirty="0" err="1" smtClean="0"/>
              <a:t>law</a:t>
            </a:r>
            <a:endParaRPr lang="de-DE" sz="2000" dirty="0"/>
          </a:p>
          <a:p>
            <a:pPr marL="457200" indent="-457200">
              <a:spcAft>
                <a:spcPts val="600"/>
              </a:spcAft>
              <a:buFont typeface="Wingdings" panose="05000000000000000000" pitchFamily="2" charset="2"/>
              <a:buChar char="Ø"/>
            </a:pPr>
            <a:r>
              <a:rPr lang="de-DE" sz="2000" dirty="0" err="1" smtClean="0"/>
              <a:t>Enforce</a:t>
            </a:r>
            <a:r>
              <a:rPr lang="de-DE" sz="2000" dirty="0" smtClean="0"/>
              <a:t> </a:t>
            </a:r>
            <a:r>
              <a:rPr lang="de-DE" sz="2000" dirty="0" err="1" smtClean="0"/>
              <a:t>implementation</a:t>
            </a:r>
            <a:r>
              <a:rPr lang="de-DE" sz="2000" dirty="0" smtClean="0"/>
              <a:t> </a:t>
            </a:r>
            <a:r>
              <a:rPr lang="de-DE" sz="2000" dirty="0" err="1" smtClean="0"/>
              <a:t>of</a:t>
            </a:r>
            <a:r>
              <a:rPr lang="de-DE" sz="2000" dirty="0" smtClean="0"/>
              <a:t>  EU </a:t>
            </a:r>
            <a:r>
              <a:rPr lang="de-DE" sz="2000" dirty="0" err="1" smtClean="0"/>
              <a:t>water</a:t>
            </a:r>
            <a:r>
              <a:rPr lang="de-DE" sz="2000" dirty="0" smtClean="0"/>
              <a:t> </a:t>
            </a:r>
            <a:r>
              <a:rPr lang="de-DE" sz="2000" dirty="0" err="1" smtClean="0"/>
              <a:t>law</a:t>
            </a:r>
            <a:r>
              <a:rPr lang="de-DE" sz="2000" dirty="0" smtClean="0"/>
              <a:t>.</a:t>
            </a:r>
            <a:endParaRPr lang="de-DE" sz="2000" dirty="0"/>
          </a:p>
          <a:p>
            <a:pPr marL="457200" indent="-457200">
              <a:spcAft>
                <a:spcPts val="600"/>
              </a:spcAft>
              <a:buFont typeface="Wingdings" panose="05000000000000000000" pitchFamily="2" charset="2"/>
              <a:buChar char="Ø"/>
            </a:pPr>
            <a:r>
              <a:rPr lang="de-DE" sz="2000" dirty="0" err="1" smtClean="0"/>
              <a:t>Enforce</a:t>
            </a:r>
            <a:r>
              <a:rPr lang="de-DE" sz="2000" dirty="0" smtClean="0"/>
              <a:t> </a:t>
            </a:r>
            <a:r>
              <a:rPr lang="de-DE" sz="2000" dirty="0" err="1" smtClean="0"/>
              <a:t>implementation</a:t>
            </a:r>
            <a:r>
              <a:rPr lang="de-DE" sz="2000" dirty="0" smtClean="0"/>
              <a:t> </a:t>
            </a:r>
            <a:r>
              <a:rPr lang="de-DE" sz="2000" dirty="0" err="1" smtClean="0"/>
              <a:t>of</a:t>
            </a:r>
            <a:r>
              <a:rPr lang="de-DE" sz="2000" dirty="0" smtClean="0"/>
              <a:t> </a:t>
            </a:r>
            <a:r>
              <a:rPr lang="de-DE" sz="2000" dirty="0" err="1" smtClean="0"/>
              <a:t>other</a:t>
            </a:r>
            <a:r>
              <a:rPr lang="de-DE" sz="2000" dirty="0" smtClean="0"/>
              <a:t> </a:t>
            </a:r>
            <a:r>
              <a:rPr lang="de-DE" sz="2000" dirty="0" err="1" smtClean="0"/>
              <a:t>quality</a:t>
            </a:r>
            <a:r>
              <a:rPr lang="de-DE" sz="2000" dirty="0" smtClean="0"/>
              <a:t>-  </a:t>
            </a:r>
            <a:br>
              <a:rPr lang="de-DE" sz="2000" dirty="0" smtClean="0"/>
            </a:br>
            <a:r>
              <a:rPr lang="de-DE" sz="2000" dirty="0" err="1" smtClean="0"/>
              <a:t>and</a:t>
            </a:r>
            <a:r>
              <a:rPr lang="de-DE" sz="2000" dirty="0" smtClean="0"/>
              <a:t> </a:t>
            </a:r>
            <a:r>
              <a:rPr lang="de-DE" sz="2000" dirty="0" err="1" smtClean="0"/>
              <a:t>PoM-approaches</a:t>
            </a:r>
            <a:r>
              <a:rPr lang="de-DE" sz="2000" dirty="0" smtClean="0"/>
              <a:t> </a:t>
            </a:r>
            <a:r>
              <a:rPr lang="de-DE" sz="2000" dirty="0" smtClean="0"/>
              <a:t>(marine, </a:t>
            </a:r>
            <a:r>
              <a:rPr lang="de-DE" sz="2000" dirty="0" err="1" smtClean="0"/>
              <a:t>flood</a:t>
            </a:r>
            <a:r>
              <a:rPr lang="de-DE" sz="2000" dirty="0" smtClean="0"/>
              <a:t>, </a:t>
            </a:r>
            <a:r>
              <a:rPr lang="de-DE" sz="2000" dirty="0" err="1" smtClean="0"/>
              <a:t>waste</a:t>
            </a:r>
            <a:r>
              <a:rPr lang="de-DE" sz="2000" dirty="0" smtClean="0"/>
              <a:t>, </a:t>
            </a:r>
            <a:r>
              <a:rPr lang="de-DE" sz="2000" dirty="0" err="1" smtClean="0"/>
              <a:t>noise</a:t>
            </a:r>
            <a:r>
              <a:rPr lang="de-DE" sz="2000" dirty="0" smtClean="0"/>
              <a:t>)</a:t>
            </a:r>
            <a:endParaRPr lang="de-DE" sz="2000" dirty="0" smtClean="0"/>
          </a:p>
          <a:p>
            <a:pPr marL="457200" indent="-457200">
              <a:buFont typeface="Arial" panose="020B0604020202020204" pitchFamily="34" charset="0"/>
              <a:buChar char="•"/>
            </a:pPr>
            <a:endParaRPr lang="de-DE" sz="2000" dirty="0" smtClean="0"/>
          </a:p>
          <a:p>
            <a:pPr marL="450850" indent="-450850">
              <a:spcAft>
                <a:spcPts val="600"/>
              </a:spcAft>
            </a:pPr>
            <a:r>
              <a:rPr lang="de-DE" sz="2000" dirty="0" smtClean="0"/>
              <a:t>?    Do </a:t>
            </a:r>
            <a:r>
              <a:rPr lang="de-DE" sz="2000" dirty="0" err="1" smtClean="0"/>
              <a:t>you</a:t>
            </a:r>
            <a:r>
              <a:rPr lang="de-DE" sz="2000" dirty="0" smtClean="0"/>
              <a:t> </a:t>
            </a:r>
            <a:r>
              <a:rPr lang="de-DE" sz="2000" dirty="0" err="1" smtClean="0"/>
              <a:t>share</a:t>
            </a:r>
            <a:r>
              <a:rPr lang="de-DE" sz="2000" dirty="0" smtClean="0"/>
              <a:t> </a:t>
            </a:r>
            <a:r>
              <a:rPr lang="de-DE" sz="2000" dirty="0" err="1" smtClean="0"/>
              <a:t>the</a:t>
            </a:r>
            <a:r>
              <a:rPr lang="de-DE" sz="2000" dirty="0" smtClean="0"/>
              <a:t> „</a:t>
            </a:r>
            <a:r>
              <a:rPr lang="de-DE" sz="2000" dirty="0" err="1" smtClean="0"/>
              <a:t>wide</a:t>
            </a:r>
            <a:r>
              <a:rPr lang="de-DE" sz="2000" dirty="0" smtClean="0"/>
              <a:t>“ </a:t>
            </a:r>
            <a:r>
              <a:rPr lang="de-DE" sz="2000" dirty="0" err="1" smtClean="0"/>
              <a:t>interpretation</a:t>
            </a:r>
            <a:r>
              <a:rPr lang="de-DE" sz="2000" dirty="0" smtClean="0"/>
              <a:t> </a:t>
            </a:r>
            <a:r>
              <a:rPr lang="de-DE" sz="2000" dirty="0" err="1" smtClean="0"/>
              <a:t>of</a:t>
            </a:r>
            <a:r>
              <a:rPr lang="de-DE" sz="2000" dirty="0" smtClean="0"/>
              <a:t> </a:t>
            </a:r>
            <a:r>
              <a:rPr lang="de-DE" sz="2000" dirty="0" err="1" smtClean="0"/>
              <a:t>the</a:t>
            </a:r>
            <a:r>
              <a:rPr lang="de-DE" sz="2000" dirty="0" smtClean="0"/>
              <a:t> ACCC?</a:t>
            </a:r>
          </a:p>
          <a:p>
            <a:pPr marL="450850" indent="-450850">
              <a:spcAft>
                <a:spcPts val="600"/>
              </a:spcAft>
            </a:pPr>
            <a:r>
              <a:rPr lang="de-DE" sz="2000" dirty="0" smtClean="0"/>
              <a:t>?    </a:t>
            </a:r>
            <a:r>
              <a:rPr lang="de-DE" sz="2000" dirty="0" err="1" smtClean="0"/>
              <a:t>How</a:t>
            </a:r>
            <a:r>
              <a:rPr lang="de-DE" sz="2000" dirty="0" smtClean="0"/>
              <a:t> </a:t>
            </a:r>
            <a:r>
              <a:rPr lang="de-DE" sz="2000" dirty="0" err="1" smtClean="0"/>
              <a:t>is</a:t>
            </a:r>
            <a:r>
              <a:rPr lang="de-DE" sz="2000" dirty="0" smtClean="0"/>
              <a:t> </a:t>
            </a:r>
            <a:r>
              <a:rPr lang="de-DE" sz="2000" dirty="0" err="1" smtClean="0"/>
              <a:t>the</a:t>
            </a:r>
            <a:r>
              <a:rPr lang="de-DE" sz="2000" dirty="0" smtClean="0"/>
              <a:t> </a:t>
            </a:r>
            <a:r>
              <a:rPr lang="de-DE" sz="2000" dirty="0" smtClean="0"/>
              <a:t>legal </a:t>
            </a:r>
            <a:r>
              <a:rPr lang="de-DE" sz="2000" dirty="0" err="1" smtClean="0"/>
              <a:t>situation</a:t>
            </a:r>
            <a:r>
              <a:rPr lang="de-DE" sz="2000" dirty="0" smtClean="0"/>
              <a:t> </a:t>
            </a:r>
            <a:r>
              <a:rPr lang="de-DE" sz="2000" dirty="0" smtClean="0"/>
              <a:t>in </a:t>
            </a:r>
            <a:r>
              <a:rPr lang="de-DE" sz="2000" dirty="0" err="1" smtClean="0"/>
              <a:t>your</a:t>
            </a:r>
            <a:r>
              <a:rPr lang="de-DE" sz="2000" dirty="0" smtClean="0"/>
              <a:t> </a:t>
            </a:r>
            <a:r>
              <a:rPr lang="de-DE" sz="2000" dirty="0" err="1" smtClean="0"/>
              <a:t>country</a:t>
            </a:r>
            <a:r>
              <a:rPr lang="de-DE" sz="2000" dirty="0" smtClean="0"/>
              <a:t>?</a:t>
            </a:r>
          </a:p>
          <a:p>
            <a:pPr marL="450850" indent="-450850">
              <a:spcAft>
                <a:spcPts val="600"/>
              </a:spcAft>
            </a:pPr>
            <a:r>
              <a:rPr lang="de-DE" sz="2000" dirty="0" smtClean="0"/>
              <a:t>?    Do </a:t>
            </a:r>
            <a:r>
              <a:rPr lang="de-DE" sz="2000" dirty="0" err="1" smtClean="0"/>
              <a:t>you</a:t>
            </a:r>
            <a:r>
              <a:rPr lang="de-DE" sz="2000" dirty="0" smtClean="0"/>
              <a:t> </a:t>
            </a:r>
            <a:r>
              <a:rPr lang="de-DE" sz="2000" dirty="0" err="1" smtClean="0"/>
              <a:t>agree</a:t>
            </a:r>
            <a:r>
              <a:rPr lang="de-DE" sz="2000" dirty="0" smtClean="0"/>
              <a:t> </a:t>
            </a:r>
            <a:r>
              <a:rPr lang="de-DE" sz="2000" dirty="0" err="1" smtClean="0"/>
              <a:t>that</a:t>
            </a:r>
            <a:r>
              <a:rPr lang="de-DE" sz="2000" dirty="0" smtClean="0"/>
              <a:t> </a:t>
            </a:r>
            <a:r>
              <a:rPr lang="de-DE" sz="2000" dirty="0" err="1" smtClean="0"/>
              <a:t>PoMs</a:t>
            </a:r>
            <a:r>
              <a:rPr lang="de-DE" sz="2000" dirty="0" smtClean="0"/>
              <a:t> </a:t>
            </a:r>
            <a:r>
              <a:rPr lang="de-DE" sz="2000" dirty="0" err="1" smtClean="0"/>
              <a:t>should</a:t>
            </a:r>
            <a:r>
              <a:rPr lang="de-DE" sz="2000" dirty="0" smtClean="0"/>
              <a:t> </a:t>
            </a:r>
            <a:r>
              <a:rPr lang="de-DE" sz="2000" dirty="0" err="1" smtClean="0"/>
              <a:t>be</a:t>
            </a:r>
            <a:r>
              <a:rPr lang="de-DE" sz="2000" dirty="0" smtClean="0"/>
              <a:t> </a:t>
            </a:r>
            <a:r>
              <a:rPr lang="de-DE" sz="2000" dirty="0" err="1" smtClean="0"/>
              <a:t>subject</a:t>
            </a:r>
            <a:r>
              <a:rPr lang="de-DE" sz="2000" dirty="0" smtClean="0"/>
              <a:t> </a:t>
            </a:r>
            <a:r>
              <a:rPr lang="de-DE" sz="2000" dirty="0" err="1" smtClean="0"/>
              <a:t>to</a:t>
            </a:r>
            <a:r>
              <a:rPr lang="de-DE" sz="2000" dirty="0" smtClean="0"/>
              <a:t> NGO-</a:t>
            </a:r>
            <a:r>
              <a:rPr lang="de-DE" sz="2000" dirty="0" err="1" smtClean="0"/>
              <a:t>suits</a:t>
            </a:r>
            <a:r>
              <a:rPr lang="de-DE" sz="2000" dirty="0" smtClean="0"/>
              <a:t>?</a:t>
            </a:r>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12</a:t>
            </a:fld>
            <a:endParaRPr lang="en-GB"/>
          </a:p>
        </p:txBody>
      </p:sp>
      <p:sp>
        <p:nvSpPr>
          <p:cNvPr id="5" name="Textfeld 4"/>
          <p:cNvSpPr txBox="1"/>
          <p:nvPr/>
        </p:nvSpPr>
        <p:spPr>
          <a:xfrm>
            <a:off x="3203848" y="5578529"/>
            <a:ext cx="3528392" cy="584775"/>
          </a:xfrm>
          <a:prstGeom prst="rect">
            <a:avLst/>
          </a:prstGeom>
          <a:noFill/>
        </p:spPr>
        <p:txBody>
          <a:bodyPr wrap="square" rtlCol="0">
            <a:spAutoFit/>
          </a:bodyPr>
          <a:lstStyle/>
          <a:p>
            <a:r>
              <a:rPr lang="de-DE" sz="3200" b="1" dirty="0" err="1" smtClean="0">
                <a:solidFill>
                  <a:schemeClr val="accent1"/>
                </a:solidFill>
              </a:rPr>
              <a:t>Thank</a:t>
            </a:r>
            <a:r>
              <a:rPr lang="de-DE" sz="3200" b="1" dirty="0" smtClean="0">
                <a:solidFill>
                  <a:schemeClr val="accent1"/>
                </a:solidFill>
              </a:rPr>
              <a:t> </a:t>
            </a:r>
            <a:r>
              <a:rPr lang="de-DE" sz="3200" b="1" dirty="0" err="1" smtClean="0">
                <a:solidFill>
                  <a:schemeClr val="accent1"/>
                </a:solidFill>
              </a:rPr>
              <a:t>you</a:t>
            </a:r>
            <a:r>
              <a:rPr lang="de-DE" sz="3200" b="1" dirty="0">
                <a:solidFill>
                  <a:schemeClr val="accent1"/>
                </a:solidFill>
              </a:rPr>
              <a:t>!</a:t>
            </a:r>
            <a:r>
              <a:rPr lang="de-DE" sz="3200" b="1" dirty="0" smtClean="0">
                <a:solidFill>
                  <a:schemeClr val="accent1"/>
                </a:solidFill>
              </a:rPr>
              <a:t> </a:t>
            </a:r>
            <a:endParaRPr lang="de-DE" sz="3200" b="1" dirty="0">
              <a:solidFill>
                <a:schemeClr val="accent1"/>
              </a:solidFill>
            </a:endParaRPr>
          </a:p>
        </p:txBody>
      </p:sp>
      <p:pic>
        <p:nvPicPr>
          <p:cNvPr id="2054" name="Picture 6" descr="Die Mutter des Hauptangeklagten im Pferdewirtin-Prozess bestreitet ein Kompl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1061222"/>
            <a:ext cx="3240360" cy="1985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hotelzurdonau.de/uploads/images/showtime/header/showtime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010" y="3356992"/>
            <a:ext cx="354522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4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8151440" cy="1219200"/>
          </a:xfrm>
        </p:spPr>
        <p:txBody>
          <a:bodyPr/>
          <a:lstStyle/>
          <a:p>
            <a:r>
              <a:rPr lang="de-DE" dirty="0" err="1" smtClean="0"/>
              <a:t>Examples</a:t>
            </a:r>
            <a:r>
              <a:rPr lang="de-DE" dirty="0" smtClean="0"/>
              <a:t> </a:t>
            </a:r>
            <a:r>
              <a:rPr lang="de-DE" dirty="0" err="1" smtClean="0"/>
              <a:t>of</a:t>
            </a:r>
            <a:r>
              <a:rPr lang="de-DE" dirty="0" smtClean="0"/>
              <a:t> </a:t>
            </a:r>
            <a:r>
              <a:rPr lang="de-DE" dirty="0" err="1" smtClean="0"/>
              <a:t>the</a:t>
            </a:r>
            <a:r>
              <a:rPr lang="de-DE" dirty="0" smtClean="0"/>
              <a:t> Target &amp; </a:t>
            </a:r>
            <a:r>
              <a:rPr lang="de-DE" dirty="0" err="1" smtClean="0"/>
              <a:t>Program</a:t>
            </a:r>
            <a:r>
              <a:rPr lang="de-DE" dirty="0" smtClean="0"/>
              <a:t> Approach</a:t>
            </a:r>
            <a:endParaRPr lang="de-DE" dirty="0"/>
          </a:p>
        </p:txBody>
      </p:sp>
      <p:sp>
        <p:nvSpPr>
          <p:cNvPr id="3" name="Inhaltsplatzhalter 2"/>
          <p:cNvSpPr>
            <a:spLocks noGrp="1"/>
          </p:cNvSpPr>
          <p:nvPr>
            <p:ph idx="1"/>
          </p:nvPr>
        </p:nvSpPr>
        <p:spPr>
          <a:xfrm>
            <a:off x="395536" y="1124744"/>
            <a:ext cx="8496944" cy="3505200"/>
          </a:xfrm>
        </p:spPr>
        <p:txBody>
          <a:bodyPr wrap="square"/>
          <a:lstStyle/>
          <a:p>
            <a:pPr lvl="0" eaLnBrk="1" hangingPunct="1">
              <a:spcBef>
                <a:spcPts val="1200"/>
              </a:spcBef>
              <a:buClr>
                <a:srgbClr val="000000"/>
              </a:buClr>
              <a:buFont typeface="Wingdings" panose="05000000000000000000" pitchFamily="2" charset="2"/>
              <a:buChar char="Ø"/>
            </a:pPr>
            <a:r>
              <a:rPr lang="de-DE" sz="2000" kern="1200" dirty="0" smtClean="0">
                <a:solidFill>
                  <a:srgbClr val="000000"/>
                </a:solidFill>
                <a:latin typeface="Arial" charset="0"/>
              </a:rPr>
              <a:t>NEC-</a:t>
            </a:r>
            <a:r>
              <a:rPr lang="de-DE" sz="2000" kern="1200" dirty="0" err="1" smtClean="0">
                <a:solidFill>
                  <a:srgbClr val="000000"/>
                </a:solidFill>
                <a:latin typeface="Arial" charset="0"/>
              </a:rPr>
              <a:t>Directive</a:t>
            </a:r>
            <a:r>
              <a:rPr lang="de-DE" sz="2000" kern="1200" dirty="0" smtClean="0">
                <a:solidFill>
                  <a:srgbClr val="000000"/>
                </a:solidFill>
                <a:latin typeface="Arial" charset="0"/>
              </a:rPr>
              <a:t> 2001/82/EG: </a:t>
            </a:r>
            <a:r>
              <a:rPr lang="de-DE" sz="2000" kern="1200" dirty="0" smtClean="0">
                <a:solidFill>
                  <a:srgbClr val="FF0000"/>
                </a:solidFill>
                <a:latin typeface="Arial" charset="0"/>
              </a:rPr>
              <a:t>National </a:t>
            </a:r>
            <a:r>
              <a:rPr lang="de-DE" sz="2000" kern="1200" dirty="0" err="1" smtClean="0">
                <a:solidFill>
                  <a:srgbClr val="FF0000"/>
                </a:solidFill>
                <a:latin typeface="Arial" charset="0"/>
              </a:rPr>
              <a:t>emission</a:t>
            </a:r>
            <a:r>
              <a:rPr lang="de-DE" sz="2000" kern="1200" dirty="0" smtClean="0">
                <a:solidFill>
                  <a:srgbClr val="FF0000"/>
                </a:solidFill>
                <a:latin typeface="Arial" charset="0"/>
              </a:rPr>
              <a:t> </a:t>
            </a:r>
            <a:r>
              <a:rPr lang="de-DE" sz="2000" kern="1200" dirty="0" err="1" smtClean="0">
                <a:solidFill>
                  <a:srgbClr val="FF0000"/>
                </a:solidFill>
                <a:latin typeface="Arial" charset="0"/>
              </a:rPr>
              <a:t>contingents</a:t>
            </a:r>
            <a:endParaRPr lang="de-DE" sz="2000" kern="1200" dirty="0" smtClean="0">
              <a:solidFill>
                <a:srgbClr val="FF0000"/>
              </a:solidFill>
              <a:latin typeface="Arial" charset="0"/>
            </a:endParaRPr>
          </a:p>
          <a:p>
            <a:pPr lvl="0" eaLnBrk="1" hangingPunct="1">
              <a:spcBef>
                <a:spcPts val="1200"/>
              </a:spcBef>
              <a:buClr>
                <a:srgbClr val="000000"/>
              </a:buClr>
              <a:buFont typeface="Wingdings" panose="05000000000000000000" pitchFamily="2" charset="2"/>
              <a:buChar char="Ø"/>
            </a:pPr>
            <a:r>
              <a:rPr lang="de-DE" sz="2000" kern="1200" dirty="0" smtClean="0">
                <a:solidFill>
                  <a:srgbClr val="000000"/>
                </a:solidFill>
                <a:latin typeface="Arial" charset="0"/>
              </a:rPr>
              <a:t>Air Quality </a:t>
            </a:r>
            <a:r>
              <a:rPr lang="de-DE" sz="2000" kern="1200" dirty="0" err="1" smtClean="0">
                <a:solidFill>
                  <a:srgbClr val="000000"/>
                </a:solidFill>
                <a:latin typeface="Arial" charset="0"/>
              </a:rPr>
              <a:t>Directive</a:t>
            </a:r>
            <a:r>
              <a:rPr lang="de-DE" sz="2000" kern="1200" dirty="0" smtClean="0">
                <a:solidFill>
                  <a:srgbClr val="000000"/>
                </a:solidFill>
                <a:latin typeface="Arial" charset="0"/>
              </a:rPr>
              <a:t> 2008/50/EC: </a:t>
            </a:r>
            <a:r>
              <a:rPr lang="de-DE" sz="2000" kern="1200" dirty="0" err="1" smtClean="0">
                <a:solidFill>
                  <a:srgbClr val="FF0000"/>
                </a:solidFill>
                <a:latin typeface="Arial" charset="0"/>
              </a:rPr>
              <a:t>Concentration</a:t>
            </a:r>
            <a:r>
              <a:rPr lang="de-DE" sz="2000" kern="1200" dirty="0" smtClean="0">
                <a:solidFill>
                  <a:srgbClr val="FF0000"/>
                </a:solidFill>
                <a:latin typeface="Arial" charset="0"/>
              </a:rPr>
              <a:t> </a:t>
            </a:r>
            <a:r>
              <a:rPr lang="de-DE" sz="2000" kern="1200" dirty="0" err="1" smtClean="0">
                <a:solidFill>
                  <a:srgbClr val="FF0000"/>
                </a:solidFill>
                <a:latin typeface="Arial" charset="0"/>
              </a:rPr>
              <a:t>target</a:t>
            </a:r>
            <a:r>
              <a:rPr lang="de-DE" sz="2000" kern="1200" dirty="0" smtClean="0">
                <a:solidFill>
                  <a:srgbClr val="FF0000"/>
                </a:solidFill>
                <a:latin typeface="Arial" charset="0"/>
              </a:rPr>
              <a:t> </a:t>
            </a:r>
            <a:r>
              <a:rPr lang="de-DE" sz="2000" kern="1200" dirty="0" err="1" smtClean="0">
                <a:solidFill>
                  <a:srgbClr val="FF0000"/>
                </a:solidFill>
                <a:latin typeface="Arial" charset="0"/>
              </a:rPr>
              <a:t>values</a:t>
            </a:r>
            <a:r>
              <a:rPr lang="de-DE" sz="2000" kern="1200" dirty="0" smtClean="0">
                <a:solidFill>
                  <a:srgbClr val="FF0000"/>
                </a:solidFill>
                <a:latin typeface="Arial" charset="0"/>
              </a:rPr>
              <a:t> </a:t>
            </a:r>
          </a:p>
          <a:p>
            <a:pPr lvl="0" eaLnBrk="1" hangingPunct="1">
              <a:spcBef>
                <a:spcPts val="1200"/>
              </a:spcBef>
              <a:buClr>
                <a:srgbClr val="000000"/>
              </a:buClr>
              <a:buFont typeface="Wingdings" panose="05000000000000000000" pitchFamily="2" charset="2"/>
              <a:buChar char="Ø"/>
            </a:pPr>
            <a:r>
              <a:rPr lang="de-DE" sz="2000" kern="1200" dirty="0" err="1" smtClean="0">
                <a:solidFill>
                  <a:srgbClr val="000000"/>
                </a:solidFill>
                <a:latin typeface="Arial" charset="0"/>
              </a:rPr>
              <a:t>Water</a:t>
            </a:r>
            <a:r>
              <a:rPr lang="de-DE" sz="2000" kern="1200" dirty="0" smtClean="0">
                <a:solidFill>
                  <a:srgbClr val="000000"/>
                </a:solidFill>
                <a:latin typeface="Arial" charset="0"/>
              </a:rPr>
              <a:t> Framework </a:t>
            </a:r>
            <a:r>
              <a:rPr lang="de-DE" sz="2000" kern="1200" dirty="0" err="1" smtClean="0">
                <a:solidFill>
                  <a:srgbClr val="000000"/>
                </a:solidFill>
                <a:latin typeface="Arial" charset="0"/>
              </a:rPr>
              <a:t>Directive</a:t>
            </a:r>
            <a:r>
              <a:rPr lang="de-DE" sz="2000" kern="1200" dirty="0" smtClean="0">
                <a:solidFill>
                  <a:srgbClr val="000000"/>
                </a:solidFill>
                <a:latin typeface="Arial" charset="0"/>
              </a:rPr>
              <a:t> 2000/60/EC: </a:t>
            </a:r>
            <a:r>
              <a:rPr lang="de-DE" sz="2000" kern="1200" dirty="0" err="1" smtClean="0">
                <a:solidFill>
                  <a:srgbClr val="FF0000"/>
                </a:solidFill>
                <a:latin typeface="Arial" charset="0"/>
              </a:rPr>
              <a:t>Good</a:t>
            </a:r>
            <a:r>
              <a:rPr lang="de-DE" sz="2000" kern="1200" dirty="0" smtClean="0">
                <a:solidFill>
                  <a:srgbClr val="FF0000"/>
                </a:solidFill>
                <a:latin typeface="Arial" charset="0"/>
              </a:rPr>
              <a:t> </a:t>
            </a:r>
            <a:r>
              <a:rPr lang="de-DE" sz="2000" kern="1200" dirty="0" err="1" smtClean="0">
                <a:solidFill>
                  <a:srgbClr val="FF0000"/>
                </a:solidFill>
                <a:latin typeface="Arial" charset="0"/>
              </a:rPr>
              <a:t>water</a:t>
            </a:r>
            <a:r>
              <a:rPr lang="de-DE" sz="2000" kern="1200" dirty="0" smtClean="0">
                <a:solidFill>
                  <a:srgbClr val="FF0000"/>
                </a:solidFill>
                <a:latin typeface="Arial" charset="0"/>
              </a:rPr>
              <a:t> </a:t>
            </a:r>
            <a:r>
              <a:rPr lang="de-DE" sz="2000" kern="1200" dirty="0" err="1" smtClean="0">
                <a:solidFill>
                  <a:srgbClr val="FF0000"/>
                </a:solidFill>
                <a:latin typeface="Arial" charset="0"/>
              </a:rPr>
              <a:t>status</a:t>
            </a:r>
            <a:endParaRPr lang="de-DE" sz="2000" kern="1200" dirty="0">
              <a:solidFill>
                <a:srgbClr val="FF0000"/>
              </a:solidFill>
              <a:latin typeface="Arial" charset="0"/>
            </a:endParaRPr>
          </a:p>
          <a:p>
            <a:pPr lvl="0" eaLnBrk="1" hangingPunct="1">
              <a:spcBef>
                <a:spcPts val="1200"/>
              </a:spcBef>
              <a:buClr>
                <a:srgbClr val="000000"/>
              </a:buClr>
              <a:buFont typeface="Wingdings" panose="05000000000000000000" pitchFamily="2" charset="2"/>
              <a:buChar char="Ø"/>
            </a:pPr>
            <a:r>
              <a:rPr lang="de-DE" sz="2000" kern="1200" dirty="0" smtClean="0">
                <a:solidFill>
                  <a:srgbClr val="000000"/>
                </a:solidFill>
                <a:latin typeface="Arial" charset="0"/>
              </a:rPr>
              <a:t>Marine </a:t>
            </a:r>
            <a:r>
              <a:rPr lang="de-DE" sz="2000" kern="1200" dirty="0" err="1" smtClean="0">
                <a:solidFill>
                  <a:srgbClr val="000000"/>
                </a:solidFill>
                <a:latin typeface="Arial" charset="0"/>
              </a:rPr>
              <a:t>Strategy</a:t>
            </a:r>
            <a:r>
              <a:rPr lang="de-DE" sz="2000" kern="1200" dirty="0" smtClean="0">
                <a:solidFill>
                  <a:srgbClr val="000000"/>
                </a:solidFill>
                <a:latin typeface="Arial" charset="0"/>
              </a:rPr>
              <a:t> Fr. </a:t>
            </a:r>
            <a:r>
              <a:rPr lang="de-DE" sz="2000" kern="1200" dirty="0" err="1" smtClean="0">
                <a:solidFill>
                  <a:srgbClr val="000000"/>
                </a:solidFill>
                <a:latin typeface="Arial" charset="0"/>
              </a:rPr>
              <a:t>Directive</a:t>
            </a:r>
            <a:r>
              <a:rPr lang="de-DE" sz="2000" kern="1200" dirty="0" smtClean="0">
                <a:solidFill>
                  <a:srgbClr val="000000"/>
                </a:solidFill>
                <a:latin typeface="Arial" charset="0"/>
              </a:rPr>
              <a:t> 2008/56/EC: </a:t>
            </a:r>
            <a:r>
              <a:rPr lang="de-DE" sz="2000" kern="1200" dirty="0" err="1" smtClean="0">
                <a:solidFill>
                  <a:srgbClr val="FF0000"/>
                </a:solidFill>
                <a:latin typeface="Arial" charset="0"/>
              </a:rPr>
              <a:t>Good</a:t>
            </a:r>
            <a:r>
              <a:rPr lang="de-DE" sz="2000" kern="1200" dirty="0" smtClean="0">
                <a:solidFill>
                  <a:srgbClr val="FF0000"/>
                </a:solidFill>
                <a:latin typeface="Arial" charset="0"/>
              </a:rPr>
              <a:t> Environmental Status</a:t>
            </a:r>
          </a:p>
          <a:p>
            <a:pPr lvl="0" eaLnBrk="1" hangingPunct="1">
              <a:spcBef>
                <a:spcPts val="1200"/>
              </a:spcBef>
              <a:buClr>
                <a:srgbClr val="000000"/>
              </a:buClr>
              <a:buFont typeface="Wingdings" panose="05000000000000000000" pitchFamily="2" charset="2"/>
              <a:buChar char="Ø"/>
            </a:pPr>
            <a:r>
              <a:rPr lang="de-DE" sz="2000" kern="1200" dirty="0" err="1" smtClean="0">
                <a:solidFill>
                  <a:srgbClr val="000000"/>
                </a:solidFill>
                <a:latin typeface="Arial" charset="0"/>
              </a:rPr>
              <a:t>Waste</a:t>
            </a:r>
            <a:r>
              <a:rPr lang="de-DE" sz="2000" kern="1200" dirty="0" smtClean="0">
                <a:solidFill>
                  <a:srgbClr val="000000"/>
                </a:solidFill>
                <a:latin typeface="Arial" charset="0"/>
              </a:rPr>
              <a:t> </a:t>
            </a:r>
            <a:r>
              <a:rPr lang="de-DE" sz="2000" kern="1200" dirty="0">
                <a:solidFill>
                  <a:srgbClr val="000000"/>
                </a:solidFill>
                <a:latin typeface="Arial" charset="0"/>
              </a:rPr>
              <a:t>Framework </a:t>
            </a:r>
            <a:r>
              <a:rPr lang="de-DE" sz="2000" kern="1200" dirty="0" err="1">
                <a:solidFill>
                  <a:srgbClr val="000000"/>
                </a:solidFill>
                <a:latin typeface="Arial" charset="0"/>
              </a:rPr>
              <a:t>Directive</a:t>
            </a:r>
            <a:r>
              <a:rPr lang="de-DE" sz="2000" kern="1200" dirty="0">
                <a:solidFill>
                  <a:srgbClr val="000000"/>
                </a:solidFill>
                <a:latin typeface="Arial" charset="0"/>
              </a:rPr>
              <a:t> </a:t>
            </a:r>
            <a:r>
              <a:rPr lang="de-DE" sz="2000" kern="1200" dirty="0" smtClean="0">
                <a:solidFill>
                  <a:srgbClr val="000000"/>
                </a:solidFill>
                <a:latin typeface="Arial" charset="0"/>
              </a:rPr>
              <a:t>2008/98/EC: </a:t>
            </a:r>
            <a:r>
              <a:rPr lang="de-DE" sz="2000" kern="1200" dirty="0" smtClean="0">
                <a:solidFill>
                  <a:srgbClr val="FF0000"/>
                </a:solidFill>
                <a:latin typeface="Arial" charset="0"/>
              </a:rPr>
              <a:t>Recycling </a:t>
            </a:r>
            <a:r>
              <a:rPr lang="de-DE" sz="2000" kern="1200" dirty="0" err="1">
                <a:solidFill>
                  <a:srgbClr val="FF0000"/>
                </a:solidFill>
                <a:latin typeface="Arial" charset="0"/>
              </a:rPr>
              <a:t>targets</a:t>
            </a:r>
            <a:r>
              <a:rPr lang="de-DE" sz="2000" kern="1200" dirty="0">
                <a:solidFill>
                  <a:srgbClr val="FF0000"/>
                </a:solidFill>
                <a:latin typeface="Arial" charset="0"/>
              </a:rPr>
              <a:t> </a:t>
            </a:r>
            <a:endParaRPr lang="de-DE" sz="2000" kern="1200" dirty="0" smtClean="0">
              <a:solidFill>
                <a:srgbClr val="FF0000"/>
              </a:solidFill>
              <a:latin typeface="Arial" charset="0"/>
            </a:endParaRPr>
          </a:p>
          <a:p>
            <a:pPr eaLnBrk="1" hangingPunct="1">
              <a:spcBef>
                <a:spcPts val="1200"/>
              </a:spcBef>
              <a:buClr>
                <a:srgbClr val="000000"/>
              </a:buClr>
              <a:buFont typeface="Wingdings" panose="05000000000000000000" pitchFamily="2" charset="2"/>
              <a:buChar char="Ø"/>
            </a:pPr>
            <a:r>
              <a:rPr lang="de-DE" sz="2000" kern="1200" dirty="0" err="1" smtClean="0">
                <a:solidFill>
                  <a:srgbClr val="000000"/>
                </a:solidFill>
                <a:latin typeface="Arial" charset="0"/>
              </a:rPr>
              <a:t>Floods</a:t>
            </a:r>
            <a:r>
              <a:rPr lang="de-DE" sz="2000" kern="1200" dirty="0" smtClean="0">
                <a:solidFill>
                  <a:srgbClr val="000000"/>
                </a:solidFill>
                <a:latin typeface="Arial" charset="0"/>
              </a:rPr>
              <a:t> </a:t>
            </a:r>
            <a:r>
              <a:rPr lang="de-DE" sz="2000" kern="1200" dirty="0" err="1">
                <a:solidFill>
                  <a:srgbClr val="000000"/>
                </a:solidFill>
                <a:latin typeface="Arial" charset="0"/>
              </a:rPr>
              <a:t>Directive</a:t>
            </a:r>
            <a:r>
              <a:rPr lang="de-DE" sz="2000" kern="1200" dirty="0">
                <a:solidFill>
                  <a:srgbClr val="000000"/>
                </a:solidFill>
                <a:latin typeface="Arial" charset="0"/>
              </a:rPr>
              <a:t> 2007/60  </a:t>
            </a:r>
            <a:r>
              <a:rPr lang="de-DE" sz="2000" kern="1200" dirty="0" smtClean="0">
                <a:solidFill>
                  <a:srgbClr val="000000"/>
                </a:solidFill>
                <a:latin typeface="Arial" charset="0"/>
              </a:rPr>
              <a:t>-</a:t>
            </a:r>
            <a:r>
              <a:rPr lang="de-DE" sz="2000" kern="1200" dirty="0">
                <a:solidFill>
                  <a:srgbClr val="000000"/>
                </a:solidFill>
                <a:latin typeface="Arial" charset="0"/>
              </a:rPr>
              <a:t> </a:t>
            </a:r>
            <a:r>
              <a:rPr lang="de-DE" sz="2000" kern="1200" dirty="0" err="1" smtClean="0">
                <a:solidFill>
                  <a:srgbClr val="FF0000"/>
                </a:solidFill>
                <a:latin typeface="Arial" charset="0"/>
              </a:rPr>
              <a:t>obl</a:t>
            </a:r>
            <a:r>
              <a:rPr lang="de-DE" sz="2000" kern="1200" dirty="0" smtClean="0">
                <a:solidFill>
                  <a:srgbClr val="FF0000"/>
                </a:solidFill>
                <a:latin typeface="Arial" charset="0"/>
              </a:rPr>
              <a:t>. </a:t>
            </a:r>
            <a:r>
              <a:rPr lang="de-DE" sz="2000" kern="1200" dirty="0" err="1">
                <a:solidFill>
                  <a:srgbClr val="FF0000"/>
                </a:solidFill>
                <a:latin typeface="Arial" charset="0"/>
              </a:rPr>
              <a:t>t</a:t>
            </a:r>
            <a:r>
              <a:rPr lang="de-DE" sz="2000" kern="1200" dirty="0" err="1" smtClean="0">
                <a:solidFill>
                  <a:srgbClr val="FF0000"/>
                </a:solidFill>
                <a:latin typeface="Arial" charset="0"/>
              </a:rPr>
              <a:t>o</a:t>
            </a:r>
            <a:r>
              <a:rPr lang="de-DE" sz="2000" kern="1200" dirty="0" smtClean="0">
                <a:solidFill>
                  <a:srgbClr val="FF0000"/>
                </a:solidFill>
                <a:latin typeface="Arial" charset="0"/>
              </a:rPr>
              <a:t> </a:t>
            </a:r>
            <a:r>
              <a:rPr lang="de-DE" sz="2000" kern="1200" dirty="0" err="1" smtClean="0">
                <a:solidFill>
                  <a:srgbClr val="FF0000"/>
                </a:solidFill>
                <a:latin typeface="Arial" charset="0"/>
              </a:rPr>
              <a:t>coordinate</a:t>
            </a:r>
            <a:r>
              <a:rPr lang="de-DE" sz="2000" kern="1200" dirty="0" smtClean="0">
                <a:solidFill>
                  <a:srgbClr val="FF0000"/>
                </a:solidFill>
                <a:latin typeface="Arial" charset="0"/>
              </a:rPr>
              <a:t> </a:t>
            </a:r>
            <a:r>
              <a:rPr lang="de-DE" sz="2000" kern="1200" dirty="0" err="1" smtClean="0">
                <a:solidFill>
                  <a:srgbClr val="FF0000"/>
                </a:solidFill>
                <a:latin typeface="Arial" charset="0"/>
              </a:rPr>
              <a:t>ProMs</a:t>
            </a:r>
            <a:r>
              <a:rPr lang="de-DE" sz="2000" kern="1200" dirty="0" smtClean="0">
                <a:solidFill>
                  <a:srgbClr val="000000"/>
                </a:solidFill>
                <a:latin typeface="Arial" charset="0"/>
              </a:rPr>
              <a:t>.</a:t>
            </a:r>
            <a:endParaRPr lang="de-DE" sz="2000" kern="1200" dirty="0">
              <a:solidFill>
                <a:srgbClr val="000000"/>
              </a:solidFill>
              <a:latin typeface="Arial" charset="0"/>
            </a:endParaRPr>
          </a:p>
          <a:p>
            <a:pPr lvl="0" eaLnBrk="1" hangingPunct="1">
              <a:spcBef>
                <a:spcPts val="1200"/>
              </a:spcBef>
              <a:buClr>
                <a:srgbClr val="000000"/>
              </a:buClr>
              <a:buFont typeface="Wingdings" panose="05000000000000000000" pitchFamily="2" charset="2"/>
              <a:buChar char="Ø"/>
            </a:pPr>
            <a:r>
              <a:rPr lang="de-DE" sz="2000" kern="1200" dirty="0" err="1" smtClean="0">
                <a:solidFill>
                  <a:srgbClr val="000000"/>
                </a:solidFill>
                <a:latin typeface="Arial" charset="0"/>
              </a:rPr>
              <a:t>Ambient</a:t>
            </a:r>
            <a:r>
              <a:rPr lang="de-DE" sz="2000" kern="1200" dirty="0" smtClean="0">
                <a:solidFill>
                  <a:srgbClr val="000000"/>
                </a:solidFill>
                <a:latin typeface="Arial" charset="0"/>
              </a:rPr>
              <a:t> Noise </a:t>
            </a:r>
            <a:r>
              <a:rPr lang="de-DE" sz="2000" kern="1200" dirty="0" err="1" smtClean="0">
                <a:solidFill>
                  <a:srgbClr val="000000"/>
                </a:solidFill>
                <a:latin typeface="Arial" charset="0"/>
              </a:rPr>
              <a:t>Directive</a:t>
            </a:r>
            <a:r>
              <a:rPr lang="de-DE" sz="2000" kern="1200" dirty="0" smtClean="0">
                <a:solidFill>
                  <a:srgbClr val="000000"/>
                </a:solidFill>
                <a:latin typeface="Arial" charset="0"/>
              </a:rPr>
              <a:t> (</a:t>
            </a:r>
            <a:r>
              <a:rPr lang="de-DE" sz="2000" kern="1200" dirty="0" err="1" smtClean="0">
                <a:solidFill>
                  <a:srgbClr val="000000"/>
                </a:solidFill>
                <a:latin typeface="Arial" charset="0"/>
              </a:rPr>
              <a:t>no</a:t>
            </a:r>
            <a:r>
              <a:rPr lang="de-DE" sz="2000" kern="1200" dirty="0" smtClean="0">
                <a:solidFill>
                  <a:srgbClr val="000000"/>
                </a:solidFill>
                <a:latin typeface="Arial" charset="0"/>
              </a:rPr>
              <a:t> explicit EU </a:t>
            </a:r>
            <a:r>
              <a:rPr lang="de-DE" sz="2000" kern="1200" dirty="0" err="1" smtClean="0">
                <a:solidFill>
                  <a:srgbClr val="000000"/>
                </a:solidFill>
                <a:latin typeface="Arial" charset="0"/>
              </a:rPr>
              <a:t>targets</a:t>
            </a:r>
            <a:r>
              <a:rPr lang="de-DE" sz="2000" kern="1200" dirty="0" smtClean="0">
                <a:solidFill>
                  <a:srgbClr val="000000"/>
                </a:solidFill>
                <a:latin typeface="Arial" charset="0"/>
              </a:rPr>
              <a:t> </a:t>
            </a:r>
            <a:r>
              <a:rPr lang="de-DE" sz="2000" kern="1200" dirty="0" err="1" smtClean="0">
                <a:solidFill>
                  <a:srgbClr val="000000"/>
                </a:solidFill>
                <a:latin typeface="Arial" charset="0"/>
              </a:rPr>
              <a:t>yet</a:t>
            </a:r>
            <a:r>
              <a:rPr lang="de-DE" sz="2000" kern="1200" dirty="0" smtClean="0">
                <a:solidFill>
                  <a:srgbClr val="000000"/>
                </a:solidFill>
                <a:latin typeface="Arial" charset="0"/>
              </a:rPr>
              <a:t>, </a:t>
            </a:r>
            <a:r>
              <a:rPr lang="de-DE" sz="2000" kern="1200" dirty="0" smtClean="0">
                <a:solidFill>
                  <a:srgbClr val="FF0000"/>
                </a:solidFill>
                <a:latin typeface="Arial" charset="0"/>
              </a:rPr>
              <a:t>national </a:t>
            </a:r>
            <a:r>
              <a:rPr lang="de-DE" sz="2000" kern="1200" dirty="0" err="1" smtClean="0">
                <a:solidFill>
                  <a:srgbClr val="FF0000"/>
                </a:solidFill>
                <a:latin typeface="Arial" charset="0"/>
              </a:rPr>
              <a:t>targets</a:t>
            </a:r>
            <a:endParaRPr lang="de-DE" sz="2000" kern="1200" dirty="0">
              <a:solidFill>
                <a:srgbClr val="FF0000"/>
              </a:solidFill>
              <a:latin typeface="Arial" charset="0"/>
            </a:endParaRPr>
          </a:p>
          <a:p>
            <a:pPr marL="0" lvl="0" indent="0" eaLnBrk="1" hangingPunct="1">
              <a:spcBef>
                <a:spcPts val="1800"/>
              </a:spcBef>
              <a:buClr>
                <a:srgbClr val="000000"/>
              </a:buClr>
            </a:pPr>
            <a:r>
              <a:rPr lang="de-DE" sz="2400" b="1" kern="1200" dirty="0" err="1" smtClean="0">
                <a:solidFill>
                  <a:srgbClr val="FF0000"/>
                </a:solidFill>
                <a:latin typeface="Arial" charset="0"/>
              </a:rPr>
              <a:t>Many</a:t>
            </a:r>
            <a:r>
              <a:rPr lang="de-DE" sz="2400" b="1" kern="1200" dirty="0" smtClean="0">
                <a:solidFill>
                  <a:srgbClr val="FF0000"/>
                </a:solidFill>
                <a:latin typeface="Arial" charset="0"/>
              </a:rPr>
              <a:t> </a:t>
            </a:r>
            <a:r>
              <a:rPr lang="de-DE" sz="2400" b="1" kern="1200" dirty="0" err="1" smtClean="0">
                <a:solidFill>
                  <a:srgbClr val="FF0000"/>
                </a:solidFill>
                <a:latin typeface="Arial" charset="0"/>
              </a:rPr>
              <a:t>further</a:t>
            </a:r>
            <a:r>
              <a:rPr lang="de-DE" sz="2400" b="1" kern="1200" dirty="0" smtClean="0">
                <a:solidFill>
                  <a:srgbClr val="FF0000"/>
                </a:solidFill>
                <a:latin typeface="Arial" charset="0"/>
              </a:rPr>
              <a:t> </a:t>
            </a:r>
            <a:r>
              <a:rPr lang="de-DE" sz="2400" b="1" kern="1200" dirty="0" err="1" smtClean="0">
                <a:solidFill>
                  <a:srgbClr val="FF0000"/>
                </a:solidFill>
                <a:latin typeface="Arial" charset="0"/>
              </a:rPr>
              <a:t>examples</a:t>
            </a:r>
            <a:r>
              <a:rPr lang="de-DE" sz="2400" b="1" kern="1200" dirty="0" smtClean="0">
                <a:solidFill>
                  <a:srgbClr val="FF0000"/>
                </a:solidFill>
                <a:latin typeface="Arial" charset="0"/>
              </a:rPr>
              <a:t> also </a:t>
            </a:r>
            <a:r>
              <a:rPr lang="de-DE" sz="2400" b="1" kern="1200" dirty="0" err="1" smtClean="0">
                <a:solidFill>
                  <a:srgbClr val="FF0000"/>
                </a:solidFill>
                <a:latin typeface="Arial" charset="0"/>
              </a:rPr>
              <a:t>beyond</a:t>
            </a:r>
            <a:r>
              <a:rPr lang="de-DE" sz="2400" b="1" kern="1200" dirty="0" smtClean="0">
                <a:solidFill>
                  <a:srgbClr val="FF0000"/>
                </a:solidFill>
                <a:latin typeface="Arial" charset="0"/>
              </a:rPr>
              <a:t> environmental </a:t>
            </a:r>
            <a:r>
              <a:rPr lang="de-DE" sz="2400" b="1" kern="1200" dirty="0" err="1" smtClean="0">
                <a:solidFill>
                  <a:srgbClr val="FF0000"/>
                </a:solidFill>
                <a:latin typeface="Arial" charset="0"/>
              </a:rPr>
              <a:t>law</a:t>
            </a:r>
            <a:r>
              <a:rPr lang="de-DE" sz="2400" b="1" kern="1200" dirty="0" smtClean="0">
                <a:solidFill>
                  <a:srgbClr val="FF0000"/>
                </a:solidFill>
                <a:latin typeface="Arial" charset="0"/>
              </a:rPr>
              <a:t>!</a:t>
            </a:r>
            <a:endParaRPr lang="de-DE" sz="2400" b="1" kern="1200" dirty="0" smtClean="0">
              <a:solidFill>
                <a:srgbClr val="000000"/>
              </a:solidFill>
              <a:latin typeface="Arial" charset="0"/>
            </a:endParaRPr>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13</a:t>
            </a:fld>
            <a:endParaRPr lang="en-GB"/>
          </a:p>
        </p:txBody>
      </p:sp>
    </p:spTree>
    <p:extLst>
      <p:ext uri="{BB962C8B-B14F-4D97-AF65-F5344CB8AC3E}">
        <p14:creationId xmlns:p14="http://schemas.microsoft.com/office/powerpoint/2010/main" val="336385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772400" cy="815752"/>
          </a:xfrm>
        </p:spPr>
        <p:txBody>
          <a:bodyPr/>
          <a:lstStyle/>
          <a:p>
            <a:r>
              <a:rPr lang="de-DE" sz="2400" dirty="0" err="1" smtClean="0"/>
              <a:t>How</a:t>
            </a:r>
            <a:r>
              <a:rPr lang="de-DE" sz="2400" dirty="0" smtClean="0"/>
              <a:t> </a:t>
            </a:r>
            <a:r>
              <a:rPr lang="de-DE" sz="2400" dirty="0" err="1" smtClean="0"/>
              <a:t>is</a:t>
            </a:r>
            <a:r>
              <a:rPr lang="de-DE" sz="2400" dirty="0" smtClean="0"/>
              <a:t> A2J </a:t>
            </a:r>
            <a:r>
              <a:rPr lang="de-DE" sz="2400" dirty="0" err="1" smtClean="0"/>
              <a:t>important</a:t>
            </a:r>
            <a:r>
              <a:rPr lang="de-DE" sz="2400" dirty="0" smtClean="0"/>
              <a:t> in </a:t>
            </a:r>
            <a:r>
              <a:rPr lang="de-DE" sz="2400" dirty="0" err="1" smtClean="0"/>
              <a:t>Water</a:t>
            </a:r>
            <a:r>
              <a:rPr lang="de-DE" sz="2400" dirty="0" smtClean="0"/>
              <a:t> Law – An </a:t>
            </a:r>
            <a:r>
              <a:rPr lang="de-DE" sz="2400" dirty="0" err="1" smtClean="0"/>
              <a:t>Overview</a:t>
            </a:r>
            <a:endParaRPr lang="de-DE" sz="2400" dirty="0"/>
          </a:p>
        </p:txBody>
      </p:sp>
      <p:sp>
        <p:nvSpPr>
          <p:cNvPr id="3" name="Inhaltsplatzhalter 2"/>
          <p:cNvSpPr>
            <a:spLocks noGrp="1"/>
          </p:cNvSpPr>
          <p:nvPr>
            <p:ph idx="1"/>
          </p:nvPr>
        </p:nvSpPr>
        <p:spPr>
          <a:xfrm>
            <a:off x="381000" y="1412776"/>
            <a:ext cx="4335016" cy="3997424"/>
          </a:xfrm>
        </p:spPr>
        <p:txBody>
          <a:bodyPr wrap="square"/>
          <a:lstStyle/>
          <a:p>
            <a:pPr marL="273050" indent="-273050">
              <a:spcAft>
                <a:spcPts val="1200"/>
              </a:spcAft>
              <a:buFont typeface="Arial" panose="020B0604020202020204" pitchFamily="34" charset="0"/>
              <a:buChar char="•"/>
            </a:pPr>
            <a:r>
              <a:rPr lang="de-DE" sz="2000" dirty="0" err="1" smtClean="0"/>
              <a:t>Protecting</a:t>
            </a:r>
            <a:r>
              <a:rPr lang="de-DE" sz="2000" dirty="0" smtClean="0"/>
              <a:t> </a:t>
            </a:r>
            <a:r>
              <a:rPr lang="de-DE" sz="2000" dirty="0" err="1" smtClean="0"/>
              <a:t>users</a:t>
            </a:r>
            <a:r>
              <a:rPr lang="de-DE" sz="2000" dirty="0" smtClean="0"/>
              <a:t> </a:t>
            </a:r>
            <a:r>
              <a:rPr lang="de-DE" sz="2000" dirty="0" err="1" smtClean="0"/>
              <a:t>interests</a:t>
            </a:r>
            <a:r>
              <a:rPr lang="de-DE" sz="2000" dirty="0" smtClean="0"/>
              <a:t> </a:t>
            </a:r>
            <a:r>
              <a:rPr lang="de-DE" sz="2000" dirty="0" err="1" smtClean="0"/>
              <a:t>against</a:t>
            </a:r>
            <a:r>
              <a:rPr lang="de-DE" sz="2000" dirty="0" smtClean="0"/>
              <a:t> administrative </a:t>
            </a:r>
            <a:r>
              <a:rPr lang="de-DE" sz="2000" dirty="0" err="1" smtClean="0"/>
              <a:t>decisions</a:t>
            </a:r>
            <a:r>
              <a:rPr lang="de-DE" sz="2000" dirty="0" smtClean="0"/>
              <a:t> (</a:t>
            </a:r>
            <a:r>
              <a:rPr lang="de-DE" sz="2000" dirty="0" err="1" smtClean="0"/>
              <a:t>permit</a:t>
            </a:r>
            <a:r>
              <a:rPr lang="de-DE" sz="2000" dirty="0" smtClean="0"/>
              <a:t> </a:t>
            </a:r>
            <a:r>
              <a:rPr lang="de-DE" sz="2000" dirty="0" err="1" smtClean="0"/>
              <a:t>denial</a:t>
            </a:r>
            <a:r>
              <a:rPr lang="de-DE" sz="2000" dirty="0" smtClean="0"/>
              <a:t>, </a:t>
            </a:r>
            <a:r>
              <a:rPr lang="de-DE" sz="2000" dirty="0" err="1" smtClean="0"/>
              <a:t>withdrawl</a:t>
            </a:r>
            <a:r>
              <a:rPr lang="de-DE" sz="2000" dirty="0" smtClean="0"/>
              <a:t> etc.)</a:t>
            </a:r>
          </a:p>
          <a:p>
            <a:pPr marL="273050" indent="-273050">
              <a:spcAft>
                <a:spcPts val="1200"/>
              </a:spcAft>
              <a:buFont typeface="Arial" panose="020B0604020202020204" pitchFamily="34" charset="0"/>
              <a:buChar char="•"/>
            </a:pPr>
            <a:r>
              <a:rPr lang="de-DE" sz="2000" dirty="0" err="1" smtClean="0"/>
              <a:t>Protecting</a:t>
            </a:r>
            <a:r>
              <a:rPr lang="de-DE" sz="2000" dirty="0" smtClean="0"/>
              <a:t> </a:t>
            </a:r>
            <a:r>
              <a:rPr lang="de-DE" sz="2000" dirty="0" err="1" smtClean="0"/>
              <a:t>users</a:t>
            </a:r>
            <a:r>
              <a:rPr lang="de-DE" sz="2000" dirty="0" smtClean="0"/>
              <a:t>/</a:t>
            </a:r>
            <a:r>
              <a:rPr lang="de-DE" sz="2000" dirty="0" err="1" smtClean="0"/>
              <a:t>riperians</a:t>
            </a:r>
            <a:r>
              <a:rPr lang="de-DE" sz="2000" dirty="0" smtClean="0"/>
              <a:t>  </a:t>
            </a:r>
            <a:r>
              <a:rPr lang="de-DE" sz="2000" dirty="0" err="1" smtClean="0"/>
              <a:t>against</a:t>
            </a:r>
            <a:r>
              <a:rPr lang="de-DE" sz="2000" dirty="0" smtClean="0"/>
              <a:t> </a:t>
            </a:r>
            <a:r>
              <a:rPr lang="de-DE" sz="2000" dirty="0" err="1" smtClean="0"/>
              <a:t>competing</a:t>
            </a:r>
            <a:r>
              <a:rPr lang="de-DE" sz="2000" dirty="0" smtClean="0"/>
              <a:t> </a:t>
            </a:r>
            <a:r>
              <a:rPr lang="de-DE" sz="2000" dirty="0" err="1" smtClean="0"/>
              <a:t>uses</a:t>
            </a:r>
            <a:r>
              <a:rPr lang="de-DE" sz="2000" dirty="0" smtClean="0"/>
              <a:t> </a:t>
            </a:r>
            <a:r>
              <a:rPr lang="de-DE" sz="2000" dirty="0" err="1" smtClean="0"/>
              <a:t>and</a:t>
            </a:r>
            <a:r>
              <a:rPr lang="de-DE" sz="2000" dirty="0" smtClean="0"/>
              <a:t> </a:t>
            </a:r>
            <a:r>
              <a:rPr lang="de-DE" sz="2000" dirty="0" err="1" smtClean="0"/>
              <a:t>downstream</a:t>
            </a:r>
            <a:r>
              <a:rPr lang="de-DE" sz="2000" dirty="0" smtClean="0"/>
              <a:t> </a:t>
            </a:r>
            <a:r>
              <a:rPr lang="de-DE" sz="2000" dirty="0" err="1" smtClean="0"/>
              <a:t>effects</a:t>
            </a:r>
            <a:endParaRPr lang="de-DE" sz="2000" dirty="0" smtClean="0"/>
          </a:p>
          <a:p>
            <a:pPr marL="273050" indent="-273050">
              <a:spcAft>
                <a:spcPts val="1200"/>
              </a:spcAft>
              <a:buFont typeface="Arial" panose="020B0604020202020204" pitchFamily="34" charset="0"/>
              <a:buChar char="•"/>
            </a:pPr>
            <a:r>
              <a:rPr lang="de-DE" sz="2000" b="1" dirty="0" err="1" smtClean="0">
                <a:solidFill>
                  <a:srgbClr val="FF0000"/>
                </a:solidFill>
              </a:rPr>
              <a:t>Implementing</a:t>
            </a:r>
            <a:r>
              <a:rPr lang="de-DE" sz="2000" b="1" dirty="0" smtClean="0">
                <a:solidFill>
                  <a:srgbClr val="FF0000"/>
                </a:solidFill>
              </a:rPr>
              <a:t> </a:t>
            </a:r>
            <a:r>
              <a:rPr lang="de-DE" sz="2000" b="1" dirty="0" err="1" smtClean="0">
                <a:solidFill>
                  <a:srgbClr val="FF0000"/>
                </a:solidFill>
              </a:rPr>
              <a:t>the</a:t>
            </a:r>
            <a:r>
              <a:rPr lang="de-DE" sz="2000" b="1" dirty="0" smtClean="0">
                <a:solidFill>
                  <a:srgbClr val="FF0000"/>
                </a:solidFill>
              </a:rPr>
              <a:t> environmental </a:t>
            </a:r>
            <a:r>
              <a:rPr lang="de-DE" sz="2000" b="1" dirty="0" err="1" smtClean="0">
                <a:solidFill>
                  <a:srgbClr val="FF0000"/>
                </a:solidFill>
              </a:rPr>
              <a:t>quality</a:t>
            </a:r>
            <a:r>
              <a:rPr lang="de-DE" sz="2000" b="1" dirty="0" smtClean="0">
                <a:solidFill>
                  <a:srgbClr val="FF0000"/>
                </a:solidFill>
              </a:rPr>
              <a:t> </a:t>
            </a:r>
            <a:r>
              <a:rPr lang="de-DE" sz="2000" b="1" dirty="0" err="1" smtClean="0">
                <a:solidFill>
                  <a:srgbClr val="FF0000"/>
                </a:solidFill>
              </a:rPr>
              <a:t>objectives</a:t>
            </a:r>
            <a:r>
              <a:rPr lang="de-DE" sz="2000" b="1" dirty="0" smtClean="0">
                <a:solidFill>
                  <a:srgbClr val="FF0000"/>
                </a:solidFill>
              </a:rPr>
              <a:t> </a:t>
            </a:r>
            <a:r>
              <a:rPr lang="de-DE" sz="2000" b="1" dirty="0" err="1" smtClean="0">
                <a:solidFill>
                  <a:srgbClr val="FF0000"/>
                </a:solidFill>
              </a:rPr>
              <a:t>and</a:t>
            </a:r>
            <a:r>
              <a:rPr lang="de-DE" sz="2000" b="1" dirty="0" smtClean="0">
                <a:solidFill>
                  <a:srgbClr val="FF0000"/>
                </a:solidFill>
              </a:rPr>
              <a:t> </a:t>
            </a:r>
            <a:r>
              <a:rPr lang="de-DE" sz="2000" b="1" dirty="0" smtClean="0">
                <a:solidFill>
                  <a:srgbClr val="FF0000"/>
                </a:solidFill>
              </a:rPr>
              <a:t>manage-</a:t>
            </a:r>
            <a:r>
              <a:rPr lang="de-DE" sz="2000" b="1" dirty="0" err="1" smtClean="0">
                <a:solidFill>
                  <a:srgbClr val="FF0000"/>
                </a:solidFill>
              </a:rPr>
              <a:t>ment</a:t>
            </a:r>
            <a:r>
              <a:rPr lang="de-DE" sz="2000" b="1" dirty="0" smtClean="0">
                <a:solidFill>
                  <a:srgbClr val="FF0000"/>
                </a:solidFill>
              </a:rPr>
              <a:t> </a:t>
            </a:r>
            <a:r>
              <a:rPr lang="de-DE" sz="2000" b="1" dirty="0" err="1" smtClean="0">
                <a:solidFill>
                  <a:srgbClr val="FF0000"/>
                </a:solidFill>
              </a:rPr>
              <a:t>obligations</a:t>
            </a:r>
            <a:r>
              <a:rPr lang="de-DE" sz="2000" b="1" dirty="0" smtClean="0">
                <a:solidFill>
                  <a:srgbClr val="FF0000"/>
                </a:solidFill>
              </a:rPr>
              <a:t> </a:t>
            </a:r>
            <a:r>
              <a:rPr lang="de-DE" sz="2000" b="1" dirty="0" err="1" smtClean="0">
                <a:solidFill>
                  <a:srgbClr val="FF0000"/>
                </a:solidFill>
              </a:rPr>
              <a:t>under</a:t>
            </a:r>
            <a:r>
              <a:rPr lang="de-DE" sz="2000" b="1" dirty="0" smtClean="0">
                <a:solidFill>
                  <a:srgbClr val="FF0000"/>
                </a:solidFill>
              </a:rPr>
              <a:t> </a:t>
            </a:r>
            <a:r>
              <a:rPr lang="de-DE" sz="2000" b="1" dirty="0" err="1" smtClean="0">
                <a:solidFill>
                  <a:srgbClr val="FF0000"/>
                </a:solidFill>
              </a:rPr>
              <a:t>the</a:t>
            </a:r>
            <a:r>
              <a:rPr lang="de-DE" sz="2000" b="1" dirty="0" smtClean="0">
                <a:solidFill>
                  <a:srgbClr val="FF0000"/>
                </a:solidFill>
              </a:rPr>
              <a:t> WFD</a:t>
            </a:r>
            <a:endParaRPr lang="de-DE" sz="2000" b="1" dirty="0">
              <a:solidFill>
                <a:srgbClr val="FF0000"/>
              </a:solidFill>
            </a:endParaRPr>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2</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585">
            <a:off x="4957972" y="1583138"/>
            <a:ext cx="4373782" cy="301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Focus: The lack of A2J regarding implementation of the Water Framework Directive</a:t>
            </a:r>
            <a:r>
              <a:rPr lang="en-US" dirty="0"/>
              <a:t/>
            </a:r>
            <a:br>
              <a:rPr lang="en-US" dirty="0"/>
            </a:br>
            <a:endParaRPr lang="de-DE" dirty="0"/>
          </a:p>
        </p:txBody>
      </p:sp>
      <p:sp>
        <p:nvSpPr>
          <p:cNvPr id="3" name="Inhaltsplatzhalter 2"/>
          <p:cNvSpPr>
            <a:spLocks noGrp="1"/>
          </p:cNvSpPr>
          <p:nvPr>
            <p:ph idx="1"/>
          </p:nvPr>
        </p:nvSpPr>
        <p:spPr>
          <a:xfrm>
            <a:off x="395536" y="1412776"/>
            <a:ext cx="7772400" cy="3997424"/>
          </a:xfrm>
        </p:spPr>
        <p:txBody>
          <a:bodyPr wrap="square"/>
          <a:lstStyle/>
          <a:p>
            <a:pPr>
              <a:spcAft>
                <a:spcPts val="1200"/>
              </a:spcAft>
            </a:pPr>
            <a:r>
              <a:rPr lang="de-DE" sz="2000" b="1" dirty="0" smtClean="0">
                <a:solidFill>
                  <a:srgbClr val="FF0000"/>
                </a:solidFill>
              </a:rPr>
              <a:t>Environmental </a:t>
            </a:r>
            <a:r>
              <a:rPr lang="de-DE" sz="2000" b="1" dirty="0" err="1" smtClean="0">
                <a:solidFill>
                  <a:srgbClr val="FF0000"/>
                </a:solidFill>
              </a:rPr>
              <a:t>objectives</a:t>
            </a:r>
            <a:r>
              <a:rPr lang="de-DE" sz="2000" b="1" dirty="0" smtClean="0">
                <a:solidFill>
                  <a:srgbClr val="FF0000"/>
                </a:solidFill>
              </a:rPr>
              <a:t> </a:t>
            </a:r>
            <a:r>
              <a:rPr lang="de-DE" sz="2000" b="1" dirty="0" err="1" smtClean="0">
                <a:solidFill>
                  <a:srgbClr val="FF0000"/>
                </a:solidFill>
              </a:rPr>
              <a:t>and</a:t>
            </a:r>
            <a:r>
              <a:rPr lang="de-DE" sz="2000" b="1" dirty="0" smtClean="0">
                <a:solidFill>
                  <a:srgbClr val="FF0000"/>
                </a:solidFill>
              </a:rPr>
              <a:t> </a:t>
            </a:r>
            <a:r>
              <a:rPr lang="de-DE" sz="2000" b="1" dirty="0" err="1" smtClean="0">
                <a:solidFill>
                  <a:srgbClr val="FF0000"/>
                </a:solidFill>
              </a:rPr>
              <a:t>judicial</a:t>
            </a:r>
            <a:r>
              <a:rPr lang="de-DE" sz="2000" b="1" dirty="0" smtClean="0">
                <a:solidFill>
                  <a:srgbClr val="FF0000"/>
                </a:solidFill>
              </a:rPr>
              <a:t> </a:t>
            </a:r>
            <a:r>
              <a:rPr lang="de-DE" sz="2000" b="1" dirty="0" err="1" smtClean="0">
                <a:solidFill>
                  <a:srgbClr val="FF0000"/>
                </a:solidFill>
              </a:rPr>
              <a:t>review</a:t>
            </a:r>
            <a:endParaRPr lang="de-DE" sz="2000" dirty="0" smtClean="0"/>
          </a:p>
          <a:p>
            <a:pPr>
              <a:spcAft>
                <a:spcPts val="600"/>
              </a:spcAft>
              <a:buFont typeface="Arial" panose="020B0604020202020204" pitchFamily="34" charset="0"/>
              <a:buChar char="•"/>
            </a:pPr>
            <a:r>
              <a:rPr lang="de-DE" sz="2800" b="1" dirty="0" err="1" smtClean="0">
                <a:solidFill>
                  <a:srgbClr val="FF0000"/>
                </a:solidFill>
              </a:rPr>
              <a:t>No</a:t>
            </a:r>
            <a:r>
              <a:rPr lang="de-DE" sz="2800" b="1" dirty="0" smtClean="0">
                <a:solidFill>
                  <a:srgbClr val="FF0000"/>
                </a:solidFill>
              </a:rPr>
              <a:t> </a:t>
            </a:r>
            <a:r>
              <a:rPr lang="de-DE" sz="2800" b="1" dirty="0" err="1" smtClean="0">
                <a:solidFill>
                  <a:srgbClr val="FF0000"/>
                </a:solidFill>
              </a:rPr>
              <a:t>deterioration</a:t>
            </a:r>
            <a:r>
              <a:rPr lang="de-DE" sz="2000" dirty="0" smtClean="0"/>
              <a:t>: </a:t>
            </a:r>
            <a:r>
              <a:rPr lang="de-DE" sz="2000" dirty="0" err="1" smtClean="0"/>
              <a:t>new</a:t>
            </a:r>
            <a:r>
              <a:rPr lang="de-DE" sz="2000" dirty="0" smtClean="0"/>
              <a:t> </a:t>
            </a:r>
            <a:r>
              <a:rPr lang="de-DE" sz="2000" dirty="0" err="1" smtClean="0"/>
              <a:t>developments</a:t>
            </a:r>
            <a:r>
              <a:rPr lang="de-DE" sz="2000" dirty="0" smtClean="0"/>
              <a:t> must not </a:t>
            </a:r>
            <a:r>
              <a:rPr lang="de-DE" sz="2000" dirty="0" err="1" smtClean="0"/>
              <a:t>deteriorate</a:t>
            </a:r>
            <a:r>
              <a:rPr lang="de-DE" sz="2000" dirty="0" smtClean="0"/>
              <a:t> </a:t>
            </a:r>
            <a:r>
              <a:rPr lang="de-DE" sz="2000" dirty="0" err="1" smtClean="0"/>
              <a:t>water</a:t>
            </a:r>
            <a:r>
              <a:rPr lang="de-DE" sz="2000" dirty="0" smtClean="0"/>
              <a:t> </a:t>
            </a:r>
            <a:r>
              <a:rPr lang="de-DE" sz="2000" dirty="0" err="1" smtClean="0"/>
              <a:t>quality</a:t>
            </a:r>
            <a:r>
              <a:rPr lang="de-DE" sz="2000" dirty="0" smtClean="0"/>
              <a:t>: </a:t>
            </a:r>
            <a:r>
              <a:rPr lang="de-DE" sz="2000" dirty="0" err="1" smtClean="0"/>
              <a:t>Exemption</a:t>
            </a:r>
            <a:r>
              <a:rPr lang="de-DE" sz="2000" dirty="0" smtClean="0"/>
              <a:t> </a:t>
            </a:r>
            <a:r>
              <a:rPr lang="de-DE" sz="2000" dirty="0" err="1" smtClean="0"/>
              <a:t>regarding</a:t>
            </a:r>
            <a:r>
              <a:rPr lang="de-DE" sz="2000" dirty="0" smtClean="0"/>
              <a:t> </a:t>
            </a:r>
            <a:r>
              <a:rPr lang="de-DE" sz="2000" dirty="0" err="1" smtClean="0"/>
              <a:t>new</a:t>
            </a:r>
            <a:r>
              <a:rPr lang="de-DE" sz="2000" dirty="0" smtClean="0"/>
              <a:t> </a:t>
            </a:r>
            <a:r>
              <a:rPr lang="de-DE" sz="2000" dirty="0" err="1" smtClean="0"/>
              <a:t>developments</a:t>
            </a:r>
            <a:r>
              <a:rPr lang="de-DE" sz="2000" dirty="0" smtClean="0"/>
              <a:t>/</a:t>
            </a:r>
            <a:r>
              <a:rPr lang="de-DE" sz="2000" dirty="0" err="1" smtClean="0"/>
              <a:t>projects</a:t>
            </a:r>
            <a:r>
              <a:rPr lang="de-DE" sz="2000" dirty="0" smtClean="0"/>
              <a:t> </a:t>
            </a:r>
            <a:r>
              <a:rPr lang="de-DE" sz="2000" dirty="0" err="1" smtClean="0"/>
              <a:t>subject</a:t>
            </a:r>
            <a:r>
              <a:rPr lang="de-DE" sz="2000" dirty="0" smtClean="0"/>
              <a:t> </a:t>
            </a:r>
            <a:r>
              <a:rPr lang="de-DE" sz="2000" dirty="0" err="1" smtClean="0"/>
              <a:t>to</a:t>
            </a:r>
            <a:r>
              <a:rPr lang="de-DE" sz="2000" dirty="0" smtClean="0"/>
              <a:t> </a:t>
            </a:r>
            <a:r>
              <a:rPr lang="de-DE" sz="2000" dirty="0" err="1" smtClean="0"/>
              <a:t>overriding</a:t>
            </a:r>
            <a:r>
              <a:rPr lang="de-DE" sz="2000" dirty="0" smtClean="0"/>
              <a:t> </a:t>
            </a:r>
            <a:r>
              <a:rPr lang="de-DE" sz="2000" dirty="0" err="1" smtClean="0"/>
              <a:t>public</a:t>
            </a:r>
            <a:r>
              <a:rPr lang="de-DE" sz="2000" dirty="0" smtClean="0"/>
              <a:t> </a:t>
            </a:r>
            <a:r>
              <a:rPr lang="de-DE" sz="2000" dirty="0" err="1" smtClean="0"/>
              <a:t>interests</a:t>
            </a:r>
            <a:r>
              <a:rPr lang="de-DE" sz="2000" dirty="0" smtClean="0"/>
              <a:t> (</a:t>
            </a:r>
            <a:r>
              <a:rPr lang="de-DE" sz="2000" dirty="0" err="1" smtClean="0"/>
              <a:t>Article</a:t>
            </a:r>
            <a:r>
              <a:rPr lang="de-DE" sz="2000" dirty="0" smtClean="0"/>
              <a:t> 4.7)</a:t>
            </a:r>
          </a:p>
          <a:p>
            <a:pPr marL="698500">
              <a:spcAft>
                <a:spcPts val="600"/>
              </a:spcAft>
              <a:buFont typeface="Wingdings" panose="05000000000000000000" pitchFamily="2" charset="2"/>
              <a:buChar char="Ø"/>
              <a:tabLst>
                <a:tab pos="723900" algn="l"/>
              </a:tabLst>
            </a:pPr>
            <a:r>
              <a:rPr lang="de-DE" sz="2000" b="1" dirty="0" smtClean="0">
                <a:solidFill>
                  <a:srgbClr val="FF0000"/>
                </a:solidFill>
              </a:rPr>
              <a:t>NGO </a:t>
            </a:r>
            <a:r>
              <a:rPr lang="de-DE" sz="2000" b="1" dirty="0" err="1" smtClean="0">
                <a:solidFill>
                  <a:srgbClr val="FF0000"/>
                </a:solidFill>
              </a:rPr>
              <a:t>standing</a:t>
            </a:r>
            <a:r>
              <a:rPr lang="de-DE" sz="2000" b="1" dirty="0" smtClean="0">
                <a:solidFill>
                  <a:srgbClr val="FF0000"/>
                </a:solidFill>
              </a:rPr>
              <a:t> </a:t>
            </a:r>
            <a:r>
              <a:rPr lang="de-DE" sz="2000" dirty="0" err="1" smtClean="0"/>
              <a:t>against</a:t>
            </a:r>
            <a:r>
              <a:rPr lang="de-DE" sz="2000" dirty="0" smtClean="0"/>
              <a:t> relevant </a:t>
            </a:r>
            <a:r>
              <a:rPr lang="de-DE" sz="2000" dirty="0" err="1" smtClean="0"/>
              <a:t>projects</a:t>
            </a:r>
            <a:r>
              <a:rPr lang="de-DE" sz="2000" dirty="0" smtClean="0"/>
              <a:t> </a:t>
            </a:r>
            <a:r>
              <a:rPr lang="de-DE" sz="2000" dirty="0" err="1" smtClean="0"/>
              <a:t>regularly</a:t>
            </a:r>
            <a:r>
              <a:rPr lang="de-DE" sz="2000" dirty="0" smtClean="0"/>
              <a:t> </a:t>
            </a:r>
            <a:r>
              <a:rPr lang="de-DE" sz="2000" dirty="0" err="1" smtClean="0"/>
              <a:t>granted</a:t>
            </a:r>
            <a:r>
              <a:rPr lang="de-DE" sz="2000" dirty="0" smtClean="0"/>
              <a:t> via </a:t>
            </a:r>
            <a:r>
              <a:rPr lang="de-DE" sz="2000" dirty="0" err="1" smtClean="0"/>
              <a:t>Article</a:t>
            </a:r>
            <a:r>
              <a:rPr lang="de-DE" sz="2000" dirty="0" smtClean="0"/>
              <a:t> 11 </a:t>
            </a:r>
            <a:r>
              <a:rPr lang="de-DE" sz="2000" dirty="0" smtClean="0"/>
              <a:t>2011/92/EUEIA-</a:t>
            </a:r>
            <a:r>
              <a:rPr lang="de-DE" sz="2000" dirty="0" err="1" smtClean="0"/>
              <a:t>Directive</a:t>
            </a:r>
            <a:endParaRPr lang="de-DE" sz="2000" dirty="0" smtClean="0"/>
          </a:p>
          <a:p>
            <a:pPr marL="698500">
              <a:spcAft>
                <a:spcPts val="600"/>
              </a:spcAft>
              <a:buFont typeface="Wingdings" panose="05000000000000000000" pitchFamily="2" charset="2"/>
              <a:buChar char="Ø"/>
              <a:tabLst>
                <a:tab pos="723900" algn="l"/>
              </a:tabLst>
            </a:pPr>
            <a:r>
              <a:rPr lang="de-DE" sz="2000" dirty="0" smtClean="0"/>
              <a:t>National </a:t>
            </a:r>
            <a:r>
              <a:rPr lang="de-DE" sz="2000" dirty="0" err="1" smtClean="0"/>
              <a:t>courts</a:t>
            </a:r>
            <a:r>
              <a:rPr lang="de-DE" sz="2000" dirty="0" smtClean="0"/>
              <a:t> </a:t>
            </a:r>
            <a:r>
              <a:rPr lang="de-DE" sz="2000" dirty="0" err="1" smtClean="0"/>
              <a:t>and</a:t>
            </a:r>
            <a:r>
              <a:rPr lang="de-DE" sz="2000" dirty="0" smtClean="0"/>
              <a:t> ECJ </a:t>
            </a:r>
            <a:r>
              <a:rPr lang="de-DE" sz="2000" dirty="0" err="1" smtClean="0"/>
              <a:t>have</a:t>
            </a:r>
            <a:r>
              <a:rPr lang="de-DE" sz="2000" dirty="0" smtClean="0"/>
              <a:t> </a:t>
            </a:r>
            <a:r>
              <a:rPr lang="de-DE" sz="2000" dirty="0" err="1" smtClean="0"/>
              <a:t>enforced</a:t>
            </a:r>
            <a:r>
              <a:rPr lang="de-DE" sz="2000" dirty="0" smtClean="0"/>
              <a:t> </a:t>
            </a:r>
            <a:r>
              <a:rPr lang="de-DE" sz="2000" dirty="0" err="1" smtClean="0"/>
              <a:t>deterioration</a:t>
            </a:r>
            <a:r>
              <a:rPr lang="de-DE" sz="2000" dirty="0" smtClean="0"/>
              <a:t> </a:t>
            </a:r>
            <a:r>
              <a:rPr lang="de-DE" sz="2000" dirty="0" err="1" smtClean="0"/>
              <a:t>ban</a:t>
            </a:r>
            <a:r>
              <a:rPr lang="de-DE" sz="2000" dirty="0" smtClean="0"/>
              <a:t> </a:t>
            </a:r>
            <a:r>
              <a:rPr lang="de-DE" sz="2000" dirty="0" err="1" smtClean="0"/>
              <a:t>and</a:t>
            </a:r>
            <a:r>
              <a:rPr lang="de-DE" sz="2000" dirty="0" smtClean="0"/>
              <a:t> </a:t>
            </a:r>
            <a:r>
              <a:rPr lang="de-DE" sz="2000" dirty="0" err="1" smtClean="0"/>
              <a:t>overruled</a:t>
            </a:r>
            <a:r>
              <a:rPr lang="de-DE" sz="2000" dirty="0" smtClean="0"/>
              <a:t> </a:t>
            </a:r>
            <a:r>
              <a:rPr lang="de-DE" sz="2000" dirty="0" err="1" smtClean="0"/>
              <a:t>very</a:t>
            </a:r>
            <a:r>
              <a:rPr lang="de-DE" sz="2000" dirty="0" smtClean="0"/>
              <a:t> </a:t>
            </a:r>
            <a:r>
              <a:rPr lang="de-DE" sz="2000" dirty="0" err="1" smtClean="0"/>
              <a:t>wide</a:t>
            </a:r>
            <a:r>
              <a:rPr lang="de-DE" sz="2000" dirty="0" smtClean="0"/>
              <a:t> </a:t>
            </a:r>
            <a:r>
              <a:rPr lang="de-DE" sz="2000" dirty="0" err="1" smtClean="0"/>
              <a:t>interpretation</a:t>
            </a:r>
            <a:r>
              <a:rPr lang="de-DE" sz="2000" dirty="0" smtClean="0"/>
              <a:t> in MS </a:t>
            </a:r>
            <a:r>
              <a:rPr lang="de-DE" sz="2000" dirty="0" err="1" smtClean="0"/>
              <a:t>practice</a:t>
            </a:r>
            <a:r>
              <a:rPr lang="de-DE" sz="2000" dirty="0" smtClean="0"/>
              <a:t>: Weser-Case C-461/13</a:t>
            </a:r>
            <a:endParaRPr lang="de-DE" sz="2000" dirty="0"/>
          </a:p>
          <a:p>
            <a:pPr marL="698500">
              <a:spcAft>
                <a:spcPts val="600"/>
              </a:spcAft>
              <a:buFont typeface="Wingdings" panose="05000000000000000000" pitchFamily="2" charset="2"/>
              <a:buChar char="Ø"/>
              <a:tabLst>
                <a:tab pos="723900" algn="l"/>
              </a:tabLst>
            </a:pPr>
            <a:endParaRPr lang="de-DE" sz="2000" dirty="0" smtClean="0"/>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3</a:t>
            </a:fld>
            <a:endParaRPr lang="en-GB"/>
          </a:p>
        </p:txBody>
      </p:sp>
      <p:pic>
        <p:nvPicPr>
          <p:cNvPr id="5" name="Picture 12" descr="Braunkohle war ein wichtiger Wirtschaftsfaktor für die Region. 1990 erfolgte die großflächige Stilllegung von Industriebetrieben und das Ende des Braunkohlebergbaus.&#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4833937"/>
            <a:ext cx="3193020" cy="20261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836068"/>
            <a:ext cx="324036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841139"/>
            <a:ext cx="373062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0" dirty="0"/>
              <a:t>Focus: The lack of A2J regarding implementation of the Water Framework Directive</a:t>
            </a:r>
            <a:r>
              <a:rPr lang="en-US" dirty="0"/>
              <a:t/>
            </a:r>
            <a:br>
              <a:rPr lang="en-US" dirty="0"/>
            </a:br>
            <a:endParaRPr lang="de-DE" dirty="0"/>
          </a:p>
        </p:txBody>
      </p:sp>
      <p:sp>
        <p:nvSpPr>
          <p:cNvPr id="3" name="Inhaltsplatzhalter 2"/>
          <p:cNvSpPr>
            <a:spLocks noGrp="1"/>
          </p:cNvSpPr>
          <p:nvPr>
            <p:ph idx="1"/>
          </p:nvPr>
        </p:nvSpPr>
        <p:spPr>
          <a:xfrm>
            <a:off x="381000" y="1412776"/>
            <a:ext cx="7772400" cy="2808312"/>
          </a:xfrm>
        </p:spPr>
        <p:txBody>
          <a:bodyPr wrap="square"/>
          <a:lstStyle/>
          <a:p>
            <a:pPr>
              <a:spcAft>
                <a:spcPts val="1200"/>
              </a:spcAft>
            </a:pPr>
            <a:r>
              <a:rPr lang="de-DE" sz="2000" b="1" dirty="0" err="1" smtClean="0">
                <a:solidFill>
                  <a:srgbClr val="FF0000"/>
                </a:solidFill>
              </a:rPr>
              <a:t>Ecologic</a:t>
            </a:r>
            <a:r>
              <a:rPr lang="de-DE" sz="2000" b="1" dirty="0" smtClean="0">
                <a:solidFill>
                  <a:srgbClr val="FF0000"/>
                </a:solidFill>
              </a:rPr>
              <a:t> </a:t>
            </a:r>
            <a:r>
              <a:rPr lang="de-DE" sz="2000" b="1" dirty="0" err="1" smtClean="0">
                <a:solidFill>
                  <a:srgbClr val="FF0000"/>
                </a:solidFill>
              </a:rPr>
              <a:t>objectives</a:t>
            </a:r>
            <a:r>
              <a:rPr lang="de-DE" sz="2000" b="1" dirty="0" smtClean="0">
                <a:solidFill>
                  <a:srgbClr val="FF0000"/>
                </a:solidFill>
              </a:rPr>
              <a:t> </a:t>
            </a:r>
            <a:r>
              <a:rPr lang="de-DE" sz="2000" b="1" dirty="0" err="1" smtClean="0">
                <a:solidFill>
                  <a:srgbClr val="FF0000"/>
                </a:solidFill>
              </a:rPr>
              <a:t>and</a:t>
            </a:r>
            <a:r>
              <a:rPr lang="de-DE" sz="2000" b="1" dirty="0" smtClean="0">
                <a:solidFill>
                  <a:srgbClr val="FF0000"/>
                </a:solidFill>
              </a:rPr>
              <a:t> </a:t>
            </a:r>
            <a:r>
              <a:rPr lang="de-DE" sz="2000" b="1" dirty="0" err="1" smtClean="0">
                <a:solidFill>
                  <a:srgbClr val="FF0000"/>
                </a:solidFill>
              </a:rPr>
              <a:t>judicial</a:t>
            </a:r>
            <a:r>
              <a:rPr lang="de-DE" sz="2000" b="1" dirty="0" smtClean="0">
                <a:solidFill>
                  <a:srgbClr val="FF0000"/>
                </a:solidFill>
              </a:rPr>
              <a:t> </a:t>
            </a:r>
            <a:r>
              <a:rPr lang="de-DE" sz="2000" b="1" dirty="0" err="1" smtClean="0">
                <a:solidFill>
                  <a:srgbClr val="FF0000"/>
                </a:solidFill>
              </a:rPr>
              <a:t>review</a:t>
            </a:r>
            <a:endParaRPr lang="de-DE" sz="2000" dirty="0" smtClean="0">
              <a:solidFill>
                <a:srgbClr val="FF0000"/>
              </a:solidFill>
            </a:endParaRPr>
          </a:p>
          <a:p>
            <a:pPr>
              <a:spcAft>
                <a:spcPts val="1200"/>
              </a:spcAft>
              <a:buFont typeface="Arial" panose="020B0604020202020204" pitchFamily="34" charset="0"/>
              <a:buChar char="•"/>
            </a:pPr>
            <a:r>
              <a:rPr lang="de-DE" sz="2400" b="1" dirty="0" err="1" smtClean="0">
                <a:solidFill>
                  <a:srgbClr val="FF0000"/>
                </a:solidFill>
              </a:rPr>
              <a:t>Improvement</a:t>
            </a:r>
            <a:r>
              <a:rPr lang="de-DE" sz="2400" dirty="0" smtClean="0">
                <a:solidFill>
                  <a:srgbClr val="FF0000"/>
                </a:solidFill>
              </a:rPr>
              <a:t> </a:t>
            </a:r>
            <a:r>
              <a:rPr lang="de-DE" sz="2000" b="1" dirty="0" err="1" smtClean="0"/>
              <a:t>to</a:t>
            </a:r>
            <a:r>
              <a:rPr lang="de-DE" sz="2000" b="1" dirty="0" smtClean="0"/>
              <a:t> </a:t>
            </a:r>
            <a:r>
              <a:rPr lang="de-DE" sz="2000" b="1" dirty="0" err="1" smtClean="0"/>
              <a:t>good</a:t>
            </a:r>
            <a:r>
              <a:rPr lang="de-DE" sz="2000" b="1" dirty="0" smtClean="0"/>
              <a:t> </a:t>
            </a:r>
            <a:r>
              <a:rPr lang="de-DE" sz="2000" b="1" dirty="0" err="1" smtClean="0"/>
              <a:t>ecological</a:t>
            </a:r>
            <a:r>
              <a:rPr lang="de-DE" sz="2000" b="1" dirty="0" smtClean="0"/>
              <a:t> </a:t>
            </a:r>
            <a:r>
              <a:rPr lang="de-DE" sz="2000" b="1" dirty="0" err="1" smtClean="0"/>
              <a:t>and</a:t>
            </a:r>
            <a:r>
              <a:rPr lang="de-DE" sz="2000" b="1" dirty="0" smtClean="0"/>
              <a:t> </a:t>
            </a:r>
            <a:r>
              <a:rPr lang="de-DE" sz="2000" b="1" dirty="0" err="1" smtClean="0"/>
              <a:t>chemical</a:t>
            </a:r>
            <a:r>
              <a:rPr lang="de-DE" sz="2000" b="1" dirty="0" smtClean="0"/>
              <a:t> </a:t>
            </a:r>
            <a:r>
              <a:rPr lang="de-DE" sz="2000" b="1" dirty="0" err="1" smtClean="0"/>
              <a:t>status</a:t>
            </a:r>
            <a:r>
              <a:rPr lang="de-DE" sz="2000" b="1" dirty="0" smtClean="0"/>
              <a:t> </a:t>
            </a:r>
            <a:r>
              <a:rPr lang="de-DE" sz="2000" dirty="0" err="1" smtClean="0"/>
              <a:t>of</a:t>
            </a:r>
            <a:r>
              <a:rPr lang="de-DE" sz="2000" dirty="0" smtClean="0"/>
              <a:t> </a:t>
            </a:r>
            <a:r>
              <a:rPr lang="de-DE" sz="2000" dirty="0" err="1" smtClean="0"/>
              <a:t>natural</a:t>
            </a:r>
            <a:r>
              <a:rPr lang="de-DE" sz="2000" dirty="0" smtClean="0"/>
              <a:t> </a:t>
            </a:r>
            <a:r>
              <a:rPr lang="de-DE" sz="2000" dirty="0" err="1" smtClean="0"/>
              <a:t>water</a:t>
            </a:r>
            <a:r>
              <a:rPr lang="de-DE" sz="2000" dirty="0" smtClean="0"/>
              <a:t> </a:t>
            </a:r>
            <a:r>
              <a:rPr lang="de-DE" sz="2000" dirty="0" err="1" smtClean="0"/>
              <a:t>bodies</a:t>
            </a:r>
            <a:r>
              <a:rPr lang="de-DE" sz="2000" dirty="0" smtClean="0"/>
              <a:t> </a:t>
            </a:r>
            <a:r>
              <a:rPr lang="de-DE" sz="2000" dirty="0" err="1" smtClean="0"/>
              <a:t>and</a:t>
            </a:r>
            <a:r>
              <a:rPr lang="de-DE" sz="2000" dirty="0" smtClean="0"/>
              <a:t> </a:t>
            </a:r>
            <a:r>
              <a:rPr lang="de-DE" sz="2000" dirty="0" err="1" smtClean="0"/>
              <a:t>good</a:t>
            </a:r>
            <a:r>
              <a:rPr lang="de-DE" sz="2000" dirty="0" smtClean="0"/>
              <a:t> </a:t>
            </a:r>
            <a:r>
              <a:rPr lang="de-DE" sz="2000" dirty="0" err="1" smtClean="0"/>
              <a:t>chemical</a:t>
            </a:r>
            <a:r>
              <a:rPr lang="de-DE" sz="2000" dirty="0" smtClean="0"/>
              <a:t> </a:t>
            </a:r>
            <a:r>
              <a:rPr lang="de-DE" sz="2000" dirty="0" err="1" smtClean="0"/>
              <a:t>status</a:t>
            </a:r>
            <a:r>
              <a:rPr lang="de-DE" sz="2000" dirty="0" smtClean="0"/>
              <a:t> </a:t>
            </a:r>
            <a:r>
              <a:rPr lang="de-DE" sz="2000" dirty="0" err="1" smtClean="0"/>
              <a:t>and</a:t>
            </a:r>
            <a:r>
              <a:rPr lang="de-DE" sz="2000" dirty="0" smtClean="0"/>
              <a:t> </a:t>
            </a:r>
            <a:r>
              <a:rPr lang="de-DE" sz="2000" dirty="0" err="1" smtClean="0"/>
              <a:t>ecological</a:t>
            </a:r>
            <a:r>
              <a:rPr lang="de-DE" sz="2000" dirty="0" smtClean="0"/>
              <a:t> potential </a:t>
            </a:r>
            <a:r>
              <a:rPr lang="de-DE" sz="2000" dirty="0" err="1" smtClean="0"/>
              <a:t>of</a:t>
            </a:r>
            <a:r>
              <a:rPr lang="de-DE" sz="2000" dirty="0" smtClean="0"/>
              <a:t> </a:t>
            </a:r>
            <a:r>
              <a:rPr lang="de-DE" sz="2000" dirty="0" err="1" smtClean="0"/>
              <a:t>artificial</a:t>
            </a:r>
            <a:r>
              <a:rPr lang="de-DE" sz="2000" dirty="0"/>
              <a:t> </a:t>
            </a:r>
            <a:r>
              <a:rPr lang="de-DE" sz="2000" dirty="0" err="1" smtClean="0"/>
              <a:t>and</a:t>
            </a:r>
            <a:r>
              <a:rPr lang="de-DE" sz="2000" dirty="0" smtClean="0"/>
              <a:t> </a:t>
            </a:r>
            <a:r>
              <a:rPr lang="de-DE" sz="2000" dirty="0" err="1" smtClean="0"/>
              <a:t>heavily</a:t>
            </a:r>
            <a:r>
              <a:rPr lang="de-DE" sz="2000" dirty="0" smtClean="0"/>
              <a:t> </a:t>
            </a:r>
            <a:r>
              <a:rPr lang="de-DE" sz="2000" dirty="0" err="1" smtClean="0"/>
              <a:t>modified</a:t>
            </a:r>
            <a:r>
              <a:rPr lang="de-DE" sz="2000" dirty="0" smtClean="0"/>
              <a:t> </a:t>
            </a:r>
            <a:r>
              <a:rPr lang="de-DE" sz="2000" dirty="0" err="1" smtClean="0"/>
              <a:t>water</a:t>
            </a:r>
            <a:r>
              <a:rPr lang="de-DE" sz="2000" dirty="0" smtClean="0"/>
              <a:t> </a:t>
            </a:r>
            <a:r>
              <a:rPr lang="de-DE" sz="2000" dirty="0" err="1" smtClean="0"/>
              <a:t>bodies</a:t>
            </a:r>
            <a:r>
              <a:rPr lang="de-DE" sz="2000" dirty="0" smtClean="0"/>
              <a:t> </a:t>
            </a:r>
            <a:r>
              <a:rPr lang="de-DE" sz="2000" dirty="0" err="1" smtClean="0"/>
              <a:t>until</a:t>
            </a:r>
            <a:r>
              <a:rPr lang="de-DE" sz="2000" dirty="0" smtClean="0"/>
              <a:t> </a:t>
            </a:r>
            <a:r>
              <a:rPr lang="de-DE" sz="2000" dirty="0" smtClean="0"/>
              <a:t>2015. </a:t>
            </a:r>
            <a:endParaRPr lang="de-DE" sz="2000" dirty="0" smtClean="0"/>
          </a:p>
          <a:p>
            <a:pPr>
              <a:spcAft>
                <a:spcPts val="1200"/>
              </a:spcAft>
              <a:buFont typeface="Arial" panose="020B0604020202020204" pitchFamily="34" charset="0"/>
              <a:buChar char="•"/>
            </a:pPr>
            <a:r>
              <a:rPr lang="de-DE" sz="2000" b="1" dirty="0" err="1" smtClean="0"/>
              <a:t>Programs</a:t>
            </a:r>
            <a:r>
              <a:rPr lang="de-DE" sz="2000" b="1" dirty="0" smtClean="0"/>
              <a:t> </a:t>
            </a:r>
            <a:r>
              <a:rPr lang="de-DE" sz="2000" b="1" dirty="0" err="1"/>
              <a:t>of</a:t>
            </a:r>
            <a:r>
              <a:rPr lang="de-DE" sz="2000" b="1" dirty="0"/>
              <a:t> </a:t>
            </a:r>
            <a:r>
              <a:rPr lang="de-DE" sz="2000" b="1" dirty="0" err="1"/>
              <a:t>Measures</a:t>
            </a:r>
            <a:r>
              <a:rPr lang="de-DE" sz="2000" dirty="0"/>
              <a:t> </a:t>
            </a:r>
            <a:r>
              <a:rPr lang="de-DE" sz="2000" dirty="0" err="1" smtClean="0"/>
              <a:t>to</a:t>
            </a:r>
            <a:r>
              <a:rPr lang="de-DE" sz="2000" dirty="0" smtClean="0"/>
              <a:t> </a:t>
            </a:r>
            <a:r>
              <a:rPr lang="de-DE" sz="2000" dirty="0" err="1"/>
              <a:t>be</a:t>
            </a:r>
            <a:r>
              <a:rPr lang="de-DE" sz="2000" dirty="0"/>
              <a:t> </a:t>
            </a:r>
            <a:r>
              <a:rPr lang="de-DE" sz="2000" dirty="0" err="1"/>
              <a:t>revised</a:t>
            </a:r>
            <a:r>
              <a:rPr lang="de-DE" sz="2000" dirty="0"/>
              <a:t> </a:t>
            </a:r>
            <a:r>
              <a:rPr lang="de-DE" sz="2000" dirty="0" err="1"/>
              <a:t>every</a:t>
            </a:r>
            <a:r>
              <a:rPr lang="de-DE" sz="2000" dirty="0"/>
              <a:t> 6 </a:t>
            </a:r>
            <a:r>
              <a:rPr lang="de-DE" sz="2000" dirty="0" err="1"/>
              <a:t>years</a:t>
            </a:r>
            <a:endParaRPr lang="de-DE" sz="2000" dirty="0"/>
          </a:p>
          <a:p>
            <a:pPr>
              <a:spcAft>
                <a:spcPts val="1200"/>
              </a:spcAft>
              <a:buFont typeface="Arial" panose="020B0604020202020204" pitchFamily="34" charset="0"/>
              <a:buChar char="•"/>
            </a:pPr>
            <a:r>
              <a:rPr lang="de-DE" sz="2000" b="1" dirty="0" smtClean="0"/>
              <a:t>Deadline </a:t>
            </a:r>
            <a:r>
              <a:rPr lang="de-DE" sz="2000" b="1" dirty="0" err="1" smtClean="0"/>
              <a:t>extension</a:t>
            </a:r>
            <a:r>
              <a:rPr lang="de-DE" sz="2000" b="1" dirty="0" smtClean="0"/>
              <a:t> </a:t>
            </a:r>
            <a:r>
              <a:rPr lang="de-DE" sz="2000" b="1" dirty="0" err="1" smtClean="0"/>
              <a:t>and</a:t>
            </a:r>
            <a:r>
              <a:rPr lang="de-DE" sz="2000" b="1" dirty="0" smtClean="0"/>
              <a:t> </a:t>
            </a:r>
            <a:r>
              <a:rPr lang="de-DE" sz="2000" b="1" dirty="0" err="1" smtClean="0"/>
              <a:t>exemptions</a:t>
            </a:r>
            <a:r>
              <a:rPr lang="de-DE" sz="2000" dirty="0" smtClean="0"/>
              <a:t> in </a:t>
            </a:r>
            <a:r>
              <a:rPr lang="de-DE" sz="2000" dirty="0" err="1"/>
              <a:t>cases</a:t>
            </a:r>
            <a:r>
              <a:rPr lang="de-DE" sz="2000" dirty="0"/>
              <a:t> </a:t>
            </a:r>
            <a:r>
              <a:rPr lang="de-DE" sz="2000" dirty="0" err="1"/>
              <a:t>of</a:t>
            </a:r>
            <a:r>
              <a:rPr lang="de-DE" sz="2000" dirty="0"/>
              <a:t> </a:t>
            </a:r>
            <a:r>
              <a:rPr lang="de-DE" sz="2000" dirty="0" err="1"/>
              <a:t>force</a:t>
            </a:r>
            <a:r>
              <a:rPr lang="de-DE" sz="2000" dirty="0"/>
              <a:t> </a:t>
            </a:r>
            <a:r>
              <a:rPr lang="de-DE" sz="2000" dirty="0" err="1"/>
              <a:t>majeur</a:t>
            </a:r>
            <a:r>
              <a:rPr lang="de-DE" sz="2000" dirty="0"/>
              <a:t>, </a:t>
            </a:r>
            <a:r>
              <a:rPr lang="de-DE" sz="2000" dirty="0" err="1" smtClean="0"/>
              <a:t>technical</a:t>
            </a:r>
            <a:r>
              <a:rPr lang="de-DE" sz="2000" dirty="0" smtClean="0"/>
              <a:t> </a:t>
            </a:r>
            <a:r>
              <a:rPr lang="de-DE" sz="2000" dirty="0" err="1" smtClean="0"/>
              <a:t>infeasibility</a:t>
            </a:r>
            <a:r>
              <a:rPr lang="de-DE" sz="2000" dirty="0" smtClean="0"/>
              <a:t> </a:t>
            </a:r>
            <a:r>
              <a:rPr lang="de-DE" sz="2000" dirty="0" err="1" smtClean="0"/>
              <a:t>or</a:t>
            </a:r>
            <a:r>
              <a:rPr lang="de-DE" sz="2000" dirty="0" smtClean="0"/>
              <a:t> disproportional </a:t>
            </a:r>
            <a:r>
              <a:rPr lang="de-DE" sz="2000" dirty="0" err="1"/>
              <a:t>cost</a:t>
            </a:r>
            <a:r>
              <a:rPr lang="de-DE" sz="2000" dirty="0"/>
              <a:t>  (</a:t>
            </a:r>
            <a:r>
              <a:rPr lang="de-DE" sz="2000" dirty="0" err="1"/>
              <a:t>Article</a:t>
            </a:r>
            <a:r>
              <a:rPr lang="de-DE" sz="2000" dirty="0"/>
              <a:t> 4.5</a:t>
            </a:r>
            <a:r>
              <a:rPr lang="de-DE" sz="2000" dirty="0" smtClean="0"/>
              <a:t>)</a:t>
            </a:r>
            <a:endParaRPr lang="de-DE" sz="2400" dirty="0"/>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4</a:t>
            </a:fld>
            <a:endParaRPr lang="en-GB"/>
          </a:p>
        </p:txBody>
      </p:sp>
      <p:sp>
        <p:nvSpPr>
          <p:cNvPr id="5" name="Textfeld 4"/>
          <p:cNvSpPr txBox="1"/>
          <p:nvPr/>
        </p:nvSpPr>
        <p:spPr>
          <a:xfrm>
            <a:off x="3596900" y="4509120"/>
            <a:ext cx="4896544" cy="461665"/>
          </a:xfrm>
          <a:prstGeom prst="rect">
            <a:avLst/>
          </a:prstGeom>
          <a:noFill/>
        </p:spPr>
        <p:txBody>
          <a:bodyPr wrap="square" rtlCol="0">
            <a:spAutoFit/>
          </a:bodyPr>
          <a:lstStyle/>
          <a:p>
            <a:r>
              <a:rPr lang="de-DE" sz="2400" dirty="0" smtClean="0">
                <a:solidFill>
                  <a:schemeClr val="accent1"/>
                </a:solidFill>
                <a:latin typeface="Calibri"/>
              </a:rPr>
              <a:t>→</a:t>
            </a:r>
            <a:r>
              <a:rPr lang="de-DE" sz="2400" dirty="0" smtClean="0">
                <a:solidFill>
                  <a:schemeClr val="accent1"/>
                </a:solidFill>
              </a:rPr>
              <a:t>State </a:t>
            </a:r>
            <a:r>
              <a:rPr lang="de-DE" sz="2400" dirty="0" err="1" smtClean="0">
                <a:solidFill>
                  <a:schemeClr val="accent1"/>
                </a:solidFill>
              </a:rPr>
              <a:t>of</a:t>
            </a:r>
            <a:r>
              <a:rPr lang="de-DE" sz="2400" dirty="0" smtClean="0">
                <a:solidFill>
                  <a:schemeClr val="accent1"/>
                </a:solidFill>
              </a:rPr>
              <a:t> </a:t>
            </a:r>
            <a:r>
              <a:rPr lang="de-DE" sz="2400" dirty="0" err="1" smtClean="0">
                <a:solidFill>
                  <a:schemeClr val="accent1"/>
                </a:solidFill>
              </a:rPr>
              <a:t>implementation</a:t>
            </a:r>
            <a:endParaRPr lang="de-DE" sz="2400" dirty="0">
              <a:solidFill>
                <a:schemeClr val="accent1"/>
              </a:solidFill>
            </a:endParaRPr>
          </a:p>
        </p:txBody>
      </p:sp>
    </p:spTree>
    <p:extLst>
      <p:ext uri="{BB962C8B-B14F-4D97-AF65-F5344CB8AC3E}">
        <p14:creationId xmlns:p14="http://schemas.microsoft.com/office/powerpoint/2010/main" val="41061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772400" cy="1679848"/>
          </a:xfrm>
        </p:spPr>
        <p:txBody>
          <a:bodyPr/>
          <a:lstStyle/>
          <a:p>
            <a:r>
              <a:rPr lang="en-US" sz="2400" b="0" dirty="0"/>
              <a:t>Focus: The lack of A2J regarding implementation of the Water Framework </a:t>
            </a:r>
            <a:r>
              <a:rPr lang="en-US" sz="2400" b="0" dirty="0" smtClean="0"/>
              <a:t>Directive</a:t>
            </a:r>
            <a:r>
              <a:rPr lang="en-US" sz="2400" b="0" dirty="0"/>
              <a:t/>
            </a:r>
            <a:br>
              <a:rPr lang="en-US" sz="2400" b="0" dirty="0"/>
            </a:br>
            <a:r>
              <a:rPr lang="en-US" sz="2400" b="0" dirty="0" smtClean="0"/>
              <a:t/>
            </a:r>
            <a:br>
              <a:rPr lang="en-US" sz="2400" b="0" dirty="0" smtClean="0"/>
            </a:br>
            <a:r>
              <a:rPr lang="de-DE" sz="2000" dirty="0" smtClean="0">
                <a:solidFill>
                  <a:srgbClr val="FF0000"/>
                </a:solidFill>
              </a:rPr>
              <a:t>Implementation </a:t>
            </a:r>
            <a:r>
              <a:rPr lang="de-DE" sz="2000" dirty="0" err="1" smtClean="0">
                <a:solidFill>
                  <a:srgbClr val="FF0000"/>
                </a:solidFill>
              </a:rPr>
              <a:t>of</a:t>
            </a:r>
            <a:r>
              <a:rPr lang="de-DE" sz="2000" dirty="0" smtClean="0">
                <a:solidFill>
                  <a:srgbClr val="FF0000"/>
                </a:solidFill>
              </a:rPr>
              <a:t> </a:t>
            </a:r>
            <a:r>
              <a:rPr lang="de-DE" sz="2000" dirty="0" smtClean="0">
                <a:solidFill>
                  <a:srgbClr val="FF0000"/>
                </a:solidFill>
              </a:rPr>
              <a:t>WFD </a:t>
            </a:r>
            <a:r>
              <a:rPr lang="de-DE" sz="2000" dirty="0" err="1" smtClean="0">
                <a:solidFill>
                  <a:srgbClr val="FF0000"/>
                </a:solidFill>
              </a:rPr>
              <a:t>quality</a:t>
            </a:r>
            <a:r>
              <a:rPr lang="de-DE" sz="2000" dirty="0" smtClean="0">
                <a:solidFill>
                  <a:srgbClr val="FF0000"/>
                </a:solidFill>
              </a:rPr>
              <a:t> </a:t>
            </a:r>
            <a:r>
              <a:rPr lang="de-DE" sz="2000" dirty="0" err="1" smtClean="0">
                <a:solidFill>
                  <a:srgbClr val="FF0000"/>
                </a:solidFill>
              </a:rPr>
              <a:t>objectives</a:t>
            </a:r>
            <a:r>
              <a:rPr lang="de-DE" sz="3200" dirty="0">
                <a:solidFill>
                  <a:srgbClr val="FF0000"/>
                </a:solidFill>
              </a:rPr>
              <a:t/>
            </a:r>
            <a:br>
              <a:rPr lang="de-DE" sz="3200" dirty="0">
                <a:solidFill>
                  <a:srgbClr val="FF0000"/>
                </a:solidFill>
              </a:rPr>
            </a:br>
            <a:r>
              <a:rPr lang="en-US" dirty="0"/>
              <a:t/>
            </a:r>
            <a:br>
              <a:rPr lang="en-US" dirty="0"/>
            </a:br>
            <a:endParaRPr lang="de-DE" dirty="0"/>
          </a:p>
        </p:txBody>
      </p:sp>
      <p:sp>
        <p:nvSpPr>
          <p:cNvPr id="3" name="Inhaltsplatzhalter 2"/>
          <p:cNvSpPr>
            <a:spLocks noGrp="1"/>
          </p:cNvSpPr>
          <p:nvPr>
            <p:ph idx="1"/>
          </p:nvPr>
        </p:nvSpPr>
        <p:spPr>
          <a:xfrm>
            <a:off x="395536" y="1952016"/>
            <a:ext cx="4119796" cy="3637384"/>
          </a:xfrm>
        </p:spPr>
        <p:txBody>
          <a:bodyPr wrap="square"/>
          <a:lstStyle/>
          <a:p>
            <a:pPr marL="355600" indent="-355600">
              <a:spcAft>
                <a:spcPts val="600"/>
              </a:spcAft>
              <a:buFont typeface="Arial" panose="020B0604020202020204" pitchFamily="34" charset="0"/>
              <a:buChar char="•"/>
            </a:pPr>
            <a:r>
              <a:rPr lang="de-DE" sz="2000" dirty="0" err="1" smtClean="0"/>
              <a:t>Huge</a:t>
            </a:r>
            <a:r>
              <a:rPr lang="de-DE" sz="2000" dirty="0" smtClean="0"/>
              <a:t> </a:t>
            </a:r>
            <a:r>
              <a:rPr lang="de-DE" sz="2000" dirty="0" err="1" smtClean="0"/>
              <a:t>implementation</a:t>
            </a:r>
            <a:r>
              <a:rPr lang="de-DE" sz="2000" dirty="0" smtClean="0"/>
              <a:t> </a:t>
            </a:r>
            <a:r>
              <a:rPr lang="de-DE" sz="2000" dirty="0" err="1" smtClean="0"/>
              <a:t>deficits</a:t>
            </a:r>
            <a:r>
              <a:rPr lang="de-DE" sz="2000" dirty="0" smtClean="0"/>
              <a:t> </a:t>
            </a:r>
            <a:r>
              <a:rPr lang="de-DE" sz="2000" dirty="0" err="1" smtClean="0"/>
              <a:t>accross</a:t>
            </a:r>
            <a:r>
              <a:rPr lang="de-DE" sz="2000" dirty="0" smtClean="0"/>
              <a:t> EU</a:t>
            </a:r>
          </a:p>
          <a:p>
            <a:pPr marL="355600" indent="-355600">
              <a:spcAft>
                <a:spcPts val="600"/>
              </a:spcAft>
              <a:buFont typeface="Arial" panose="020B0604020202020204" pitchFamily="34" charset="0"/>
              <a:buChar char="•"/>
            </a:pPr>
            <a:r>
              <a:rPr lang="de-DE" sz="2000" dirty="0" smtClean="0"/>
              <a:t>Germany: </a:t>
            </a:r>
            <a:r>
              <a:rPr lang="de-DE" sz="2000" dirty="0" err="1" smtClean="0"/>
              <a:t>only</a:t>
            </a:r>
            <a:r>
              <a:rPr lang="de-DE" sz="2000" dirty="0" smtClean="0"/>
              <a:t> 18% </a:t>
            </a:r>
            <a:r>
              <a:rPr lang="de-DE" sz="2000" dirty="0" err="1" smtClean="0"/>
              <a:t>of</a:t>
            </a:r>
            <a:r>
              <a:rPr lang="de-DE" sz="2000" dirty="0" smtClean="0"/>
              <a:t> </a:t>
            </a:r>
            <a:r>
              <a:rPr lang="de-DE" sz="2000" dirty="0" err="1" smtClean="0"/>
              <a:t>surface</a:t>
            </a:r>
            <a:r>
              <a:rPr lang="de-DE" sz="2000" dirty="0" smtClean="0"/>
              <a:t> </a:t>
            </a:r>
            <a:r>
              <a:rPr lang="de-DE" sz="2000" dirty="0" err="1" smtClean="0"/>
              <a:t>waters</a:t>
            </a:r>
            <a:r>
              <a:rPr lang="de-DE" sz="2000" dirty="0" smtClean="0"/>
              <a:t> </a:t>
            </a:r>
            <a:r>
              <a:rPr lang="de-DE" sz="2000" dirty="0" err="1" smtClean="0"/>
              <a:t>and</a:t>
            </a:r>
            <a:r>
              <a:rPr lang="de-DE" sz="2000" dirty="0" smtClean="0"/>
              <a:t> 64% </a:t>
            </a:r>
            <a:r>
              <a:rPr lang="de-DE" sz="2000" dirty="0" err="1" smtClean="0"/>
              <a:t>of</a:t>
            </a:r>
            <a:r>
              <a:rPr lang="de-DE" sz="2000" dirty="0" smtClean="0"/>
              <a:t> </a:t>
            </a:r>
            <a:r>
              <a:rPr lang="de-DE" sz="2000" dirty="0" err="1" smtClean="0"/>
              <a:t>ground</a:t>
            </a:r>
            <a:r>
              <a:rPr lang="de-DE" sz="2000" dirty="0" smtClean="0"/>
              <a:t> </a:t>
            </a:r>
            <a:r>
              <a:rPr lang="de-DE" sz="2000" dirty="0" err="1" smtClean="0"/>
              <a:t>water</a:t>
            </a:r>
            <a:r>
              <a:rPr lang="de-DE" sz="2000" dirty="0" smtClean="0"/>
              <a:t> </a:t>
            </a:r>
            <a:r>
              <a:rPr lang="de-DE" sz="2000" dirty="0" err="1" smtClean="0"/>
              <a:t>bodies</a:t>
            </a:r>
            <a:r>
              <a:rPr lang="de-DE" sz="2000" dirty="0" smtClean="0"/>
              <a:t> in </a:t>
            </a:r>
            <a:r>
              <a:rPr lang="de-DE" sz="2000" dirty="0" err="1" smtClean="0"/>
              <a:t>good</a:t>
            </a:r>
            <a:r>
              <a:rPr lang="de-DE" sz="2000" dirty="0" smtClean="0"/>
              <a:t> </a:t>
            </a:r>
            <a:r>
              <a:rPr lang="de-DE" sz="2000" dirty="0" err="1" smtClean="0"/>
              <a:t>status</a:t>
            </a:r>
            <a:endParaRPr lang="de-DE" sz="2000" dirty="0" smtClean="0"/>
          </a:p>
          <a:p>
            <a:pPr marL="355600" indent="-355600">
              <a:spcAft>
                <a:spcPts val="600"/>
              </a:spcAft>
              <a:buFont typeface="Arial" panose="020B0604020202020204" pitchFamily="34" charset="0"/>
              <a:buChar char="•"/>
            </a:pPr>
            <a:r>
              <a:rPr lang="de-DE" sz="2000" dirty="0" smtClean="0"/>
              <a:t>Deadline </a:t>
            </a:r>
            <a:r>
              <a:rPr lang="de-DE" sz="2000" dirty="0" err="1" smtClean="0"/>
              <a:t>extension</a:t>
            </a:r>
            <a:r>
              <a:rPr lang="de-DE" sz="2000" dirty="0" smtClean="0"/>
              <a:t> 80%, </a:t>
            </a:r>
            <a:r>
              <a:rPr lang="de-DE" sz="2000" dirty="0" err="1" smtClean="0"/>
              <a:t>of</a:t>
            </a:r>
            <a:r>
              <a:rPr lang="de-DE" sz="2000" dirty="0" smtClean="0"/>
              <a:t> SWBs </a:t>
            </a:r>
            <a:r>
              <a:rPr lang="de-DE" sz="2000" dirty="0" err="1" smtClean="0"/>
              <a:t>and</a:t>
            </a:r>
            <a:r>
              <a:rPr lang="de-DE" sz="2000" dirty="0" smtClean="0"/>
              <a:t> 32% GWBs</a:t>
            </a:r>
          </a:p>
          <a:p>
            <a:pPr marL="355600" indent="-355600">
              <a:spcAft>
                <a:spcPts val="600"/>
              </a:spcAft>
              <a:buFont typeface="Arial" panose="020B0604020202020204" pitchFamily="34" charset="0"/>
              <a:buChar char="•"/>
            </a:pPr>
            <a:r>
              <a:rPr lang="de-DE" sz="2000" dirty="0" smtClean="0"/>
              <a:t>Movement </a:t>
            </a:r>
            <a:r>
              <a:rPr lang="de-DE" sz="2000" dirty="0" err="1" smtClean="0"/>
              <a:t>towards</a:t>
            </a:r>
            <a:r>
              <a:rPr lang="de-DE" sz="2000" dirty="0" smtClean="0"/>
              <a:t> </a:t>
            </a:r>
            <a:r>
              <a:rPr lang="de-DE" sz="2000" dirty="0" err="1" smtClean="0"/>
              <a:t>less</a:t>
            </a:r>
            <a:r>
              <a:rPr lang="de-DE" sz="2000" dirty="0" smtClean="0"/>
              <a:t> stringent </a:t>
            </a:r>
            <a:r>
              <a:rPr lang="de-DE" sz="2000" dirty="0" err="1" smtClean="0"/>
              <a:t>objectives</a:t>
            </a:r>
            <a:endParaRPr lang="de-DE" sz="2000" dirty="0" smtClean="0"/>
          </a:p>
        </p:txBody>
      </p:sp>
      <p:sp>
        <p:nvSpPr>
          <p:cNvPr id="4" name="Foliennummernplatzhalter 3"/>
          <p:cNvSpPr>
            <a:spLocks noGrp="1"/>
          </p:cNvSpPr>
          <p:nvPr>
            <p:ph type="sldNum" sz="quarter" idx="10"/>
          </p:nvPr>
        </p:nvSpPr>
        <p:spPr/>
        <p:txBody>
          <a:bodyPr/>
          <a:lstStyle/>
          <a:p>
            <a:pPr>
              <a:buClr>
                <a:srgbClr val="000000"/>
              </a:buClr>
              <a:defRPr/>
            </a:pPr>
            <a:r>
              <a:rPr lang="en-GB" dirty="0" smtClean="0">
                <a:solidFill>
                  <a:srgbClr val="FFFFFF"/>
                </a:solidFill>
              </a:rPr>
              <a:t>Page </a:t>
            </a:r>
            <a:fld id="{1AD6AACB-103A-4D3C-832C-9E364A5E9DAA}" type="slidenum">
              <a:rPr lang="en-GB" smtClean="0">
                <a:solidFill>
                  <a:srgbClr val="FFFFFF"/>
                </a:solidFill>
              </a:rPr>
              <a:pPr>
                <a:buClr>
                  <a:srgbClr val="000000"/>
                </a:buClr>
                <a:defRPr/>
              </a:pPr>
              <a:t>5</a:t>
            </a:fld>
            <a:endParaRPr lang="en-GB" dirty="0">
              <a:solidFill>
                <a:srgbClr val="FFFFFF"/>
              </a:solidFill>
            </a:endParaRPr>
          </a:p>
        </p:txBody>
      </p:sp>
      <p:grpSp>
        <p:nvGrpSpPr>
          <p:cNvPr id="17" name="Gruppieren 16"/>
          <p:cNvGrpSpPr/>
          <p:nvPr/>
        </p:nvGrpSpPr>
        <p:grpSpPr>
          <a:xfrm>
            <a:off x="4716016" y="2145571"/>
            <a:ext cx="4407709" cy="3626029"/>
            <a:chOff x="493872" y="1434088"/>
            <a:chExt cx="6528116" cy="4299168"/>
          </a:xfrm>
        </p:grpSpPr>
        <p:pic>
          <p:nvPicPr>
            <p:cNvPr id="5" name="Picture 2" descr="http://www.bmub.bund.de/fileadmin/bmu-import/files/bilder/allgemein/image/jpeg/oberflaechengewaesser_zust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2" y="1434088"/>
              <a:ext cx="4572000" cy="39528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bwMode="auto">
            <a:xfrm flipV="1">
              <a:off x="3275856" y="5301208"/>
              <a:ext cx="0" cy="432048"/>
            </a:xfrm>
            <a:prstGeom prst="line">
              <a:avLst/>
            </a:prstGeom>
            <a:noFill/>
            <a:ln w="9525" cap="flat" cmpd="sng" algn="ctr">
              <a:noFill/>
              <a:prstDash val="solid"/>
              <a:round/>
              <a:headEnd type="none" w="med" len="med"/>
              <a:tailEnd type="none" w="med" len="med"/>
            </a:ln>
            <a:effectLst/>
          </p:spPr>
        </p:cxnSp>
        <p:grpSp>
          <p:nvGrpSpPr>
            <p:cNvPr id="8" name="Gruppieren 7"/>
            <p:cNvGrpSpPr/>
            <p:nvPr/>
          </p:nvGrpSpPr>
          <p:grpSpPr>
            <a:xfrm>
              <a:off x="3563886" y="1657926"/>
              <a:ext cx="3458102" cy="3358473"/>
              <a:chOff x="4860032" y="1798719"/>
              <a:chExt cx="3131806" cy="3358473"/>
            </a:xfrm>
          </p:grpSpPr>
          <p:sp>
            <p:nvSpPr>
              <p:cNvPr id="9" name="Rechteck 8"/>
              <p:cNvSpPr/>
              <p:nvPr/>
            </p:nvSpPr>
            <p:spPr bwMode="auto">
              <a:xfrm>
                <a:off x="4860032" y="1798719"/>
                <a:ext cx="792088" cy="3358473"/>
              </a:xfrm>
              <a:prstGeom prst="rect">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buClr>
                    <a:srgbClr val="000000"/>
                  </a:buClr>
                  <a:buFont typeface="Wingdings" pitchFamily="2" charset="2"/>
                  <a:buNone/>
                </a:pPr>
                <a:endParaRPr lang="de-DE" smtClean="0">
                  <a:solidFill>
                    <a:srgbClr val="808080"/>
                  </a:solidFill>
                </a:endParaRPr>
              </a:p>
            </p:txBody>
          </p:sp>
          <p:sp>
            <p:nvSpPr>
              <p:cNvPr id="10" name="Textfeld 9"/>
              <p:cNvSpPr txBox="1"/>
              <p:nvPr/>
            </p:nvSpPr>
            <p:spPr>
              <a:xfrm>
                <a:off x="5651185" y="1991662"/>
                <a:ext cx="2340653" cy="2080000"/>
              </a:xfrm>
              <a:prstGeom prst="rect">
                <a:avLst/>
              </a:prstGeom>
              <a:solidFill>
                <a:schemeClr val="bg1"/>
              </a:solidFill>
              <a:ln w="41275">
                <a:solidFill>
                  <a:srgbClr val="FF0000"/>
                </a:solidFill>
              </a:ln>
            </p:spPr>
            <p:txBody>
              <a:bodyPr wrap="square" rtlCol="0">
                <a:spAutoFit/>
              </a:bodyPr>
              <a:lstStyle/>
              <a:p>
                <a:pPr fontAlgn="auto">
                  <a:spcBef>
                    <a:spcPts val="0"/>
                  </a:spcBef>
                  <a:spcAft>
                    <a:spcPts val="0"/>
                  </a:spcAft>
                  <a:buClrTx/>
                  <a:buFontTx/>
                  <a:buNone/>
                </a:pPr>
                <a:r>
                  <a:rPr lang="de-DE" sz="1200" b="1" dirty="0" smtClean="0">
                    <a:solidFill>
                      <a:srgbClr val="000000"/>
                    </a:solidFill>
                    <a:latin typeface="Arial"/>
                  </a:rPr>
                  <a:t>New </a:t>
                </a:r>
                <a:r>
                  <a:rPr lang="de-DE" sz="1200" b="1" dirty="0" err="1" smtClean="0">
                    <a:solidFill>
                      <a:srgbClr val="000000"/>
                    </a:solidFill>
                    <a:latin typeface="Arial"/>
                  </a:rPr>
                  <a:t>evaluation</a:t>
                </a:r>
                <a:r>
                  <a:rPr lang="de-DE" sz="1200" b="1" dirty="0" smtClean="0">
                    <a:solidFill>
                      <a:srgbClr val="000000"/>
                    </a:solidFill>
                    <a:latin typeface="Arial"/>
                  </a:rPr>
                  <a:t> </a:t>
                </a:r>
                <a:r>
                  <a:rPr lang="de-DE" sz="1200" b="1" dirty="0" err="1" smtClean="0">
                    <a:solidFill>
                      <a:srgbClr val="000000"/>
                    </a:solidFill>
                    <a:latin typeface="Arial"/>
                  </a:rPr>
                  <a:t>according</a:t>
                </a:r>
                <a:r>
                  <a:rPr lang="de-DE" sz="1200" b="1" dirty="0" smtClean="0">
                    <a:solidFill>
                      <a:srgbClr val="000000"/>
                    </a:solidFill>
                    <a:latin typeface="Arial"/>
                  </a:rPr>
                  <a:t> </a:t>
                </a:r>
                <a:r>
                  <a:rPr lang="de-DE" sz="1200" b="1" dirty="0" err="1" smtClean="0">
                    <a:solidFill>
                      <a:srgbClr val="000000"/>
                    </a:solidFill>
                    <a:latin typeface="Arial"/>
                  </a:rPr>
                  <a:t>to</a:t>
                </a:r>
                <a:r>
                  <a:rPr lang="de-DE" sz="1200" b="1" dirty="0" smtClean="0">
                    <a:solidFill>
                      <a:srgbClr val="000000"/>
                    </a:solidFill>
                    <a:latin typeface="Arial"/>
                  </a:rPr>
                  <a:t> EQS-</a:t>
                </a:r>
                <a:r>
                  <a:rPr lang="de-DE" sz="1200" b="1" dirty="0" err="1" smtClean="0">
                    <a:solidFill>
                      <a:srgbClr val="000000"/>
                    </a:solidFill>
                    <a:latin typeface="Arial"/>
                  </a:rPr>
                  <a:t>Directive</a:t>
                </a:r>
                <a:r>
                  <a:rPr lang="de-DE" sz="1200" b="1" dirty="0">
                    <a:solidFill>
                      <a:srgbClr val="000000"/>
                    </a:solidFill>
                    <a:latin typeface="Arial"/>
                  </a:rPr>
                  <a:t> </a:t>
                </a:r>
                <a:r>
                  <a:rPr lang="de-DE" sz="1200" b="1" dirty="0" smtClean="0">
                    <a:solidFill>
                      <a:srgbClr val="000000"/>
                    </a:solidFill>
                    <a:latin typeface="Arial"/>
                  </a:rPr>
                  <a:t>2008/105 </a:t>
                </a:r>
                <a:r>
                  <a:rPr lang="de-DE" sz="1200" b="1" dirty="0" err="1" smtClean="0">
                    <a:solidFill>
                      <a:srgbClr val="000000"/>
                    </a:solidFill>
                    <a:latin typeface="Arial"/>
                  </a:rPr>
                  <a:t>and</a:t>
                </a:r>
                <a:r>
                  <a:rPr lang="de-DE" sz="1200" b="1" dirty="0" smtClean="0">
                    <a:solidFill>
                      <a:srgbClr val="000000"/>
                    </a:solidFill>
                    <a:latin typeface="Arial"/>
                  </a:rPr>
                  <a:t> 2013/39/EC</a:t>
                </a:r>
              </a:p>
              <a:p>
                <a:pPr marL="285750" indent="-285750" fontAlgn="auto">
                  <a:spcBef>
                    <a:spcPts val="0"/>
                  </a:spcBef>
                  <a:spcAft>
                    <a:spcPts val="0"/>
                  </a:spcAft>
                  <a:buClrTx/>
                  <a:buFont typeface="Wingdings" panose="05000000000000000000" pitchFamily="2" charset="2"/>
                  <a:buChar char="Ø"/>
                </a:pPr>
                <a:r>
                  <a:rPr lang="de-DE" sz="1200" dirty="0" smtClean="0">
                    <a:solidFill>
                      <a:srgbClr val="000000"/>
                    </a:solidFill>
                    <a:latin typeface="Arial"/>
                  </a:rPr>
                  <a:t>Quicksilver100%</a:t>
                </a:r>
              </a:p>
              <a:p>
                <a:pPr marL="285750" indent="-285750" fontAlgn="auto">
                  <a:spcBef>
                    <a:spcPts val="0"/>
                  </a:spcBef>
                  <a:spcAft>
                    <a:spcPts val="0"/>
                  </a:spcAft>
                  <a:buClrTx/>
                  <a:buFont typeface="Wingdings" panose="05000000000000000000" pitchFamily="2" charset="2"/>
                  <a:buChar char="Ø"/>
                </a:pPr>
                <a:r>
                  <a:rPr lang="de-DE" sz="1200" dirty="0" smtClean="0">
                    <a:solidFill>
                      <a:srgbClr val="000000"/>
                    </a:solidFill>
                    <a:latin typeface="Arial"/>
                  </a:rPr>
                  <a:t>PBDE 100%</a:t>
                </a:r>
              </a:p>
              <a:p>
                <a:pPr marL="285750" indent="-285750" fontAlgn="auto">
                  <a:spcBef>
                    <a:spcPts val="0"/>
                  </a:spcBef>
                  <a:spcAft>
                    <a:spcPts val="0"/>
                  </a:spcAft>
                  <a:buClrTx/>
                  <a:buFont typeface="Wingdings" panose="05000000000000000000" pitchFamily="2" charset="2"/>
                  <a:buChar char="Ø"/>
                </a:pPr>
                <a:r>
                  <a:rPr lang="de-DE" sz="1200" dirty="0" smtClean="0">
                    <a:solidFill>
                      <a:srgbClr val="000000"/>
                    </a:solidFill>
                    <a:latin typeface="Arial"/>
                  </a:rPr>
                  <a:t>PFOS 94%</a:t>
                </a:r>
              </a:p>
              <a:p>
                <a:pPr marL="285750" indent="-285750" fontAlgn="auto">
                  <a:spcBef>
                    <a:spcPts val="0"/>
                  </a:spcBef>
                  <a:spcAft>
                    <a:spcPts val="0"/>
                  </a:spcAft>
                  <a:buClrTx/>
                  <a:buFont typeface="Wingdings" panose="05000000000000000000" pitchFamily="2" charset="2"/>
                  <a:buChar char="Ø"/>
                </a:pPr>
                <a:r>
                  <a:rPr lang="de-DE" sz="1200" dirty="0" smtClean="0">
                    <a:solidFill>
                      <a:srgbClr val="000000"/>
                    </a:solidFill>
                    <a:latin typeface="Arial"/>
                  </a:rPr>
                  <a:t>PAH 47%</a:t>
                </a:r>
              </a:p>
              <a:p>
                <a:pPr fontAlgn="auto">
                  <a:spcBef>
                    <a:spcPts val="0"/>
                  </a:spcBef>
                  <a:spcAft>
                    <a:spcPts val="0"/>
                  </a:spcAft>
                  <a:buClrTx/>
                  <a:buFontTx/>
                  <a:buNone/>
                </a:pPr>
                <a:r>
                  <a:rPr lang="de-DE" sz="1200" dirty="0" smtClean="0">
                    <a:solidFill>
                      <a:srgbClr val="000000"/>
                    </a:solidFill>
                    <a:latin typeface="Arial"/>
                  </a:rPr>
                  <a:t>(% </a:t>
                </a:r>
                <a:r>
                  <a:rPr lang="de-DE" sz="1200" dirty="0" err="1" smtClean="0">
                    <a:solidFill>
                      <a:srgbClr val="000000"/>
                    </a:solidFill>
                    <a:latin typeface="Arial"/>
                  </a:rPr>
                  <a:t>of</a:t>
                </a:r>
                <a:r>
                  <a:rPr lang="de-DE" sz="1200" dirty="0" smtClean="0">
                    <a:solidFill>
                      <a:srgbClr val="000000"/>
                    </a:solidFill>
                    <a:latin typeface="Arial"/>
                  </a:rPr>
                  <a:t> </a:t>
                </a:r>
                <a:r>
                  <a:rPr lang="de-DE" sz="1200" dirty="0" err="1">
                    <a:solidFill>
                      <a:srgbClr val="000000"/>
                    </a:solidFill>
                    <a:latin typeface="Arial"/>
                  </a:rPr>
                  <a:t>w</a:t>
                </a:r>
                <a:r>
                  <a:rPr lang="de-DE" sz="1200" dirty="0" err="1" smtClean="0">
                    <a:solidFill>
                      <a:srgbClr val="000000"/>
                    </a:solidFill>
                    <a:latin typeface="Arial"/>
                  </a:rPr>
                  <a:t>aterbodies</a:t>
                </a:r>
                <a:r>
                  <a:rPr lang="de-DE" sz="1200" dirty="0" smtClean="0">
                    <a:solidFill>
                      <a:srgbClr val="000000"/>
                    </a:solidFill>
                    <a:latin typeface="Arial"/>
                  </a:rPr>
                  <a:t>)</a:t>
                </a:r>
              </a:p>
            </p:txBody>
          </p:sp>
        </p:grpSp>
        <p:sp>
          <p:nvSpPr>
            <p:cNvPr id="12" name="Textfeld 11"/>
            <p:cNvSpPr txBox="1"/>
            <p:nvPr/>
          </p:nvSpPr>
          <p:spPr>
            <a:xfrm>
              <a:off x="1264704" y="5029658"/>
              <a:ext cx="1651112" cy="338554"/>
            </a:xfrm>
            <a:prstGeom prst="rect">
              <a:avLst/>
            </a:prstGeom>
            <a:solidFill>
              <a:schemeClr val="bg1"/>
            </a:solidFill>
          </p:spPr>
          <p:txBody>
            <a:bodyPr wrap="square" rtlCol="0">
              <a:spAutoFit/>
            </a:bodyPr>
            <a:lstStyle/>
            <a:p>
              <a:pPr algn="ctr"/>
              <a:r>
                <a:rPr lang="de-DE" sz="1600" dirty="0" err="1" smtClean="0">
                  <a:solidFill>
                    <a:schemeClr val="tx1"/>
                  </a:solidFill>
                </a:rPr>
                <a:t>Ecol</a:t>
              </a:r>
              <a:r>
                <a:rPr lang="de-DE" sz="1600" dirty="0" smtClean="0">
                  <a:solidFill>
                    <a:schemeClr val="tx1"/>
                  </a:solidFill>
                </a:rPr>
                <a:t>. Status</a:t>
              </a:r>
              <a:endParaRPr lang="de-DE" sz="1600" dirty="0">
                <a:solidFill>
                  <a:schemeClr val="tx1"/>
                </a:solidFill>
              </a:endParaRPr>
            </a:p>
          </p:txBody>
        </p:sp>
        <p:sp>
          <p:nvSpPr>
            <p:cNvPr id="14" name="Rechteck 13"/>
            <p:cNvSpPr/>
            <p:nvPr/>
          </p:nvSpPr>
          <p:spPr bwMode="auto">
            <a:xfrm>
              <a:off x="1618617" y="4570159"/>
              <a:ext cx="810847" cy="432048"/>
            </a:xfrm>
            <a:prstGeom prst="rect">
              <a:avLst/>
            </a:prstGeom>
            <a:solidFill>
              <a:srgbClr val="51FD55"/>
            </a:solid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buClr>
                  <a:srgbClr val="000000"/>
                </a:buClr>
                <a:buFont typeface="Wingdings" pitchFamily="2" charset="2"/>
                <a:buNone/>
              </a:pPr>
              <a:endParaRPr lang="de-DE" smtClean="0">
                <a:solidFill>
                  <a:srgbClr val="808080"/>
                </a:solidFill>
              </a:endParaRPr>
            </a:p>
          </p:txBody>
        </p:sp>
      </p:grpSp>
      <p:sp>
        <p:nvSpPr>
          <p:cNvPr id="21" name="Textfeld 20"/>
          <p:cNvSpPr txBox="1"/>
          <p:nvPr/>
        </p:nvSpPr>
        <p:spPr>
          <a:xfrm>
            <a:off x="6396992" y="5198785"/>
            <a:ext cx="1224136" cy="584775"/>
          </a:xfrm>
          <a:prstGeom prst="rect">
            <a:avLst/>
          </a:prstGeom>
          <a:solidFill>
            <a:schemeClr val="bg1"/>
          </a:solidFill>
        </p:spPr>
        <p:txBody>
          <a:bodyPr wrap="square" rtlCol="0">
            <a:spAutoFit/>
          </a:bodyPr>
          <a:lstStyle/>
          <a:p>
            <a:pPr algn="ctr"/>
            <a:r>
              <a:rPr lang="de-DE" sz="1600" dirty="0" smtClean="0">
                <a:solidFill>
                  <a:schemeClr val="tx1"/>
                </a:solidFill>
              </a:rPr>
              <a:t>Chemical Status</a:t>
            </a:r>
            <a:endParaRPr lang="de-DE" sz="1600" dirty="0">
              <a:solidFill>
                <a:schemeClr val="tx1"/>
              </a:solidFill>
            </a:endParaRPr>
          </a:p>
        </p:txBody>
      </p:sp>
    </p:spTree>
    <p:extLst>
      <p:ext uri="{BB962C8B-B14F-4D97-AF65-F5344CB8AC3E}">
        <p14:creationId xmlns:p14="http://schemas.microsoft.com/office/powerpoint/2010/main" val="381439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772400" cy="1679848"/>
          </a:xfrm>
        </p:spPr>
        <p:txBody>
          <a:bodyPr/>
          <a:lstStyle/>
          <a:p>
            <a:r>
              <a:rPr lang="en-US" sz="2400" b="0" dirty="0"/>
              <a:t>Focus: The lack of A2J regarding implementation of the Water Framework </a:t>
            </a:r>
            <a:r>
              <a:rPr lang="en-US" sz="2400" b="0" dirty="0" smtClean="0"/>
              <a:t>Directive</a:t>
            </a:r>
            <a:r>
              <a:rPr lang="en-US" sz="2400" b="0" dirty="0"/>
              <a:t/>
            </a:r>
            <a:br>
              <a:rPr lang="en-US" sz="2400" b="0" dirty="0"/>
            </a:br>
            <a:r>
              <a:rPr lang="en-US" sz="2400" b="0" dirty="0" smtClean="0"/>
              <a:t/>
            </a:r>
            <a:br>
              <a:rPr lang="en-US" sz="2400" b="0" dirty="0" smtClean="0"/>
            </a:br>
            <a:r>
              <a:rPr lang="de-DE" sz="3200" dirty="0">
                <a:solidFill>
                  <a:srgbClr val="FF0000"/>
                </a:solidFill>
              </a:rPr>
              <a:t/>
            </a:r>
            <a:br>
              <a:rPr lang="de-DE" sz="3200" dirty="0">
                <a:solidFill>
                  <a:srgbClr val="FF0000"/>
                </a:solidFill>
              </a:rPr>
            </a:br>
            <a:r>
              <a:rPr lang="en-US" dirty="0"/>
              <a:t/>
            </a:r>
            <a:br>
              <a:rPr lang="en-US" dirty="0"/>
            </a:br>
            <a:endParaRPr lang="de-DE" dirty="0"/>
          </a:p>
        </p:txBody>
      </p:sp>
      <p:sp>
        <p:nvSpPr>
          <p:cNvPr id="3" name="Inhaltsplatzhalter 2"/>
          <p:cNvSpPr>
            <a:spLocks noGrp="1"/>
          </p:cNvSpPr>
          <p:nvPr>
            <p:ph idx="1"/>
          </p:nvPr>
        </p:nvSpPr>
        <p:spPr>
          <a:xfrm>
            <a:off x="395536" y="1412776"/>
            <a:ext cx="6408712" cy="5760640"/>
          </a:xfrm>
        </p:spPr>
        <p:txBody>
          <a:bodyPr wrap="square"/>
          <a:lstStyle/>
          <a:p>
            <a:pPr>
              <a:spcAft>
                <a:spcPts val="600"/>
              </a:spcAft>
              <a:buFont typeface="Wingdings" panose="05000000000000000000" pitchFamily="2" charset="2"/>
              <a:buChar char="Ø"/>
            </a:pPr>
            <a:r>
              <a:rPr lang="de-DE" sz="2000" b="1" dirty="0" err="1" smtClean="0">
                <a:solidFill>
                  <a:srgbClr val="FF0000"/>
                </a:solidFill>
              </a:rPr>
              <a:t>Reasons</a:t>
            </a:r>
            <a:r>
              <a:rPr lang="de-DE" sz="2000" b="1" dirty="0" smtClean="0">
                <a:solidFill>
                  <a:srgbClr val="FF0000"/>
                </a:solidFill>
              </a:rPr>
              <a:t> </a:t>
            </a:r>
            <a:r>
              <a:rPr lang="de-DE" sz="2000" b="1" dirty="0" err="1" smtClean="0">
                <a:solidFill>
                  <a:srgbClr val="FF0000"/>
                </a:solidFill>
              </a:rPr>
              <a:t>for</a:t>
            </a:r>
            <a:r>
              <a:rPr lang="de-DE" sz="2000" b="1" dirty="0" smtClean="0">
                <a:solidFill>
                  <a:srgbClr val="FF0000"/>
                </a:solidFill>
              </a:rPr>
              <a:t> </a:t>
            </a:r>
            <a:r>
              <a:rPr lang="de-DE" sz="2000" b="1" dirty="0" err="1" smtClean="0">
                <a:solidFill>
                  <a:srgbClr val="FF0000"/>
                </a:solidFill>
              </a:rPr>
              <a:t>implementation</a:t>
            </a:r>
            <a:r>
              <a:rPr lang="de-DE" sz="2000" b="1" dirty="0" smtClean="0">
                <a:solidFill>
                  <a:srgbClr val="FF0000"/>
                </a:solidFill>
              </a:rPr>
              <a:t> </a:t>
            </a:r>
            <a:r>
              <a:rPr lang="de-DE" sz="2000" b="1" dirty="0" err="1" smtClean="0">
                <a:solidFill>
                  <a:srgbClr val="FF0000"/>
                </a:solidFill>
              </a:rPr>
              <a:t>deficit</a:t>
            </a:r>
            <a:r>
              <a:rPr lang="de-DE" sz="2000" b="1" dirty="0" smtClean="0">
                <a:solidFill>
                  <a:srgbClr val="FF0000"/>
                </a:solidFill>
              </a:rPr>
              <a:t>, i.a.</a:t>
            </a:r>
          </a:p>
          <a:p>
            <a:pPr marL="725488">
              <a:spcAft>
                <a:spcPts val="600"/>
              </a:spcAft>
              <a:buFont typeface="Arial" panose="020B0604020202020204" pitchFamily="34" charset="0"/>
              <a:buChar char="•"/>
            </a:pPr>
            <a:r>
              <a:rPr lang="de-DE" sz="1800" dirty="0" err="1" smtClean="0"/>
              <a:t>Uncertainty</a:t>
            </a:r>
            <a:r>
              <a:rPr lang="de-DE" sz="1800" dirty="0" smtClean="0"/>
              <a:t> </a:t>
            </a:r>
            <a:r>
              <a:rPr lang="de-DE" sz="1800" dirty="0" err="1" smtClean="0"/>
              <a:t>and</a:t>
            </a:r>
            <a:r>
              <a:rPr lang="de-DE" sz="1800" dirty="0" smtClean="0"/>
              <a:t> </a:t>
            </a:r>
            <a:r>
              <a:rPr lang="de-DE" sz="1800" dirty="0" err="1" smtClean="0"/>
              <a:t>long</a:t>
            </a:r>
            <a:r>
              <a:rPr lang="de-DE" sz="1800" dirty="0"/>
              <a:t> </a:t>
            </a:r>
            <a:r>
              <a:rPr lang="de-DE" sz="1800" dirty="0" err="1" smtClean="0"/>
              <a:t>term</a:t>
            </a:r>
            <a:r>
              <a:rPr lang="de-DE" sz="1800" dirty="0" smtClean="0"/>
              <a:t> </a:t>
            </a:r>
            <a:r>
              <a:rPr lang="de-DE" sz="1800" dirty="0" err="1" smtClean="0"/>
              <a:t>effects</a:t>
            </a:r>
            <a:r>
              <a:rPr lang="de-DE" sz="1800" dirty="0" smtClean="0"/>
              <a:t> </a:t>
            </a:r>
            <a:r>
              <a:rPr lang="de-DE" sz="1800" dirty="0" err="1" smtClean="0"/>
              <a:t>of</a:t>
            </a:r>
            <a:r>
              <a:rPr lang="de-DE" sz="1800" dirty="0"/>
              <a:t> </a:t>
            </a:r>
            <a:r>
              <a:rPr lang="de-DE" sz="1800" dirty="0" err="1" smtClean="0"/>
              <a:t>ecol</a:t>
            </a:r>
            <a:r>
              <a:rPr lang="de-DE" sz="1800" dirty="0" smtClean="0"/>
              <a:t>. </a:t>
            </a:r>
            <a:r>
              <a:rPr lang="de-DE" sz="1800" dirty="0" err="1"/>
              <a:t>r</a:t>
            </a:r>
            <a:r>
              <a:rPr lang="de-DE" sz="1800" dirty="0" err="1" smtClean="0"/>
              <a:t>estoration</a:t>
            </a:r>
            <a:endParaRPr lang="de-DE" sz="1800" dirty="0" smtClean="0"/>
          </a:p>
          <a:p>
            <a:pPr marL="725488">
              <a:spcAft>
                <a:spcPts val="600"/>
              </a:spcAft>
              <a:buFont typeface="Arial" panose="020B0604020202020204" pitchFamily="34" charset="0"/>
              <a:buChar char="•"/>
            </a:pPr>
            <a:r>
              <a:rPr lang="de-DE" sz="1800" dirty="0"/>
              <a:t>L</a:t>
            </a:r>
            <a:r>
              <a:rPr lang="de-DE" sz="1800" dirty="0" smtClean="0"/>
              <a:t>ack </a:t>
            </a:r>
            <a:r>
              <a:rPr lang="de-DE" sz="1800" dirty="0" err="1" smtClean="0"/>
              <a:t>of</a:t>
            </a:r>
            <a:r>
              <a:rPr lang="de-DE" sz="1800" dirty="0" smtClean="0"/>
              <a:t> </a:t>
            </a:r>
            <a:r>
              <a:rPr lang="de-DE" sz="1800" dirty="0" err="1" smtClean="0"/>
              <a:t>funds</a:t>
            </a:r>
            <a:r>
              <a:rPr lang="de-DE" sz="1800" dirty="0"/>
              <a:t> </a:t>
            </a:r>
            <a:r>
              <a:rPr lang="de-DE" sz="1800" dirty="0" smtClean="0"/>
              <a:t>&amp;</a:t>
            </a:r>
            <a:r>
              <a:rPr lang="de-DE" sz="1800" dirty="0" smtClean="0"/>
              <a:t> administrative </a:t>
            </a:r>
            <a:r>
              <a:rPr lang="de-DE" sz="1800" dirty="0" err="1" smtClean="0"/>
              <a:t>capacities</a:t>
            </a:r>
            <a:r>
              <a:rPr lang="de-DE" sz="1800" dirty="0" smtClean="0"/>
              <a:t>,</a:t>
            </a:r>
          </a:p>
          <a:p>
            <a:pPr marL="725488">
              <a:spcAft>
                <a:spcPts val="600"/>
              </a:spcAft>
              <a:buFont typeface="Arial" panose="020B0604020202020204" pitchFamily="34" charset="0"/>
              <a:buChar char="•"/>
            </a:pPr>
            <a:r>
              <a:rPr lang="de-DE" sz="1800" dirty="0" smtClean="0"/>
              <a:t>Lack </a:t>
            </a:r>
            <a:r>
              <a:rPr lang="de-DE" sz="1800" dirty="0" err="1" smtClean="0"/>
              <a:t>of</a:t>
            </a:r>
            <a:r>
              <a:rPr lang="de-DE" sz="1800" dirty="0" smtClean="0"/>
              <a:t> </a:t>
            </a:r>
            <a:r>
              <a:rPr lang="de-DE" sz="1800" dirty="0" err="1" smtClean="0"/>
              <a:t>adequate</a:t>
            </a:r>
            <a:r>
              <a:rPr lang="de-DE" sz="1800" dirty="0" smtClean="0"/>
              <a:t> </a:t>
            </a:r>
            <a:r>
              <a:rPr lang="de-DE" sz="1800" dirty="0" err="1" smtClean="0"/>
              <a:t>responsibilities</a:t>
            </a:r>
            <a:r>
              <a:rPr lang="de-DE" sz="1800" dirty="0" smtClean="0"/>
              <a:t> </a:t>
            </a:r>
            <a:r>
              <a:rPr lang="de-DE" sz="1800" dirty="0" err="1" smtClean="0"/>
              <a:t>and</a:t>
            </a:r>
            <a:r>
              <a:rPr lang="de-DE" sz="1800" dirty="0" smtClean="0"/>
              <a:t> </a:t>
            </a:r>
            <a:r>
              <a:rPr lang="de-DE" sz="1800" dirty="0" err="1" smtClean="0"/>
              <a:t>competences</a:t>
            </a:r>
            <a:r>
              <a:rPr lang="de-DE" sz="1800" dirty="0" smtClean="0"/>
              <a:t>,</a:t>
            </a:r>
          </a:p>
          <a:p>
            <a:pPr marL="725488">
              <a:spcAft>
                <a:spcPts val="600"/>
              </a:spcAft>
              <a:buFont typeface="Arial" panose="020B0604020202020204" pitchFamily="34" charset="0"/>
              <a:buChar char="•"/>
            </a:pPr>
            <a:r>
              <a:rPr lang="de-DE" sz="1800" dirty="0" err="1" smtClean="0"/>
              <a:t>Lacking</a:t>
            </a:r>
            <a:r>
              <a:rPr lang="de-DE" sz="1800" dirty="0" smtClean="0"/>
              <a:t> </a:t>
            </a:r>
            <a:r>
              <a:rPr lang="de-DE" sz="1800" dirty="0" err="1" smtClean="0"/>
              <a:t>willigness</a:t>
            </a:r>
            <a:r>
              <a:rPr lang="de-DE" sz="1800" dirty="0" smtClean="0"/>
              <a:t> </a:t>
            </a:r>
            <a:r>
              <a:rPr lang="de-DE" sz="1800" dirty="0" err="1" smtClean="0"/>
              <a:t>to</a:t>
            </a:r>
            <a:r>
              <a:rPr lang="de-DE" sz="1800" dirty="0" smtClean="0"/>
              <a:t> </a:t>
            </a:r>
            <a:r>
              <a:rPr lang="de-DE" sz="1800" dirty="0" err="1" smtClean="0"/>
              <a:t>compel</a:t>
            </a:r>
            <a:r>
              <a:rPr lang="de-DE" sz="1800" dirty="0" smtClean="0"/>
              <a:t> </a:t>
            </a:r>
            <a:r>
              <a:rPr lang="de-DE" sz="1800" dirty="0" smtClean="0"/>
              <a:t>land-</a:t>
            </a:r>
            <a:r>
              <a:rPr lang="de-DE" sz="1800" dirty="0" err="1" smtClean="0"/>
              <a:t>owners</a:t>
            </a:r>
            <a:r>
              <a:rPr lang="de-DE" sz="1800" dirty="0" smtClean="0"/>
              <a:t> </a:t>
            </a:r>
            <a:r>
              <a:rPr lang="de-DE" sz="1800" dirty="0" smtClean="0"/>
              <a:t>&amp; </a:t>
            </a:r>
            <a:r>
              <a:rPr lang="de-DE" sz="1800" dirty="0" err="1" smtClean="0"/>
              <a:t>local</a:t>
            </a:r>
            <a:r>
              <a:rPr lang="de-DE" sz="1800" dirty="0" smtClean="0"/>
              <a:t> </a:t>
            </a:r>
            <a:r>
              <a:rPr lang="de-DE" sz="1800" dirty="0" err="1" smtClean="0"/>
              <a:t>actors</a:t>
            </a:r>
            <a:r>
              <a:rPr lang="de-DE" sz="1800" dirty="0" smtClean="0"/>
              <a:t> / </a:t>
            </a:r>
            <a:r>
              <a:rPr lang="de-DE" sz="1800" dirty="0" err="1" smtClean="0"/>
              <a:t>only</a:t>
            </a:r>
            <a:r>
              <a:rPr lang="de-DE" sz="1800" dirty="0" smtClean="0"/>
              <a:t> „</a:t>
            </a:r>
            <a:r>
              <a:rPr lang="de-DE" sz="1800" dirty="0" err="1" smtClean="0"/>
              <a:t>voluntary</a:t>
            </a:r>
            <a:r>
              <a:rPr lang="de-DE" sz="1800" dirty="0" smtClean="0"/>
              <a:t>“ </a:t>
            </a:r>
            <a:r>
              <a:rPr lang="de-DE" sz="1800" dirty="0" err="1" smtClean="0"/>
              <a:t>measures</a:t>
            </a:r>
            <a:endParaRPr lang="de-DE" sz="1800" dirty="0" smtClean="0"/>
          </a:p>
          <a:p>
            <a:pPr marL="725488">
              <a:spcAft>
                <a:spcPts val="600"/>
              </a:spcAft>
              <a:buFont typeface="Arial" panose="020B0604020202020204" pitchFamily="34" charset="0"/>
              <a:buChar char="•"/>
            </a:pPr>
            <a:r>
              <a:rPr lang="en-US" sz="1800" dirty="0" smtClean="0"/>
              <a:t>Measures </a:t>
            </a:r>
            <a:r>
              <a:rPr lang="en-US" sz="1800" dirty="0" smtClean="0"/>
              <a:t>not </a:t>
            </a:r>
            <a:r>
              <a:rPr lang="en-US" sz="1800" dirty="0"/>
              <a:t>adequately </a:t>
            </a:r>
            <a:r>
              <a:rPr lang="en-US" sz="1800" dirty="0" smtClean="0"/>
              <a:t>derived from </a:t>
            </a:r>
            <a:r>
              <a:rPr lang="en-US" sz="1800" dirty="0"/>
              <a:t>objectives </a:t>
            </a:r>
            <a:endParaRPr lang="en-US" sz="1800" dirty="0" smtClean="0"/>
          </a:p>
          <a:p>
            <a:pPr marL="725488">
              <a:spcAft>
                <a:spcPts val="600"/>
              </a:spcAft>
              <a:buFont typeface="Arial" panose="020B0604020202020204" pitchFamily="34" charset="0"/>
              <a:buChar char="•"/>
            </a:pPr>
            <a:r>
              <a:rPr lang="en-US" sz="1800" dirty="0" smtClean="0"/>
              <a:t>Lack of upstream cooperation </a:t>
            </a:r>
            <a:endParaRPr lang="de-DE" sz="1800" dirty="0" smtClean="0"/>
          </a:p>
          <a:p>
            <a:pPr marL="357188">
              <a:spcBef>
                <a:spcPts val="1200"/>
              </a:spcBef>
              <a:spcAft>
                <a:spcPts val="600"/>
              </a:spcAft>
              <a:buFont typeface="Wingdings" panose="05000000000000000000" pitchFamily="2" charset="2"/>
              <a:buChar char="Ø"/>
            </a:pPr>
            <a:r>
              <a:rPr lang="de-DE" sz="2000" b="1" dirty="0" smtClean="0">
                <a:solidFill>
                  <a:srgbClr val="FF0000"/>
                </a:solidFill>
              </a:rPr>
              <a:t>WFD </a:t>
            </a:r>
            <a:r>
              <a:rPr lang="de-DE" sz="2000" b="1" dirty="0" err="1">
                <a:solidFill>
                  <a:srgbClr val="FF0000"/>
                </a:solidFill>
              </a:rPr>
              <a:t>o</a:t>
            </a:r>
            <a:r>
              <a:rPr lang="de-DE" sz="2000" b="1" dirty="0" err="1" smtClean="0">
                <a:solidFill>
                  <a:srgbClr val="FF0000"/>
                </a:solidFill>
              </a:rPr>
              <a:t>bjectives</a:t>
            </a:r>
            <a:r>
              <a:rPr lang="de-DE" sz="2000" b="1" dirty="0" smtClean="0">
                <a:solidFill>
                  <a:srgbClr val="FF0000"/>
                </a:solidFill>
              </a:rPr>
              <a:t> </a:t>
            </a:r>
            <a:r>
              <a:rPr lang="de-DE" sz="2000" b="1" dirty="0" err="1" smtClean="0">
                <a:solidFill>
                  <a:srgbClr val="FF0000"/>
                </a:solidFill>
              </a:rPr>
              <a:t>interpreted</a:t>
            </a:r>
            <a:r>
              <a:rPr lang="de-DE" sz="2000" b="1" dirty="0" smtClean="0">
                <a:solidFill>
                  <a:srgbClr val="FF0000"/>
                </a:solidFill>
              </a:rPr>
              <a:t> </a:t>
            </a:r>
            <a:r>
              <a:rPr lang="de-DE" sz="2000" b="1" dirty="0" err="1" smtClean="0">
                <a:solidFill>
                  <a:srgbClr val="FF0000"/>
                </a:solidFill>
              </a:rPr>
              <a:t>very</a:t>
            </a:r>
            <a:r>
              <a:rPr lang="de-DE" sz="2000" b="1" dirty="0" smtClean="0">
                <a:solidFill>
                  <a:srgbClr val="FF0000"/>
                </a:solidFill>
              </a:rPr>
              <a:t> </a:t>
            </a:r>
            <a:r>
              <a:rPr lang="de-DE" sz="2000" b="1" dirty="0" err="1" smtClean="0">
                <a:solidFill>
                  <a:srgbClr val="FF0000"/>
                </a:solidFill>
              </a:rPr>
              <a:t>weakly</a:t>
            </a:r>
            <a:r>
              <a:rPr lang="de-DE" sz="2000" b="1" dirty="0" smtClean="0">
                <a:solidFill>
                  <a:srgbClr val="FF0000"/>
                </a:solidFill>
              </a:rPr>
              <a:t> </a:t>
            </a:r>
            <a:r>
              <a:rPr lang="de-DE" sz="2000" b="1" dirty="0" err="1" smtClean="0">
                <a:solidFill>
                  <a:srgbClr val="FF0000"/>
                </a:solidFill>
              </a:rPr>
              <a:t>or</a:t>
            </a:r>
            <a:r>
              <a:rPr lang="de-DE" sz="2000" b="1" dirty="0" smtClean="0">
                <a:solidFill>
                  <a:srgbClr val="FF0000"/>
                </a:solidFill>
              </a:rPr>
              <a:t> </a:t>
            </a:r>
            <a:r>
              <a:rPr lang="de-DE" sz="2000" b="1" dirty="0" err="1" smtClean="0">
                <a:solidFill>
                  <a:srgbClr val="FF0000"/>
                </a:solidFill>
              </a:rPr>
              <a:t>tacitly</a:t>
            </a:r>
            <a:r>
              <a:rPr lang="de-DE" sz="2000" b="1" dirty="0" smtClean="0">
                <a:solidFill>
                  <a:srgbClr val="FF0000"/>
                </a:solidFill>
              </a:rPr>
              <a:t> </a:t>
            </a:r>
            <a:r>
              <a:rPr lang="de-DE" sz="2000" b="1" dirty="0" err="1" smtClean="0">
                <a:solidFill>
                  <a:srgbClr val="FF0000"/>
                </a:solidFill>
              </a:rPr>
              <a:t>disregarded</a:t>
            </a:r>
            <a:r>
              <a:rPr lang="de-DE" sz="2000" b="1" dirty="0" smtClean="0">
                <a:solidFill>
                  <a:srgbClr val="FF0000"/>
                </a:solidFill>
              </a:rPr>
              <a:t> </a:t>
            </a:r>
            <a:r>
              <a:rPr lang="de-DE" sz="2000" b="1" dirty="0" smtClean="0">
                <a:solidFill>
                  <a:srgbClr val="FF0000"/>
                </a:solidFill>
              </a:rPr>
              <a:t>; </a:t>
            </a:r>
            <a:r>
              <a:rPr lang="de-DE" sz="2000" b="1" dirty="0" err="1" smtClean="0">
                <a:solidFill>
                  <a:srgbClr val="FF0000"/>
                </a:solidFill>
              </a:rPr>
              <a:t>questionable</a:t>
            </a:r>
            <a:r>
              <a:rPr lang="de-DE" sz="2000" b="1" dirty="0" smtClean="0">
                <a:solidFill>
                  <a:srgbClr val="FF0000"/>
                </a:solidFill>
              </a:rPr>
              <a:t> </a:t>
            </a:r>
            <a:r>
              <a:rPr lang="de-DE" sz="2000" b="1" dirty="0" err="1" smtClean="0">
                <a:solidFill>
                  <a:srgbClr val="FF0000"/>
                </a:solidFill>
              </a:rPr>
              <a:t>use</a:t>
            </a:r>
            <a:r>
              <a:rPr lang="de-DE" sz="2000" b="1" dirty="0" smtClean="0">
                <a:solidFill>
                  <a:srgbClr val="FF0000"/>
                </a:solidFill>
              </a:rPr>
              <a:t> </a:t>
            </a:r>
            <a:r>
              <a:rPr lang="de-DE" sz="2000" b="1" dirty="0" err="1" smtClean="0">
                <a:solidFill>
                  <a:srgbClr val="FF0000"/>
                </a:solidFill>
              </a:rPr>
              <a:t>of</a:t>
            </a:r>
            <a:r>
              <a:rPr lang="de-DE" sz="2000" b="1" dirty="0" smtClean="0">
                <a:solidFill>
                  <a:srgbClr val="FF0000"/>
                </a:solidFill>
              </a:rPr>
              <a:t> </a:t>
            </a:r>
            <a:r>
              <a:rPr lang="de-DE" sz="2000" b="1" dirty="0" err="1" smtClean="0">
                <a:solidFill>
                  <a:srgbClr val="FF0000"/>
                </a:solidFill>
              </a:rPr>
              <a:t>exemptions</a:t>
            </a:r>
            <a:endParaRPr lang="de-DE" sz="2000" b="1" dirty="0" smtClean="0">
              <a:solidFill>
                <a:srgbClr val="FF0000"/>
              </a:solidFill>
            </a:endParaRPr>
          </a:p>
          <a:p>
            <a:pPr marL="725488">
              <a:spcBef>
                <a:spcPts val="1200"/>
              </a:spcBef>
              <a:spcAft>
                <a:spcPts val="600"/>
              </a:spcAft>
              <a:buFont typeface="Wingdings" panose="05000000000000000000" pitchFamily="2" charset="2"/>
              <a:buChar char="Ø"/>
            </a:pPr>
            <a:r>
              <a:rPr lang="de-DE" sz="2000" b="1" dirty="0" smtClean="0">
                <a:solidFill>
                  <a:srgbClr val="FF0000"/>
                </a:solidFill>
              </a:rPr>
              <a:t>So </a:t>
            </a:r>
            <a:r>
              <a:rPr lang="de-DE" sz="2000" b="1" dirty="0" err="1" smtClean="0">
                <a:solidFill>
                  <a:srgbClr val="FF0000"/>
                </a:solidFill>
              </a:rPr>
              <a:t>far</a:t>
            </a:r>
            <a:r>
              <a:rPr lang="de-DE" sz="2000" b="1" dirty="0" smtClean="0">
                <a:solidFill>
                  <a:srgbClr val="FF0000"/>
                </a:solidFill>
              </a:rPr>
              <a:t> </a:t>
            </a:r>
            <a:r>
              <a:rPr lang="de-DE" sz="2000" b="1" dirty="0" err="1" smtClean="0">
                <a:solidFill>
                  <a:srgbClr val="FF0000"/>
                </a:solidFill>
              </a:rPr>
              <a:t>no</a:t>
            </a:r>
            <a:r>
              <a:rPr lang="de-DE" sz="2000" b="1" dirty="0" smtClean="0">
                <a:solidFill>
                  <a:srgbClr val="FF0000"/>
                </a:solidFill>
              </a:rPr>
              <a:t> (</a:t>
            </a:r>
            <a:r>
              <a:rPr lang="de-DE" sz="2000" b="1" dirty="0" err="1" smtClean="0">
                <a:solidFill>
                  <a:srgbClr val="FF0000"/>
                </a:solidFill>
              </a:rPr>
              <a:t>access</a:t>
            </a:r>
            <a:r>
              <a:rPr lang="de-DE" sz="2000" b="1" dirty="0" smtClean="0">
                <a:solidFill>
                  <a:srgbClr val="FF0000"/>
                </a:solidFill>
              </a:rPr>
              <a:t> </a:t>
            </a:r>
            <a:r>
              <a:rPr lang="de-DE" sz="2000" b="1" dirty="0" err="1" smtClean="0">
                <a:solidFill>
                  <a:srgbClr val="FF0000"/>
                </a:solidFill>
              </a:rPr>
              <a:t>to</a:t>
            </a:r>
            <a:r>
              <a:rPr lang="de-DE" sz="2000" b="1" dirty="0" smtClean="0">
                <a:solidFill>
                  <a:srgbClr val="FF0000"/>
                </a:solidFill>
              </a:rPr>
              <a:t>) </a:t>
            </a:r>
            <a:r>
              <a:rPr lang="de-DE" sz="2000" b="1" dirty="0" err="1" smtClean="0">
                <a:solidFill>
                  <a:srgbClr val="FF0000"/>
                </a:solidFill>
              </a:rPr>
              <a:t>judicial</a:t>
            </a:r>
            <a:r>
              <a:rPr lang="de-DE" sz="2000" b="1" dirty="0" smtClean="0">
                <a:solidFill>
                  <a:srgbClr val="FF0000"/>
                </a:solidFill>
              </a:rPr>
              <a:t> </a:t>
            </a:r>
            <a:r>
              <a:rPr lang="de-DE" sz="2000" b="1" dirty="0" err="1" smtClean="0">
                <a:solidFill>
                  <a:srgbClr val="FF0000"/>
                </a:solidFill>
              </a:rPr>
              <a:t>review</a:t>
            </a:r>
            <a:r>
              <a:rPr lang="de-DE" sz="2000" b="1" dirty="0" smtClean="0">
                <a:solidFill>
                  <a:srgbClr val="FF0000"/>
                </a:solidFill>
              </a:rPr>
              <a:t> </a:t>
            </a:r>
            <a:r>
              <a:rPr lang="de-DE" sz="2000" b="1" dirty="0" err="1" smtClean="0">
                <a:solidFill>
                  <a:srgbClr val="FF0000"/>
                </a:solidFill>
              </a:rPr>
              <a:t>regarding</a:t>
            </a:r>
            <a:r>
              <a:rPr lang="de-DE" sz="2000" b="1" dirty="0" smtClean="0">
                <a:solidFill>
                  <a:srgbClr val="FF0000"/>
                </a:solidFill>
              </a:rPr>
              <a:t> WFD POMs </a:t>
            </a:r>
            <a:r>
              <a:rPr lang="de-DE" sz="2000" b="1" dirty="0" err="1" smtClean="0">
                <a:solidFill>
                  <a:srgbClr val="FF0000"/>
                </a:solidFill>
              </a:rPr>
              <a:t>and</a:t>
            </a:r>
            <a:r>
              <a:rPr lang="de-DE" sz="2000" b="1" dirty="0" smtClean="0">
                <a:solidFill>
                  <a:srgbClr val="FF0000"/>
                </a:solidFill>
              </a:rPr>
              <a:t> </a:t>
            </a:r>
            <a:r>
              <a:rPr lang="de-DE" sz="2000" b="1" dirty="0" err="1" smtClean="0">
                <a:solidFill>
                  <a:srgbClr val="FF0000"/>
                </a:solidFill>
              </a:rPr>
              <a:t>exemptions</a:t>
            </a:r>
            <a:r>
              <a:rPr lang="de-DE" sz="2000" b="1" dirty="0" smtClean="0">
                <a:solidFill>
                  <a:srgbClr val="FF0000"/>
                </a:solidFill>
              </a:rPr>
              <a:t> </a:t>
            </a:r>
            <a:endParaRPr lang="de-DE" sz="2000" b="1" dirty="0">
              <a:solidFill>
                <a:srgbClr val="FF0000"/>
              </a:solidFill>
            </a:endParaRPr>
          </a:p>
        </p:txBody>
      </p:sp>
      <p:sp>
        <p:nvSpPr>
          <p:cNvPr id="4" name="Foliennummernplatzhalter 3"/>
          <p:cNvSpPr>
            <a:spLocks noGrp="1"/>
          </p:cNvSpPr>
          <p:nvPr>
            <p:ph type="sldNum" sz="quarter" idx="10"/>
          </p:nvPr>
        </p:nvSpPr>
        <p:spPr/>
        <p:txBody>
          <a:bodyPr/>
          <a:lstStyle/>
          <a:p>
            <a:pPr>
              <a:buClr>
                <a:srgbClr val="000000"/>
              </a:buClr>
              <a:defRPr/>
            </a:pPr>
            <a:r>
              <a:rPr lang="en-GB" dirty="0" smtClean="0">
                <a:solidFill>
                  <a:srgbClr val="FFFFFF"/>
                </a:solidFill>
              </a:rPr>
              <a:t>Page </a:t>
            </a:r>
            <a:fld id="{1AD6AACB-103A-4D3C-832C-9E364A5E9DAA}" type="slidenum">
              <a:rPr lang="en-GB" smtClean="0">
                <a:solidFill>
                  <a:srgbClr val="FFFFFF"/>
                </a:solidFill>
              </a:rPr>
              <a:pPr>
                <a:buClr>
                  <a:srgbClr val="000000"/>
                </a:buClr>
                <a:defRPr/>
              </a:pPr>
              <a:t>6</a:t>
            </a:fld>
            <a:endParaRPr lang="en-GB" dirty="0">
              <a:solidFill>
                <a:srgbClr val="FFFFFF"/>
              </a:solidFill>
            </a:endParaRPr>
          </a:p>
        </p:txBody>
      </p:sp>
    </p:spTree>
    <p:extLst>
      <p:ext uri="{BB962C8B-B14F-4D97-AF65-F5344CB8AC3E}">
        <p14:creationId xmlns:p14="http://schemas.microsoft.com/office/powerpoint/2010/main" val="17702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undesverwaltungsgericht, Leipzig von Donald Pipowitch "/>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520" y="1196752"/>
            <a:ext cx="15880757" cy="101497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sz="2400" b="0" dirty="0"/>
              <a:t>Focus: The lack of A2J regarding implementation of the Water Framework Directive</a:t>
            </a:r>
            <a:r>
              <a:rPr lang="en-US" dirty="0"/>
              <a:t/>
            </a:r>
            <a:br>
              <a:rPr lang="en-US" dirty="0"/>
            </a:br>
            <a:endParaRPr lang="de-DE" dirty="0"/>
          </a:p>
        </p:txBody>
      </p:sp>
      <p:sp>
        <p:nvSpPr>
          <p:cNvPr id="3" name="Inhaltsplatzhalter 2"/>
          <p:cNvSpPr>
            <a:spLocks noGrp="1"/>
          </p:cNvSpPr>
          <p:nvPr>
            <p:ph idx="1"/>
          </p:nvPr>
        </p:nvSpPr>
        <p:spPr>
          <a:xfrm>
            <a:off x="381000" y="1412776"/>
            <a:ext cx="7772400" cy="3997424"/>
          </a:xfrm>
        </p:spPr>
        <p:txBody>
          <a:bodyPr wrap="square"/>
          <a:lstStyle/>
          <a:p>
            <a:pPr>
              <a:spcAft>
                <a:spcPts val="1200"/>
              </a:spcAft>
              <a:buFont typeface="Wingdings" panose="05000000000000000000" pitchFamily="2" charset="2"/>
              <a:buChar char="Ø"/>
            </a:pPr>
            <a:r>
              <a:rPr lang="de-DE" sz="2000" b="1" dirty="0" err="1" smtClean="0">
                <a:solidFill>
                  <a:srgbClr val="FF0000"/>
                </a:solidFill>
              </a:rPr>
              <a:t>Longstanding</a:t>
            </a:r>
            <a:r>
              <a:rPr lang="de-DE" sz="2000" b="1" dirty="0" smtClean="0">
                <a:solidFill>
                  <a:srgbClr val="FF0000"/>
                </a:solidFill>
              </a:rPr>
              <a:t> </a:t>
            </a:r>
            <a:r>
              <a:rPr lang="de-DE" sz="2000" b="1" dirty="0" err="1" smtClean="0">
                <a:solidFill>
                  <a:srgbClr val="FF0000"/>
                </a:solidFill>
              </a:rPr>
              <a:t>reluctance</a:t>
            </a:r>
            <a:r>
              <a:rPr lang="de-DE" sz="2000" b="1" dirty="0" smtClean="0">
                <a:solidFill>
                  <a:srgbClr val="FF0000"/>
                </a:solidFill>
              </a:rPr>
              <a:t> </a:t>
            </a:r>
            <a:r>
              <a:rPr lang="de-DE" sz="2000" b="1" dirty="0" err="1" smtClean="0">
                <a:solidFill>
                  <a:srgbClr val="FF0000"/>
                </a:solidFill>
              </a:rPr>
              <a:t>to</a:t>
            </a:r>
            <a:r>
              <a:rPr lang="de-DE" sz="2000" b="1" dirty="0" smtClean="0">
                <a:solidFill>
                  <a:srgbClr val="FF0000"/>
                </a:solidFill>
              </a:rPr>
              <a:t> </a:t>
            </a:r>
            <a:r>
              <a:rPr lang="de-DE" sz="2000" b="1" dirty="0" err="1" smtClean="0">
                <a:solidFill>
                  <a:srgbClr val="FF0000"/>
                </a:solidFill>
              </a:rPr>
              <a:t>enable</a:t>
            </a:r>
            <a:r>
              <a:rPr lang="de-DE" sz="2000" b="1" dirty="0" smtClean="0">
                <a:solidFill>
                  <a:srgbClr val="FF0000"/>
                </a:solidFill>
              </a:rPr>
              <a:t> </a:t>
            </a:r>
            <a:r>
              <a:rPr lang="de-DE" sz="2000" b="1" dirty="0" err="1" smtClean="0">
                <a:solidFill>
                  <a:srgbClr val="FF0000"/>
                </a:solidFill>
              </a:rPr>
              <a:t>jud.</a:t>
            </a:r>
            <a:r>
              <a:rPr lang="de-DE" sz="2000" b="1" dirty="0" smtClean="0">
                <a:solidFill>
                  <a:srgbClr val="FF0000"/>
                </a:solidFill>
              </a:rPr>
              <a:t> </a:t>
            </a:r>
            <a:r>
              <a:rPr lang="de-DE" sz="2000" b="1" dirty="0" err="1" smtClean="0">
                <a:solidFill>
                  <a:srgbClr val="FF0000"/>
                </a:solidFill>
              </a:rPr>
              <a:t>review</a:t>
            </a:r>
            <a:r>
              <a:rPr lang="de-DE" sz="2000" b="1" dirty="0" smtClean="0">
                <a:solidFill>
                  <a:srgbClr val="FF0000"/>
                </a:solidFill>
              </a:rPr>
              <a:t> </a:t>
            </a:r>
            <a:r>
              <a:rPr lang="de-DE" sz="2000" b="1" dirty="0" err="1" smtClean="0">
                <a:solidFill>
                  <a:srgbClr val="FF0000"/>
                </a:solidFill>
              </a:rPr>
              <a:t>of</a:t>
            </a:r>
            <a:r>
              <a:rPr lang="de-DE" sz="2000" b="1" dirty="0" smtClean="0">
                <a:solidFill>
                  <a:srgbClr val="FF0000"/>
                </a:solidFill>
              </a:rPr>
              <a:t> </a:t>
            </a:r>
            <a:r>
              <a:rPr lang="de-DE" sz="2000" b="1" dirty="0" err="1" smtClean="0">
                <a:solidFill>
                  <a:srgbClr val="FF0000"/>
                </a:solidFill>
              </a:rPr>
              <a:t>objective</a:t>
            </a:r>
            <a:r>
              <a:rPr lang="de-DE" sz="2000" b="1" dirty="0" smtClean="0">
                <a:solidFill>
                  <a:srgbClr val="FF0000"/>
                </a:solidFill>
              </a:rPr>
              <a:t> </a:t>
            </a:r>
            <a:r>
              <a:rPr lang="de-DE" sz="2000" b="1" dirty="0" err="1" smtClean="0">
                <a:solidFill>
                  <a:srgbClr val="FF0000"/>
                </a:solidFill>
              </a:rPr>
              <a:t>norms</a:t>
            </a:r>
            <a:r>
              <a:rPr lang="de-DE" sz="2000" b="1" dirty="0" smtClean="0">
                <a:solidFill>
                  <a:srgbClr val="FF0000"/>
                </a:solidFill>
              </a:rPr>
              <a:t> „</a:t>
            </a:r>
            <a:r>
              <a:rPr lang="de-DE" sz="2000" b="1" dirty="0" err="1" smtClean="0">
                <a:solidFill>
                  <a:srgbClr val="FF0000"/>
                </a:solidFill>
              </a:rPr>
              <a:t>only</a:t>
            </a:r>
            <a:r>
              <a:rPr lang="de-DE" sz="2000" b="1" dirty="0" smtClean="0">
                <a:solidFill>
                  <a:srgbClr val="FF0000"/>
                </a:solidFill>
              </a:rPr>
              <a:t>“ </a:t>
            </a:r>
            <a:r>
              <a:rPr lang="de-DE" sz="2000" b="1" dirty="0" err="1" smtClean="0">
                <a:solidFill>
                  <a:srgbClr val="FF0000"/>
                </a:solidFill>
              </a:rPr>
              <a:t>serving</a:t>
            </a:r>
            <a:r>
              <a:rPr lang="de-DE" sz="2000" b="1" dirty="0" smtClean="0">
                <a:solidFill>
                  <a:srgbClr val="FF0000"/>
                </a:solidFill>
              </a:rPr>
              <a:t> </a:t>
            </a:r>
            <a:r>
              <a:rPr lang="de-DE" sz="2000" b="1" dirty="0" err="1" smtClean="0">
                <a:solidFill>
                  <a:srgbClr val="FF0000"/>
                </a:solidFill>
              </a:rPr>
              <a:t>general</a:t>
            </a:r>
            <a:r>
              <a:rPr lang="de-DE" sz="2000" b="1" dirty="0" smtClean="0">
                <a:solidFill>
                  <a:srgbClr val="FF0000"/>
                </a:solidFill>
              </a:rPr>
              <a:t> </a:t>
            </a:r>
            <a:r>
              <a:rPr lang="de-DE" sz="2000" b="1" dirty="0" err="1" smtClean="0">
                <a:solidFill>
                  <a:srgbClr val="FF0000"/>
                </a:solidFill>
              </a:rPr>
              <a:t>interest</a:t>
            </a:r>
            <a:endParaRPr lang="de-DE" sz="2000" b="1" dirty="0" smtClean="0">
              <a:solidFill>
                <a:srgbClr val="FF0000"/>
              </a:solidFill>
            </a:endParaRPr>
          </a:p>
          <a:p>
            <a:pPr marL="725488">
              <a:spcAft>
                <a:spcPts val="1200"/>
              </a:spcAft>
              <a:buFont typeface="Arial" panose="020B0604020202020204" pitchFamily="34" charset="0"/>
              <a:buChar char="•"/>
            </a:pPr>
            <a:r>
              <a:rPr lang="de-DE" sz="1800" dirty="0" smtClean="0"/>
              <a:t>Individual A2J limited </a:t>
            </a:r>
            <a:r>
              <a:rPr lang="de-DE" sz="1800" dirty="0" err="1" smtClean="0"/>
              <a:t>to</a:t>
            </a:r>
            <a:r>
              <a:rPr lang="de-DE" sz="1800" dirty="0" smtClean="0"/>
              <a:t> </a:t>
            </a:r>
            <a:r>
              <a:rPr lang="de-DE" sz="1800" dirty="0" err="1" smtClean="0"/>
              <a:t>legally</a:t>
            </a:r>
            <a:r>
              <a:rPr lang="de-DE" sz="1800" dirty="0" smtClean="0"/>
              <a:t> </a:t>
            </a:r>
            <a:r>
              <a:rPr lang="de-DE" sz="1800" dirty="0" err="1" smtClean="0"/>
              <a:t>protected</a:t>
            </a:r>
            <a:r>
              <a:rPr lang="de-DE" sz="1800" dirty="0" smtClean="0"/>
              <a:t> </a:t>
            </a:r>
            <a:r>
              <a:rPr lang="de-DE" sz="1800" dirty="0"/>
              <a:t>individual </a:t>
            </a:r>
            <a:r>
              <a:rPr lang="de-DE" sz="1800" dirty="0" err="1" smtClean="0"/>
              <a:t>interests</a:t>
            </a:r>
            <a:r>
              <a:rPr lang="de-DE" sz="1800" dirty="0" smtClean="0"/>
              <a:t> </a:t>
            </a:r>
            <a:r>
              <a:rPr lang="de-DE" sz="1800" dirty="0" smtClean="0"/>
              <a:t>(„</a:t>
            </a:r>
            <a:r>
              <a:rPr lang="de-DE" sz="1800" dirty="0" err="1"/>
              <a:t>protective</a:t>
            </a:r>
            <a:r>
              <a:rPr lang="de-DE" sz="1800" dirty="0"/>
              <a:t> </a:t>
            </a:r>
            <a:r>
              <a:rPr lang="de-DE" sz="1800" dirty="0" err="1"/>
              <a:t>rights</a:t>
            </a:r>
            <a:r>
              <a:rPr lang="de-DE" sz="1800" dirty="0"/>
              <a:t>“ </a:t>
            </a:r>
            <a:r>
              <a:rPr lang="de-DE" sz="1800" dirty="0" err="1" smtClean="0"/>
              <a:t>doctrine</a:t>
            </a:r>
            <a:r>
              <a:rPr lang="de-DE" sz="1800" dirty="0"/>
              <a:t>)</a:t>
            </a:r>
            <a:r>
              <a:rPr lang="de-DE" sz="1800" dirty="0" smtClean="0"/>
              <a:t> </a:t>
            </a:r>
            <a:endParaRPr lang="de-DE" sz="1800" dirty="0" smtClean="0"/>
          </a:p>
          <a:p>
            <a:pPr marL="725488">
              <a:spcAft>
                <a:spcPts val="1200"/>
              </a:spcAft>
              <a:buFont typeface="Arial" panose="020B0604020202020204" pitchFamily="34" charset="0"/>
              <a:buChar char="•"/>
            </a:pPr>
            <a:r>
              <a:rPr lang="de-DE" sz="1800" dirty="0">
                <a:solidFill>
                  <a:srgbClr val="000000"/>
                </a:solidFill>
              </a:rPr>
              <a:t>CJEU C-237/07 – </a:t>
            </a:r>
            <a:r>
              <a:rPr lang="de-DE" sz="1800" i="1" dirty="0">
                <a:solidFill>
                  <a:srgbClr val="000000"/>
                </a:solidFill>
              </a:rPr>
              <a:t>Janecek</a:t>
            </a:r>
            <a:r>
              <a:rPr lang="de-DE" sz="1800" dirty="0">
                <a:solidFill>
                  <a:srgbClr val="000000"/>
                </a:solidFill>
              </a:rPr>
              <a:t>: </a:t>
            </a:r>
            <a:r>
              <a:rPr lang="de-DE" sz="1800" dirty="0" err="1">
                <a:solidFill>
                  <a:srgbClr val="000000"/>
                </a:solidFill>
              </a:rPr>
              <a:t>Individuals</a:t>
            </a:r>
            <a:r>
              <a:rPr lang="de-DE" sz="1800" dirty="0">
                <a:solidFill>
                  <a:srgbClr val="000000"/>
                </a:solidFill>
              </a:rPr>
              <a:t> </a:t>
            </a:r>
            <a:r>
              <a:rPr lang="de-DE" sz="1800" dirty="0" err="1">
                <a:solidFill>
                  <a:srgbClr val="000000"/>
                </a:solidFill>
              </a:rPr>
              <a:t>can</a:t>
            </a:r>
            <a:r>
              <a:rPr lang="de-DE" sz="1800" dirty="0">
                <a:solidFill>
                  <a:srgbClr val="000000"/>
                </a:solidFill>
              </a:rPr>
              <a:t> </a:t>
            </a:r>
            <a:r>
              <a:rPr lang="de-DE" sz="1800" dirty="0" err="1">
                <a:solidFill>
                  <a:srgbClr val="000000"/>
                </a:solidFill>
              </a:rPr>
              <a:t>claim</a:t>
            </a:r>
            <a:r>
              <a:rPr lang="de-DE" sz="1800" dirty="0">
                <a:solidFill>
                  <a:srgbClr val="000000"/>
                </a:solidFill>
              </a:rPr>
              <a:t> </a:t>
            </a:r>
            <a:r>
              <a:rPr lang="de-DE" sz="1800" dirty="0" err="1">
                <a:solidFill>
                  <a:srgbClr val="000000"/>
                </a:solidFill>
              </a:rPr>
              <a:t>adequat</a:t>
            </a:r>
            <a:r>
              <a:rPr lang="de-DE" sz="1800" dirty="0">
                <a:solidFill>
                  <a:srgbClr val="000000"/>
                </a:solidFill>
              </a:rPr>
              <a:t> </a:t>
            </a:r>
            <a:r>
              <a:rPr lang="de-DE" sz="1800" dirty="0" err="1">
                <a:solidFill>
                  <a:srgbClr val="000000"/>
                </a:solidFill>
              </a:rPr>
              <a:t>PoMs</a:t>
            </a:r>
            <a:r>
              <a:rPr lang="de-DE" sz="1800" dirty="0">
                <a:solidFill>
                  <a:srgbClr val="000000"/>
                </a:solidFill>
              </a:rPr>
              <a:t> </a:t>
            </a:r>
            <a:r>
              <a:rPr lang="de-DE" sz="1800" dirty="0" err="1">
                <a:solidFill>
                  <a:srgbClr val="000000"/>
                </a:solidFill>
              </a:rPr>
              <a:t>as</a:t>
            </a:r>
            <a:r>
              <a:rPr lang="de-DE" sz="1800" dirty="0">
                <a:solidFill>
                  <a:srgbClr val="000000"/>
                </a:solidFill>
              </a:rPr>
              <a:t> </a:t>
            </a:r>
            <a:r>
              <a:rPr lang="de-DE" sz="1800" dirty="0" err="1">
                <a:solidFill>
                  <a:srgbClr val="000000"/>
                </a:solidFill>
              </a:rPr>
              <a:t>far</a:t>
            </a:r>
            <a:r>
              <a:rPr lang="de-DE" sz="1800" dirty="0">
                <a:solidFill>
                  <a:srgbClr val="000000"/>
                </a:solidFill>
              </a:rPr>
              <a:t> </a:t>
            </a:r>
            <a:r>
              <a:rPr lang="de-DE" sz="1800" dirty="0" err="1">
                <a:solidFill>
                  <a:srgbClr val="000000"/>
                </a:solidFill>
              </a:rPr>
              <a:t>as</a:t>
            </a:r>
            <a:r>
              <a:rPr lang="de-DE" sz="1800" dirty="0">
                <a:solidFill>
                  <a:srgbClr val="000000"/>
                </a:solidFill>
              </a:rPr>
              <a:t> </a:t>
            </a:r>
            <a:r>
              <a:rPr lang="de-DE" sz="1800" dirty="0" err="1">
                <a:solidFill>
                  <a:srgbClr val="000000"/>
                </a:solidFill>
              </a:rPr>
              <a:t>the</a:t>
            </a:r>
            <a:r>
              <a:rPr lang="de-DE" sz="1800" dirty="0">
                <a:solidFill>
                  <a:srgbClr val="000000"/>
                </a:solidFill>
              </a:rPr>
              <a:t> </a:t>
            </a:r>
            <a:r>
              <a:rPr lang="de-DE" sz="1800" dirty="0" err="1">
                <a:solidFill>
                  <a:srgbClr val="000000"/>
                </a:solidFill>
              </a:rPr>
              <a:t>PoM</a:t>
            </a:r>
            <a:r>
              <a:rPr lang="de-DE" sz="1800" dirty="0">
                <a:solidFill>
                  <a:srgbClr val="000000"/>
                </a:solidFill>
              </a:rPr>
              <a:t>  </a:t>
            </a:r>
            <a:r>
              <a:rPr lang="de-DE" sz="1800" dirty="0" err="1">
                <a:solidFill>
                  <a:srgbClr val="000000"/>
                </a:solidFill>
              </a:rPr>
              <a:t>is</a:t>
            </a:r>
            <a:r>
              <a:rPr lang="de-DE" sz="1800" dirty="0">
                <a:solidFill>
                  <a:srgbClr val="000000"/>
                </a:solidFill>
              </a:rPr>
              <a:t> </a:t>
            </a:r>
            <a:r>
              <a:rPr lang="de-DE" sz="1800" dirty="0" err="1">
                <a:solidFill>
                  <a:srgbClr val="000000"/>
                </a:solidFill>
              </a:rPr>
              <a:t>protecting</a:t>
            </a:r>
            <a:r>
              <a:rPr lang="de-DE" sz="1800" dirty="0">
                <a:solidFill>
                  <a:srgbClr val="000000"/>
                </a:solidFill>
              </a:rPr>
              <a:t> </a:t>
            </a:r>
            <a:r>
              <a:rPr lang="de-DE" sz="1800" dirty="0" err="1">
                <a:solidFill>
                  <a:srgbClr val="000000"/>
                </a:solidFill>
              </a:rPr>
              <a:t>their</a:t>
            </a:r>
            <a:r>
              <a:rPr lang="de-DE" sz="1800" dirty="0">
                <a:solidFill>
                  <a:srgbClr val="000000"/>
                </a:solidFill>
              </a:rPr>
              <a:t> individual </a:t>
            </a:r>
            <a:r>
              <a:rPr lang="de-DE" sz="1800" dirty="0" err="1">
                <a:solidFill>
                  <a:srgbClr val="000000"/>
                </a:solidFill>
              </a:rPr>
              <a:t>interest</a:t>
            </a:r>
            <a:r>
              <a:rPr lang="de-DE" sz="1800" dirty="0">
                <a:solidFill>
                  <a:srgbClr val="000000"/>
                </a:solidFill>
              </a:rPr>
              <a:t> (</a:t>
            </a:r>
            <a:r>
              <a:rPr lang="de-DE" sz="1800" dirty="0" err="1">
                <a:solidFill>
                  <a:srgbClr val="000000"/>
                </a:solidFill>
              </a:rPr>
              <a:t>health</a:t>
            </a:r>
            <a:r>
              <a:rPr lang="de-DE" sz="1800" dirty="0" smtClean="0">
                <a:solidFill>
                  <a:srgbClr val="000000"/>
                </a:solidFill>
              </a:rPr>
              <a:t>)</a:t>
            </a:r>
          </a:p>
          <a:p>
            <a:pPr marL="725488">
              <a:spcAft>
                <a:spcPts val="1200"/>
              </a:spcAft>
              <a:buFont typeface="Arial" panose="020B0604020202020204" pitchFamily="34" charset="0"/>
              <a:buChar char="•"/>
            </a:pPr>
            <a:r>
              <a:rPr lang="de-DE" sz="1800" dirty="0" smtClean="0"/>
              <a:t>NGOs </a:t>
            </a:r>
            <a:r>
              <a:rPr lang="de-DE" sz="1800" dirty="0" smtClean="0"/>
              <a:t>A2J limited </a:t>
            </a:r>
            <a:r>
              <a:rPr lang="de-DE" sz="1800" dirty="0" err="1" smtClean="0"/>
              <a:t>to</a:t>
            </a:r>
            <a:r>
              <a:rPr lang="de-DE" sz="1800" dirty="0" smtClean="0"/>
              <a:t> </a:t>
            </a:r>
            <a:r>
              <a:rPr lang="de-DE" sz="1800" dirty="0" err="1" smtClean="0"/>
              <a:t>cases</a:t>
            </a:r>
            <a:r>
              <a:rPr lang="de-DE" sz="1800" dirty="0" smtClean="0"/>
              <a:t> </a:t>
            </a:r>
            <a:r>
              <a:rPr lang="de-DE" sz="1800" dirty="0" err="1" smtClean="0"/>
              <a:t>regulated</a:t>
            </a:r>
            <a:r>
              <a:rPr lang="de-DE" sz="1800" dirty="0" smtClean="0"/>
              <a:t> in EU </a:t>
            </a:r>
            <a:r>
              <a:rPr lang="de-DE" sz="1800" dirty="0" err="1" smtClean="0"/>
              <a:t>and</a:t>
            </a:r>
            <a:r>
              <a:rPr lang="de-DE" sz="1800" dirty="0" smtClean="0"/>
              <a:t> </a:t>
            </a:r>
            <a:r>
              <a:rPr lang="de-DE" sz="1800" dirty="0" smtClean="0"/>
              <a:t>national </a:t>
            </a:r>
            <a:r>
              <a:rPr lang="de-DE" sz="1800" dirty="0" err="1" smtClean="0"/>
              <a:t>law</a:t>
            </a:r>
            <a:r>
              <a:rPr lang="de-DE" sz="1800" dirty="0" smtClean="0"/>
              <a:t> </a:t>
            </a:r>
            <a:r>
              <a:rPr lang="de-DE" sz="1800" dirty="0" smtClean="0"/>
              <a:t>(</a:t>
            </a:r>
            <a:r>
              <a:rPr lang="de-DE" sz="1800" dirty="0" err="1" smtClean="0"/>
              <a:t>projects</a:t>
            </a:r>
            <a:r>
              <a:rPr lang="de-DE" sz="1800" dirty="0" smtClean="0"/>
              <a:t> </a:t>
            </a:r>
            <a:r>
              <a:rPr lang="de-DE" sz="1800" dirty="0" err="1" smtClean="0"/>
              <a:t>with</a:t>
            </a:r>
            <a:r>
              <a:rPr lang="de-DE" sz="1800" dirty="0" smtClean="0"/>
              <a:t> EIA, </a:t>
            </a:r>
            <a:r>
              <a:rPr lang="de-DE" sz="1800" dirty="0" smtClean="0"/>
              <a:t>DE: </a:t>
            </a:r>
            <a:r>
              <a:rPr lang="de-DE" sz="1800" dirty="0" err="1" smtClean="0"/>
              <a:t>some</a:t>
            </a:r>
            <a:r>
              <a:rPr lang="de-DE" sz="1800" dirty="0" smtClean="0"/>
              <a:t> </a:t>
            </a:r>
            <a:r>
              <a:rPr lang="de-DE" sz="1800" dirty="0" err="1" smtClean="0"/>
              <a:t>decisions</a:t>
            </a:r>
            <a:r>
              <a:rPr lang="de-DE" sz="1800" dirty="0" smtClean="0"/>
              <a:t> in Nature </a:t>
            </a:r>
            <a:r>
              <a:rPr lang="de-DE" sz="1800" dirty="0" err="1" smtClean="0"/>
              <a:t>conservation</a:t>
            </a:r>
            <a:r>
              <a:rPr lang="de-DE" sz="1800" dirty="0" smtClean="0"/>
              <a:t>)</a:t>
            </a:r>
            <a:r>
              <a:rPr lang="de-DE" sz="1800" dirty="0" smtClean="0">
                <a:solidFill>
                  <a:srgbClr val="000000"/>
                </a:solidFill>
              </a:rPr>
              <a:t> </a:t>
            </a:r>
          </a:p>
          <a:p>
            <a:pPr marL="725488">
              <a:spcAft>
                <a:spcPts val="1200"/>
              </a:spcAft>
              <a:buFont typeface="Arial" panose="020B0604020202020204" pitchFamily="34" charset="0"/>
              <a:buChar char="•"/>
            </a:pPr>
            <a:r>
              <a:rPr lang="en-US" sz="1800" dirty="0" smtClean="0">
                <a:solidFill>
                  <a:srgbClr val="000000"/>
                </a:solidFill>
              </a:rPr>
              <a:t>German </a:t>
            </a:r>
            <a:r>
              <a:rPr lang="en-US" sz="1800" dirty="0" err="1" smtClean="0">
                <a:solidFill>
                  <a:srgbClr val="000000"/>
                </a:solidFill>
              </a:rPr>
              <a:t>Fed.Ad.Court</a:t>
            </a:r>
            <a:r>
              <a:rPr lang="en-US" sz="1800" dirty="0" smtClean="0">
                <a:solidFill>
                  <a:srgbClr val="000000"/>
                </a:solidFill>
              </a:rPr>
              <a:t>  </a:t>
            </a:r>
            <a:r>
              <a:rPr lang="en-US" sz="1800" dirty="0">
                <a:solidFill>
                  <a:srgbClr val="000000"/>
                </a:solidFill>
              </a:rPr>
              <a:t>(</a:t>
            </a:r>
            <a:r>
              <a:rPr lang="en-US" sz="1800" dirty="0" smtClean="0">
                <a:solidFill>
                  <a:srgbClr val="000000"/>
                </a:solidFill>
              </a:rPr>
              <a:t>5.9.2013): NGO standing against plans and </a:t>
            </a:r>
            <a:r>
              <a:rPr lang="en-US" sz="1800" dirty="0" err="1" smtClean="0">
                <a:solidFill>
                  <a:srgbClr val="000000"/>
                </a:solidFill>
              </a:rPr>
              <a:t>PoMs</a:t>
            </a:r>
            <a:r>
              <a:rPr lang="en-US" sz="1800" dirty="0" smtClean="0">
                <a:solidFill>
                  <a:srgbClr val="000000"/>
                </a:solidFill>
              </a:rPr>
              <a:t> also only </a:t>
            </a:r>
            <a:r>
              <a:rPr lang="en-US" sz="1800" dirty="0">
                <a:solidFill>
                  <a:srgbClr val="000000"/>
                </a:solidFill>
              </a:rPr>
              <a:t>as far as </a:t>
            </a:r>
            <a:r>
              <a:rPr lang="en-US" sz="1800" i="1" dirty="0" err="1">
                <a:solidFill>
                  <a:srgbClr val="000000"/>
                </a:solidFill>
              </a:rPr>
              <a:t>indiviual</a:t>
            </a:r>
            <a:r>
              <a:rPr lang="en-US" sz="1800" i="1" dirty="0">
                <a:solidFill>
                  <a:srgbClr val="000000"/>
                </a:solidFill>
              </a:rPr>
              <a:t> rights </a:t>
            </a:r>
            <a:r>
              <a:rPr lang="en-US" sz="1800" dirty="0">
                <a:solidFill>
                  <a:srgbClr val="000000"/>
                </a:solidFill>
              </a:rPr>
              <a:t>are </a:t>
            </a:r>
            <a:r>
              <a:rPr lang="en-US" sz="1800" dirty="0" smtClean="0">
                <a:solidFill>
                  <a:srgbClr val="000000"/>
                </a:solidFill>
              </a:rPr>
              <a:t>protected</a:t>
            </a:r>
          </a:p>
          <a:p>
            <a:pPr>
              <a:spcAft>
                <a:spcPts val="1200"/>
              </a:spcAft>
              <a:buFont typeface="Wingdings" panose="05000000000000000000" pitchFamily="2" charset="2"/>
              <a:buChar char="Ø"/>
            </a:pPr>
            <a:r>
              <a:rPr lang="en-US" sz="2000" b="1" dirty="0" smtClean="0">
                <a:solidFill>
                  <a:srgbClr val="FF0000"/>
                </a:solidFill>
              </a:rPr>
              <a:t>Water quality objectives do not protect individual interests</a:t>
            </a:r>
            <a:endParaRPr lang="en-US" sz="2000" b="1" dirty="0" smtClean="0">
              <a:solidFill>
                <a:srgbClr val="FF0000"/>
              </a:solidFill>
            </a:endParaRPr>
          </a:p>
          <a:p>
            <a:pPr>
              <a:spcAft>
                <a:spcPts val="1200"/>
              </a:spcAft>
              <a:buFont typeface="Wingdings" panose="05000000000000000000" pitchFamily="2" charset="2"/>
              <a:buChar char="Ø"/>
            </a:pPr>
            <a:r>
              <a:rPr lang="en-US" sz="2000" b="1" dirty="0" smtClean="0">
                <a:solidFill>
                  <a:srgbClr val="FF0000"/>
                </a:solidFill>
              </a:rPr>
              <a:t>Survey: No NGO suit against deficient RBMPs/</a:t>
            </a:r>
            <a:r>
              <a:rPr lang="en-US" sz="2000" b="1" dirty="0" err="1" smtClean="0">
                <a:solidFill>
                  <a:srgbClr val="FF0000"/>
                </a:solidFill>
              </a:rPr>
              <a:t>PoMs</a:t>
            </a:r>
            <a:r>
              <a:rPr lang="en-US" sz="2000" b="1" dirty="0" smtClean="0">
                <a:solidFill>
                  <a:srgbClr val="FF0000"/>
                </a:solidFill>
              </a:rPr>
              <a:t> detected in Europe, no explicit NGO standing against </a:t>
            </a:r>
            <a:r>
              <a:rPr lang="en-US" sz="2000" b="1" dirty="0" err="1" smtClean="0">
                <a:solidFill>
                  <a:srgbClr val="FF0000"/>
                </a:solidFill>
              </a:rPr>
              <a:t>PoMs</a:t>
            </a:r>
            <a:r>
              <a:rPr lang="en-US" sz="2000" b="1" dirty="0" smtClean="0">
                <a:solidFill>
                  <a:srgbClr val="FF0000"/>
                </a:solidFill>
              </a:rPr>
              <a:t> reported</a:t>
            </a:r>
            <a:endParaRPr lang="de-DE" sz="2000" b="1" dirty="0" smtClean="0">
              <a:solidFill>
                <a:srgbClr val="FF0000"/>
              </a:solidFill>
            </a:endParaRPr>
          </a:p>
          <a:p>
            <a:pPr>
              <a:spcAft>
                <a:spcPts val="1200"/>
              </a:spcAft>
              <a:buFont typeface="Arial" panose="020B0604020202020204" pitchFamily="34" charset="0"/>
              <a:buChar char="•"/>
            </a:pPr>
            <a:endParaRPr lang="de-DE" sz="2000" dirty="0" smtClean="0">
              <a:solidFill>
                <a:srgbClr val="000000"/>
              </a:solidFill>
            </a:endParaRPr>
          </a:p>
          <a:p>
            <a:pPr>
              <a:buFont typeface="Arial" panose="020B0604020202020204" pitchFamily="34" charset="0"/>
              <a:buChar char="•"/>
            </a:pPr>
            <a:endParaRPr lang="de-DE" sz="2000" dirty="0">
              <a:solidFill>
                <a:srgbClr val="000000"/>
              </a:solidFill>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7</a:t>
            </a:fld>
            <a:endParaRPr lang="en-GB"/>
          </a:p>
        </p:txBody>
      </p:sp>
    </p:spTree>
    <p:extLst>
      <p:ext uri="{BB962C8B-B14F-4D97-AF65-F5344CB8AC3E}">
        <p14:creationId xmlns:p14="http://schemas.microsoft.com/office/powerpoint/2010/main" val="417227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0" dirty="0"/>
              <a:t>Why this lack of A2J </a:t>
            </a:r>
            <a:r>
              <a:rPr lang="en-US" sz="2400" b="0" dirty="0" smtClean="0"/>
              <a:t>regarding ecologic objectives and management is </a:t>
            </a:r>
            <a:r>
              <a:rPr lang="en-US" sz="2400" b="0" dirty="0"/>
              <a:t>not in line with the Aarhus Convention</a:t>
            </a:r>
            <a:r>
              <a:rPr lang="en-US" dirty="0"/>
              <a:t/>
            </a:r>
            <a:br>
              <a:rPr lang="en-US" dirty="0"/>
            </a:br>
            <a:endParaRPr lang="de-DE" dirty="0"/>
          </a:p>
        </p:txBody>
      </p:sp>
      <p:sp>
        <p:nvSpPr>
          <p:cNvPr id="3" name="Inhaltsplatzhalter 2"/>
          <p:cNvSpPr>
            <a:spLocks noGrp="1"/>
          </p:cNvSpPr>
          <p:nvPr>
            <p:ph idx="1"/>
          </p:nvPr>
        </p:nvSpPr>
        <p:spPr>
          <a:xfrm>
            <a:off x="445198" y="1484784"/>
            <a:ext cx="7955174" cy="3505200"/>
          </a:xfrm>
        </p:spPr>
        <p:txBody>
          <a:bodyPr wrap="square"/>
          <a:lstStyle/>
          <a:p>
            <a:r>
              <a:rPr lang="en-US" sz="2800" b="1" dirty="0" smtClean="0">
                <a:solidFill>
                  <a:srgbClr val="FF0000"/>
                </a:solidFill>
              </a:rPr>
              <a:t>Art 9.3 Aarhus Convention</a:t>
            </a:r>
            <a:r>
              <a:rPr lang="en-US" sz="2000" dirty="0" smtClean="0"/>
              <a:t>	</a:t>
            </a:r>
          </a:p>
          <a:p>
            <a:r>
              <a:rPr lang="en-US" sz="2000" dirty="0" smtClean="0"/>
              <a:t>	</a:t>
            </a:r>
          </a:p>
          <a:p>
            <a:r>
              <a:rPr lang="en-US" sz="2000" dirty="0"/>
              <a:t>	</a:t>
            </a:r>
            <a:r>
              <a:rPr lang="en-US" sz="2000" dirty="0" smtClean="0"/>
              <a:t>In </a:t>
            </a:r>
            <a:r>
              <a:rPr lang="en-US" sz="2000" dirty="0"/>
              <a:t>addition and without prejudice to the review procedures referred to </a:t>
            </a:r>
            <a:r>
              <a:rPr lang="en-US" sz="2000" dirty="0" smtClean="0"/>
              <a:t>in paragraphs </a:t>
            </a:r>
            <a:r>
              <a:rPr lang="en-US" sz="2000" dirty="0"/>
              <a:t>1 and 2 above, each Party shall ensure that, where they meet </a:t>
            </a:r>
            <a:r>
              <a:rPr lang="en-US" sz="2000" dirty="0" smtClean="0"/>
              <a:t>the criteria</a:t>
            </a:r>
            <a:r>
              <a:rPr lang="en-US" sz="2000" dirty="0"/>
              <a:t>, if any, laid down in its national law, </a:t>
            </a:r>
            <a:r>
              <a:rPr lang="en-US" sz="2000" u="sng" dirty="0"/>
              <a:t>members of the public </a:t>
            </a:r>
            <a:r>
              <a:rPr lang="en-US" sz="2000" u="sng" dirty="0" smtClean="0"/>
              <a:t>have access </a:t>
            </a:r>
            <a:r>
              <a:rPr lang="en-US" sz="2000" u="sng" dirty="0"/>
              <a:t>to administrative or judicial procedures to challenge acts </a:t>
            </a:r>
            <a:r>
              <a:rPr lang="en-US" sz="2000" u="sng" dirty="0" smtClean="0"/>
              <a:t>and omissions </a:t>
            </a:r>
            <a:r>
              <a:rPr lang="en-US" sz="2000" u="sng" dirty="0"/>
              <a:t>by private persons and public authorities which </a:t>
            </a:r>
            <a:r>
              <a:rPr lang="en-US" sz="2000" u="sng" dirty="0" smtClean="0"/>
              <a:t>contravene provisions </a:t>
            </a:r>
            <a:r>
              <a:rPr lang="en-US" sz="2000" u="sng" dirty="0"/>
              <a:t>of its national law relating to the environment</a:t>
            </a:r>
            <a:r>
              <a:rPr lang="en-US" sz="2000" dirty="0"/>
              <a:t>.</a:t>
            </a:r>
            <a:endParaRPr lang="de-DE" sz="2000" dirty="0" smtClean="0"/>
          </a:p>
          <a:p>
            <a:endParaRPr lang="de-DE" sz="1400"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8</a:t>
            </a:fld>
            <a:endParaRPr lang="en-GB"/>
          </a:p>
        </p:txBody>
      </p:sp>
      <p:sp>
        <p:nvSpPr>
          <p:cNvPr id="6" name="Textfeld 5"/>
          <p:cNvSpPr txBox="1"/>
          <p:nvPr/>
        </p:nvSpPr>
        <p:spPr>
          <a:xfrm>
            <a:off x="467544" y="3933056"/>
            <a:ext cx="8064896" cy="400110"/>
          </a:xfrm>
          <a:prstGeom prst="rect">
            <a:avLst/>
          </a:prstGeom>
          <a:noFill/>
        </p:spPr>
        <p:txBody>
          <a:bodyPr wrap="square" rtlCol="0">
            <a:spAutoFit/>
          </a:bodyPr>
          <a:lstStyle/>
          <a:p>
            <a:pPr marL="342900" lvl="0" indent="-342900" eaLnBrk="0" hangingPunct="0">
              <a:spcBef>
                <a:spcPct val="0"/>
              </a:spcBef>
              <a:buClr>
                <a:srgbClr val="000000"/>
              </a:buClr>
            </a:pPr>
            <a:endParaRPr lang="en-US" sz="2000" kern="0" dirty="0">
              <a:solidFill>
                <a:srgbClr val="000000"/>
              </a:solidFill>
              <a:latin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4075"/>
            <a:ext cx="6623720" cy="223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299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0" dirty="0"/>
              <a:t>Why this lack of A2J </a:t>
            </a:r>
            <a:r>
              <a:rPr lang="en-US" sz="2400" b="0" dirty="0" smtClean="0"/>
              <a:t>regarding ecologic objectives and management is </a:t>
            </a:r>
            <a:r>
              <a:rPr lang="en-US" sz="2400" b="0" dirty="0"/>
              <a:t>not in line with the Aarhus Convention</a:t>
            </a:r>
            <a:r>
              <a:rPr lang="en-US" dirty="0"/>
              <a:t/>
            </a:r>
            <a:br>
              <a:rPr lang="en-US" dirty="0"/>
            </a:br>
            <a:endParaRPr lang="de-DE" dirty="0"/>
          </a:p>
        </p:txBody>
      </p:sp>
      <p:sp>
        <p:nvSpPr>
          <p:cNvPr id="3" name="Inhaltsplatzhalter 2"/>
          <p:cNvSpPr>
            <a:spLocks noGrp="1"/>
          </p:cNvSpPr>
          <p:nvPr>
            <p:ph idx="1"/>
          </p:nvPr>
        </p:nvSpPr>
        <p:spPr>
          <a:xfrm>
            <a:off x="433250" y="1397352"/>
            <a:ext cx="4930838" cy="3505200"/>
          </a:xfrm>
        </p:spPr>
        <p:txBody>
          <a:bodyPr wrap="square"/>
          <a:lstStyle/>
          <a:p>
            <a:pPr>
              <a:spcAft>
                <a:spcPts val="600"/>
              </a:spcAft>
            </a:pPr>
            <a:r>
              <a:rPr lang="de-DE" sz="2000" b="1" dirty="0" err="1" smtClean="0">
                <a:solidFill>
                  <a:srgbClr val="FF0000"/>
                </a:solidFill>
              </a:rPr>
              <a:t>Decision</a:t>
            </a:r>
            <a:r>
              <a:rPr lang="de-DE" sz="2000" b="1" dirty="0" smtClean="0">
                <a:solidFill>
                  <a:srgbClr val="FF0000"/>
                </a:solidFill>
              </a:rPr>
              <a:t> </a:t>
            </a:r>
            <a:r>
              <a:rPr lang="de-DE" sz="2000" b="1" dirty="0" err="1" smtClean="0">
                <a:solidFill>
                  <a:srgbClr val="FF0000"/>
                </a:solidFill>
              </a:rPr>
              <a:t>practice</a:t>
            </a:r>
            <a:r>
              <a:rPr lang="de-DE" sz="2000" b="1" dirty="0" smtClean="0">
                <a:solidFill>
                  <a:srgbClr val="FF0000"/>
                </a:solidFill>
              </a:rPr>
              <a:t> </a:t>
            </a:r>
            <a:r>
              <a:rPr lang="de-DE" sz="2000" b="1" dirty="0" err="1" smtClean="0">
                <a:solidFill>
                  <a:srgbClr val="FF0000"/>
                </a:solidFill>
              </a:rPr>
              <a:t>of</a:t>
            </a:r>
            <a:r>
              <a:rPr lang="de-DE" sz="2000" b="1" dirty="0" smtClean="0">
                <a:solidFill>
                  <a:srgbClr val="FF0000"/>
                </a:solidFill>
              </a:rPr>
              <a:t> ACCC </a:t>
            </a:r>
          </a:p>
          <a:p>
            <a:pPr marL="273050" indent="-273050">
              <a:buFont typeface="Arial" panose="020B0604020202020204" pitchFamily="34" charset="0"/>
              <a:buChar char="•"/>
            </a:pPr>
            <a:r>
              <a:rPr lang="de-DE" sz="1800" dirty="0" smtClean="0"/>
              <a:t>C/2005/11 </a:t>
            </a:r>
            <a:r>
              <a:rPr lang="de-DE" sz="1800" dirty="0"/>
              <a:t>(</a:t>
            </a:r>
            <a:r>
              <a:rPr lang="de-DE" sz="1800" dirty="0" err="1" smtClean="0"/>
              <a:t>Belgium</a:t>
            </a:r>
            <a:r>
              <a:rPr lang="de-DE" sz="1800" dirty="0" smtClean="0"/>
              <a:t>): „plan de </a:t>
            </a:r>
            <a:r>
              <a:rPr lang="de-DE" sz="1800" dirty="0" err="1" smtClean="0"/>
              <a:t>secteur</a:t>
            </a:r>
            <a:r>
              <a:rPr lang="de-DE" sz="1800" dirty="0" smtClean="0"/>
              <a:t>“: </a:t>
            </a:r>
            <a:r>
              <a:rPr lang="de-DE" sz="1800" dirty="0" err="1" smtClean="0"/>
              <a:t>preparatory</a:t>
            </a:r>
            <a:r>
              <a:rPr lang="de-DE" sz="1800" dirty="0" smtClean="0"/>
              <a:t> </a:t>
            </a:r>
            <a:r>
              <a:rPr lang="de-DE" sz="1800" dirty="0" err="1" smtClean="0"/>
              <a:t>spatial</a:t>
            </a:r>
            <a:r>
              <a:rPr lang="de-DE" sz="1800" dirty="0" smtClean="0"/>
              <a:t> </a:t>
            </a:r>
            <a:r>
              <a:rPr lang="de-DE" sz="1800" dirty="0" err="1" smtClean="0"/>
              <a:t>plans</a:t>
            </a:r>
            <a:r>
              <a:rPr lang="de-DE" sz="1800" dirty="0" smtClean="0"/>
              <a:t> </a:t>
            </a:r>
            <a:r>
              <a:rPr lang="de-DE" sz="1800" dirty="0" err="1" smtClean="0"/>
              <a:t>subject</a:t>
            </a:r>
            <a:r>
              <a:rPr lang="de-DE" sz="1800" dirty="0" smtClean="0"/>
              <a:t> </a:t>
            </a:r>
            <a:r>
              <a:rPr lang="de-DE" sz="1800" dirty="0" err="1" smtClean="0"/>
              <a:t>to</a:t>
            </a:r>
            <a:r>
              <a:rPr lang="de-DE" sz="1800" dirty="0" smtClean="0"/>
              <a:t> Art. 9.3</a:t>
            </a:r>
          </a:p>
          <a:p>
            <a:pPr marL="273050" indent="-273050">
              <a:buFont typeface="Arial" panose="020B0604020202020204" pitchFamily="34" charset="0"/>
              <a:buChar char="•"/>
            </a:pPr>
            <a:r>
              <a:rPr lang="de-DE" sz="1800" dirty="0" smtClean="0"/>
              <a:t>C/2010/50 Czech </a:t>
            </a:r>
            <a:r>
              <a:rPr lang="de-DE" sz="1800" dirty="0" err="1" smtClean="0"/>
              <a:t>Republic</a:t>
            </a:r>
            <a:r>
              <a:rPr lang="de-DE" sz="1800" dirty="0" smtClean="0"/>
              <a:t>: </a:t>
            </a:r>
            <a:r>
              <a:rPr lang="de-DE" sz="1800" dirty="0" err="1" smtClean="0"/>
              <a:t>land</a:t>
            </a:r>
            <a:r>
              <a:rPr lang="de-DE" sz="1800" dirty="0" smtClean="0"/>
              <a:t> </a:t>
            </a:r>
            <a:r>
              <a:rPr lang="de-DE" sz="1800" dirty="0" err="1" smtClean="0"/>
              <a:t>use</a:t>
            </a:r>
            <a:r>
              <a:rPr lang="de-DE" sz="1800" dirty="0" smtClean="0"/>
              <a:t> </a:t>
            </a:r>
            <a:r>
              <a:rPr lang="de-DE" sz="1800" dirty="0" err="1" smtClean="0"/>
              <a:t>plans</a:t>
            </a:r>
            <a:r>
              <a:rPr lang="de-DE" sz="1800" dirty="0" smtClean="0"/>
              <a:t> </a:t>
            </a:r>
            <a:r>
              <a:rPr lang="de-DE" sz="1800" dirty="0" err="1" smtClean="0"/>
              <a:t>subject</a:t>
            </a:r>
            <a:r>
              <a:rPr lang="de-DE" sz="1800" dirty="0" smtClean="0"/>
              <a:t> </a:t>
            </a:r>
            <a:r>
              <a:rPr lang="de-DE" sz="1800" dirty="0" err="1" smtClean="0"/>
              <a:t>to</a:t>
            </a:r>
            <a:r>
              <a:rPr lang="de-DE" sz="1800" dirty="0" smtClean="0"/>
              <a:t> 9.3 AC</a:t>
            </a:r>
          </a:p>
          <a:p>
            <a:pPr marL="273050" indent="-273050">
              <a:buFont typeface="Arial" panose="020B0604020202020204" pitchFamily="34" charset="0"/>
              <a:buChar char="•"/>
            </a:pPr>
            <a:r>
              <a:rPr lang="de-DE" sz="1800" dirty="0" smtClean="0"/>
              <a:t>C/2011/58 </a:t>
            </a:r>
            <a:r>
              <a:rPr lang="de-DE" sz="1800" dirty="0"/>
              <a:t>(</a:t>
            </a:r>
            <a:r>
              <a:rPr lang="de-DE" sz="1800" dirty="0" err="1" smtClean="0"/>
              <a:t>Bulgaria</a:t>
            </a:r>
            <a:r>
              <a:rPr lang="de-DE" sz="1800" dirty="0" smtClean="0"/>
              <a:t>): NGO A2J </a:t>
            </a:r>
            <a:r>
              <a:rPr lang="de-DE" sz="1800" dirty="0" err="1" smtClean="0"/>
              <a:t>against</a:t>
            </a:r>
            <a:r>
              <a:rPr lang="de-DE" sz="1800" dirty="0" smtClean="0"/>
              <a:t> </a:t>
            </a:r>
            <a:r>
              <a:rPr lang="de-DE" sz="1800" dirty="0" err="1" smtClean="0"/>
              <a:t>general</a:t>
            </a:r>
            <a:r>
              <a:rPr lang="de-DE" sz="1800" dirty="0" smtClean="0"/>
              <a:t> </a:t>
            </a:r>
            <a:r>
              <a:rPr lang="de-DE" sz="1800" dirty="0" err="1" smtClean="0"/>
              <a:t>spatial</a:t>
            </a:r>
            <a:r>
              <a:rPr lang="de-DE" sz="1800" dirty="0" smtClean="0"/>
              <a:t> </a:t>
            </a:r>
            <a:r>
              <a:rPr lang="de-DE" sz="1800" dirty="0" err="1" smtClean="0"/>
              <a:t>plans</a:t>
            </a:r>
            <a:r>
              <a:rPr lang="de-DE" sz="1800" dirty="0" smtClean="0"/>
              <a:t> </a:t>
            </a:r>
            <a:r>
              <a:rPr lang="de-DE" sz="1800" dirty="0" err="1" smtClean="0"/>
              <a:t>required</a:t>
            </a:r>
            <a:r>
              <a:rPr lang="de-DE" sz="1800" dirty="0" smtClean="0"/>
              <a:t> </a:t>
            </a:r>
            <a:r>
              <a:rPr lang="de-DE" sz="1800" dirty="0" err="1" smtClean="0"/>
              <a:t>by</a:t>
            </a:r>
            <a:r>
              <a:rPr lang="de-DE" sz="1800" dirty="0" smtClean="0"/>
              <a:t> 9.3 AC</a:t>
            </a:r>
          </a:p>
          <a:p>
            <a:endParaRPr lang="de-DE" sz="2000" dirty="0" smtClean="0"/>
          </a:p>
          <a:p>
            <a:endParaRPr lang="de-DE" sz="1400"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pPr>
              <a:defRPr/>
            </a:pPr>
            <a:r>
              <a:rPr lang="en-GB" smtClean="0"/>
              <a:t>Page </a:t>
            </a:r>
            <a:fld id="{1AD6AACB-103A-4D3C-832C-9E364A5E9DAA}" type="slidenum">
              <a:rPr lang="en-GB" smtClean="0"/>
              <a:pPr>
                <a:defRPr/>
              </a:pPr>
              <a:t>9</a:t>
            </a:fld>
            <a:endParaRPr lang="en-GB"/>
          </a:p>
        </p:txBody>
      </p:sp>
      <p:pic>
        <p:nvPicPr>
          <p:cNvPr id="3074" name="Picture 2" descr="http://www.unece.org/fileadmin/_processed_/csm_ACCC_members_2013_e098e1f7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31419"/>
            <a:ext cx="3650579" cy="2601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23528" y="4077072"/>
            <a:ext cx="8064896" cy="1938992"/>
          </a:xfrm>
          <a:prstGeom prst="rect">
            <a:avLst/>
          </a:prstGeom>
          <a:noFill/>
        </p:spPr>
        <p:txBody>
          <a:bodyPr wrap="square" rtlCol="0">
            <a:spAutoFit/>
          </a:bodyPr>
          <a:lstStyle/>
          <a:p>
            <a:pPr marL="342900" lvl="0" indent="-342900" eaLnBrk="0" hangingPunct="0">
              <a:spcBef>
                <a:spcPct val="0"/>
              </a:spcBef>
              <a:buClr>
                <a:srgbClr val="000000"/>
              </a:buClr>
            </a:pPr>
            <a:r>
              <a:rPr lang="de-DE" sz="2000" b="1" kern="0" dirty="0">
                <a:solidFill>
                  <a:srgbClr val="FF0000"/>
                </a:solidFill>
                <a:latin typeface="Arial"/>
              </a:rPr>
              <a:t>AC </a:t>
            </a:r>
            <a:r>
              <a:rPr lang="de-DE" sz="2000" b="1" kern="0" dirty="0" err="1">
                <a:solidFill>
                  <a:srgbClr val="FF0000"/>
                </a:solidFill>
                <a:latin typeface="Arial"/>
              </a:rPr>
              <a:t>Decision</a:t>
            </a:r>
            <a:r>
              <a:rPr lang="de-DE" sz="2000" b="1" kern="0" dirty="0">
                <a:solidFill>
                  <a:srgbClr val="FF0000"/>
                </a:solidFill>
                <a:latin typeface="Arial"/>
              </a:rPr>
              <a:t> V/9h on </a:t>
            </a:r>
            <a:r>
              <a:rPr lang="de-DE" sz="2000" b="1" kern="0" dirty="0" err="1">
                <a:solidFill>
                  <a:srgbClr val="FF0000"/>
                </a:solidFill>
                <a:latin typeface="Arial"/>
              </a:rPr>
              <a:t>compliance</a:t>
            </a:r>
            <a:r>
              <a:rPr lang="de-DE" sz="2000" b="1" kern="0" dirty="0">
                <a:solidFill>
                  <a:srgbClr val="FF0000"/>
                </a:solidFill>
                <a:latin typeface="Arial"/>
              </a:rPr>
              <a:t> </a:t>
            </a:r>
            <a:r>
              <a:rPr lang="de-DE" sz="2000" b="1" kern="0" dirty="0" err="1">
                <a:solidFill>
                  <a:srgbClr val="FF0000"/>
                </a:solidFill>
                <a:latin typeface="Arial"/>
              </a:rPr>
              <a:t>by</a:t>
            </a:r>
            <a:r>
              <a:rPr lang="de-DE" sz="2000" b="1" kern="0" dirty="0">
                <a:solidFill>
                  <a:srgbClr val="FF0000"/>
                </a:solidFill>
                <a:latin typeface="Arial"/>
              </a:rPr>
              <a:t> Germany </a:t>
            </a:r>
            <a:r>
              <a:rPr lang="de-DE" sz="2000" b="1" kern="0" dirty="0" err="1">
                <a:solidFill>
                  <a:srgbClr val="FF0000"/>
                </a:solidFill>
                <a:latin typeface="Arial"/>
              </a:rPr>
              <a:t>of</a:t>
            </a:r>
            <a:r>
              <a:rPr lang="de-DE" sz="2000" b="1" kern="0" dirty="0">
                <a:solidFill>
                  <a:srgbClr val="FF0000"/>
                </a:solidFill>
                <a:latin typeface="Arial"/>
              </a:rPr>
              <a:t> 30.7.2014</a:t>
            </a:r>
            <a:r>
              <a:rPr lang="de-DE" sz="2000" kern="0" dirty="0">
                <a:solidFill>
                  <a:srgbClr val="000000"/>
                </a:solidFill>
                <a:latin typeface="Arial"/>
              </a:rPr>
              <a:t>:</a:t>
            </a:r>
          </a:p>
          <a:p>
            <a:pPr lvl="0" eaLnBrk="0" hangingPunct="0">
              <a:spcBef>
                <a:spcPct val="0"/>
              </a:spcBef>
              <a:buClr>
                <a:srgbClr val="000000"/>
              </a:buClr>
            </a:pPr>
            <a:r>
              <a:rPr lang="en-US" sz="2000" kern="0" dirty="0" smtClean="0">
                <a:solidFill>
                  <a:srgbClr val="000000"/>
                </a:solidFill>
                <a:latin typeface="Arial"/>
              </a:rPr>
              <a:t>“</a:t>
            </a:r>
            <a:r>
              <a:rPr lang="en-US" sz="2000" kern="0" dirty="0">
                <a:solidFill>
                  <a:srgbClr val="000000"/>
                </a:solidFill>
                <a:latin typeface="Arial"/>
              </a:rPr>
              <a:t>By not ensuring the standing of environmental NGOs in many of its sectoral laws to challenge acts or omissions of public authorities or private persons which contravene provisions of national law relating to the environment, the Party concerned fails to comply with article 9, paragraph 3, of the Convention;”</a:t>
            </a:r>
          </a:p>
        </p:txBody>
      </p:sp>
    </p:spTree>
    <p:extLst>
      <p:ext uri="{BB962C8B-B14F-4D97-AF65-F5344CB8AC3E}">
        <p14:creationId xmlns:p14="http://schemas.microsoft.com/office/powerpoint/2010/main" val="19661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FFFFFF"/>
      </a:dk2>
      <a:lt2>
        <a:srgbClr val="808080"/>
      </a:lt2>
      <a:accent1>
        <a:srgbClr val="00589C"/>
      </a:accent1>
      <a:accent2>
        <a:srgbClr val="C0C0C0"/>
      </a:accent2>
      <a:accent3>
        <a:srgbClr val="FFFFFF"/>
      </a:accent3>
      <a:accent4>
        <a:srgbClr val="000000"/>
      </a:accent4>
      <a:accent5>
        <a:srgbClr val="AAB4CB"/>
      </a:accent5>
      <a:accent6>
        <a:srgbClr val="AEAEAE"/>
      </a:accent6>
      <a:hlink>
        <a:srgbClr val="00589C"/>
      </a:hlink>
      <a:folHlink>
        <a:srgbClr val="D42D12"/>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defRPr kumimoji="0" lang="en-GB" sz="26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defRPr kumimoji="0" lang="en-GB" sz="2600" b="0" i="0" u="none" strike="noStrike" cap="none" normalizeH="0" baseline="0" smtClean="0">
            <a:ln>
              <a:noFill/>
            </a:ln>
            <a:solidFill>
              <a:schemeClr val="bg2"/>
            </a:solidFill>
            <a:effectLst/>
            <a:latin typeface="Arial" charset="0"/>
          </a:defRPr>
        </a:defPPr>
      </a:lstStyle>
    </a:lnDef>
  </a:objectDefaults>
  <a:extraClrSchemeLst>
    <a:extraClrScheme>
      <a:clrScheme name="Leere Präsentation 1">
        <a:dk1>
          <a:srgbClr val="000000"/>
        </a:dk1>
        <a:lt1>
          <a:srgbClr val="FFFFFF"/>
        </a:lt1>
        <a:dk2>
          <a:srgbClr val="FFFFFF"/>
        </a:dk2>
        <a:lt2>
          <a:srgbClr val="808080"/>
        </a:lt2>
        <a:accent1>
          <a:srgbClr val="00589C"/>
        </a:accent1>
        <a:accent2>
          <a:srgbClr val="C0C0C0"/>
        </a:accent2>
        <a:accent3>
          <a:srgbClr val="FFFFFF"/>
        </a:accent3>
        <a:accent4>
          <a:srgbClr val="000000"/>
        </a:accent4>
        <a:accent5>
          <a:srgbClr val="AAB4CB"/>
        </a:accent5>
        <a:accent6>
          <a:srgbClr val="AEAEAE"/>
        </a:accent6>
        <a:hlink>
          <a:srgbClr val="00589C"/>
        </a:hlink>
        <a:folHlink>
          <a:srgbClr val="D42D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Bildschirmpräsentation (4:3)</PresentationFormat>
  <Paragraphs>116</Paragraphs>
  <Slides>13</Slides>
  <Notes>4</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Leere Präsentation</vt:lpstr>
      <vt:lpstr>Access to Justice in the Field of Water Law    Dr. Moritz Reese, Department for Environmental and Planning Law, Helmholtz Centre for Environmental Research, Leipzig   Halle | 10 September 2012</vt:lpstr>
      <vt:lpstr>How is A2J important in Water Law – An Overview</vt:lpstr>
      <vt:lpstr>Focus: The lack of A2J regarding implementation of the Water Framework Directive </vt:lpstr>
      <vt:lpstr>Focus: The lack of A2J regarding implementation of the Water Framework Directive </vt:lpstr>
      <vt:lpstr>Focus: The lack of A2J regarding implementation of the Water Framework Directive  Implementation of WFD quality objectives  </vt:lpstr>
      <vt:lpstr>Focus: The lack of A2J regarding implementation of the Water Framework Directive    </vt:lpstr>
      <vt:lpstr>Focus: The lack of A2J regarding implementation of the Water Framework Directive </vt:lpstr>
      <vt:lpstr>Why this lack of A2J regarding ecologic objectives and management is not in line with the Aarhus Convention </vt:lpstr>
      <vt:lpstr>Why this lack of A2J regarding ecologic objectives and management is not in line with the Aarhus Convention </vt:lpstr>
      <vt:lpstr>Why this lack of A2J regarding ecologic objectives and management is not in line with the Aarhus Convention </vt:lpstr>
      <vt:lpstr>Opening A2J on env. plans and programs: A revolutionary breakthrough in Germany as example to follow.</vt:lpstr>
      <vt:lpstr>Perspectives, Questions  </vt:lpstr>
      <vt:lpstr>Examples of the Target &amp; Program Approach</vt:lpstr>
    </vt:vector>
  </TitlesOfParts>
  <Company>Okan Tustas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Okan Tustas</dc:creator>
  <cp:lastModifiedBy>anonym</cp:lastModifiedBy>
  <cp:revision>421</cp:revision>
  <dcterms:created xsi:type="dcterms:W3CDTF">2006-10-02T12:24:28Z</dcterms:created>
  <dcterms:modified xsi:type="dcterms:W3CDTF">2016-09-13T08:26:42Z</dcterms:modified>
</cp:coreProperties>
</file>