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33"/>
  </p:notesMasterIdLst>
  <p:handoutMasterIdLst>
    <p:handoutMasterId r:id="rId34"/>
  </p:handoutMasterIdLst>
  <p:sldIdLst>
    <p:sldId id="256" r:id="rId2"/>
    <p:sldId id="285" r:id="rId3"/>
    <p:sldId id="262" r:id="rId4"/>
    <p:sldId id="260" r:id="rId5"/>
    <p:sldId id="263" r:id="rId6"/>
    <p:sldId id="267" r:id="rId7"/>
    <p:sldId id="261" r:id="rId8"/>
    <p:sldId id="273" r:id="rId9"/>
    <p:sldId id="265" r:id="rId10"/>
    <p:sldId id="274" r:id="rId11"/>
    <p:sldId id="271" r:id="rId12"/>
    <p:sldId id="272" r:id="rId13"/>
    <p:sldId id="275" r:id="rId14"/>
    <p:sldId id="276" r:id="rId15"/>
    <p:sldId id="284" r:id="rId16"/>
    <p:sldId id="269" r:id="rId17"/>
    <p:sldId id="277" r:id="rId18"/>
    <p:sldId id="278" r:id="rId19"/>
    <p:sldId id="279" r:id="rId20"/>
    <p:sldId id="286" r:id="rId21"/>
    <p:sldId id="287" r:id="rId22"/>
    <p:sldId id="288" r:id="rId23"/>
    <p:sldId id="289" r:id="rId24"/>
    <p:sldId id="290" r:id="rId25"/>
    <p:sldId id="291" r:id="rId26"/>
    <p:sldId id="280" r:id="rId27"/>
    <p:sldId id="282" r:id="rId28"/>
    <p:sldId id="283" r:id="rId29"/>
    <p:sldId id="281" r:id="rId30"/>
    <p:sldId id="292" r:id="rId31"/>
    <p:sldId id="293" r:id="rId32"/>
  </p:sldIdLst>
  <p:sldSz cx="9144000" cy="6858000" type="screen4x3"/>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08" autoAdjust="0"/>
    <p:restoredTop sz="94803" autoAdjust="0"/>
  </p:normalViewPr>
  <p:slideViewPr>
    <p:cSldViewPr>
      <p:cViewPr varScale="1">
        <p:scale>
          <a:sx n="69" d="100"/>
          <a:sy n="69" d="100"/>
        </p:scale>
        <p:origin x="-1422" y="-102"/>
      </p:cViewPr>
      <p:guideLst>
        <p:guide orient="horz" pos="2160"/>
        <p:guide pos="2880"/>
      </p:guideLst>
    </p:cSldViewPr>
  </p:slideViewPr>
  <p:outlineViewPr>
    <p:cViewPr>
      <p:scale>
        <a:sx n="33" d="100"/>
        <a:sy n="33" d="100"/>
      </p:scale>
      <p:origin x="48" y="32868"/>
    </p:cViewPr>
  </p:outlineViewPr>
  <p:notesTextViewPr>
    <p:cViewPr>
      <p:scale>
        <a:sx n="100" d="100"/>
        <a:sy n="100" d="100"/>
      </p:scale>
      <p:origin x="0" y="0"/>
    </p:cViewPr>
  </p:notesTextViewPr>
  <p:sorterViewPr>
    <p:cViewPr>
      <p:scale>
        <a:sx n="79" d="100"/>
        <a:sy n="79"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o-RO"/>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8CD9BDD-668E-4E67-A62F-68A3B8A838F8}" type="datetimeFigureOut">
              <a:rPr lang="ro-RO" smtClean="0"/>
              <a:pPr/>
              <a:t>12.09.2016</a:t>
            </a:fld>
            <a:endParaRPr lang="ro-RO"/>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ro-RO"/>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8E04C54-A250-413E-8447-8CCA2EAA1B97}" type="slidenum">
              <a:rPr lang="ro-RO" smtClean="0"/>
              <a:pPr/>
              <a:t>‹#›</a:t>
            </a:fld>
            <a:endParaRPr lang="ro-RO"/>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o-RO"/>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717E97-58EB-4805-BFE0-8232956BC31F}" type="datetimeFigureOut">
              <a:rPr lang="ro-RO" smtClean="0"/>
              <a:pPr/>
              <a:t>12.09.2016</a:t>
            </a:fld>
            <a:endParaRPr lang="ro-RO"/>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o-RO"/>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o-RO"/>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149FC71-5967-4FFB-94EF-AB94FEF1EE11}" type="slidenum">
              <a:rPr lang="ro-RO" smtClean="0"/>
              <a:pPr/>
              <a:t>‹#›</a:t>
            </a:fld>
            <a:endParaRPr lang="ro-RO"/>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ro-RO"/>
          </a:p>
        </p:txBody>
      </p:sp>
      <p:sp>
        <p:nvSpPr>
          <p:cNvPr id="4" name="Slide Number Placeholder 3"/>
          <p:cNvSpPr>
            <a:spLocks noGrp="1"/>
          </p:cNvSpPr>
          <p:nvPr>
            <p:ph type="sldNum" sz="quarter" idx="10"/>
          </p:nvPr>
        </p:nvSpPr>
        <p:spPr/>
        <p:txBody>
          <a:bodyPr/>
          <a:lstStyle/>
          <a:p>
            <a:fld id="{F149FC71-5967-4FFB-94EF-AB94FEF1EE11}" type="slidenum">
              <a:rPr lang="ro-RO" smtClean="0"/>
              <a:pPr/>
              <a:t>1</a:t>
            </a:fld>
            <a:endParaRPr lang="ro-R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8164432-4495-4361-8055-950E04FFABF8}" type="datetimeFigureOut">
              <a:rPr lang="ro-RO" smtClean="0"/>
              <a:pPr/>
              <a:t>12.09.2016</a:t>
            </a:fld>
            <a:endParaRPr lang="ro-RO"/>
          </a:p>
        </p:txBody>
      </p:sp>
      <p:sp>
        <p:nvSpPr>
          <p:cNvPr id="17" name="Footer Placeholder 16"/>
          <p:cNvSpPr>
            <a:spLocks noGrp="1"/>
          </p:cNvSpPr>
          <p:nvPr>
            <p:ph type="ftr" sz="quarter" idx="11"/>
          </p:nvPr>
        </p:nvSpPr>
        <p:spPr/>
        <p:txBody>
          <a:bodyPr/>
          <a:lstStyle/>
          <a:p>
            <a:endParaRPr lang="ro-RO"/>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9C26C010-7146-4D83-80C2-61201E4692C3}" type="slidenum">
              <a:rPr lang="ro-RO" smtClean="0"/>
              <a:pPr/>
              <a:t>‹#›</a:t>
            </a:fld>
            <a:endParaRPr lang="ro-RO"/>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164432-4495-4361-8055-950E04FFABF8}" type="datetimeFigureOut">
              <a:rPr lang="ro-RO" smtClean="0"/>
              <a:pPr/>
              <a:t>12.09.2016</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9C26C010-7146-4D83-80C2-61201E4692C3}" type="slidenum">
              <a:rPr lang="ro-RO" smtClean="0"/>
              <a:pPr/>
              <a:t>‹#›</a:t>
            </a:fld>
            <a:endParaRPr lang="ro-R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164432-4495-4361-8055-950E04FFABF8}" type="datetimeFigureOut">
              <a:rPr lang="ro-RO" smtClean="0"/>
              <a:pPr/>
              <a:t>12.09.2016</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9C26C010-7146-4D83-80C2-61201E4692C3}" type="slidenum">
              <a:rPr lang="ro-RO" smtClean="0"/>
              <a:pPr/>
              <a:t>‹#›</a:t>
            </a:fld>
            <a:endParaRPr lang="ro-R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8164432-4495-4361-8055-950E04FFABF8}" type="datetimeFigureOut">
              <a:rPr lang="ro-RO" smtClean="0"/>
              <a:pPr/>
              <a:t>12.09.2016</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9C26C010-7146-4D83-80C2-61201E4692C3}" type="slidenum">
              <a:rPr lang="ro-RO" smtClean="0"/>
              <a:pPr/>
              <a:t>‹#›</a:t>
            </a:fld>
            <a:endParaRPr lang="ro-RO"/>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8164432-4495-4361-8055-950E04FFABF8}" type="datetimeFigureOut">
              <a:rPr lang="ro-RO" smtClean="0"/>
              <a:pPr/>
              <a:t>12.09.2016</a:t>
            </a:fld>
            <a:endParaRPr lang="ro-RO"/>
          </a:p>
        </p:txBody>
      </p:sp>
      <p:sp>
        <p:nvSpPr>
          <p:cNvPr id="5" name="Footer Placeholder 4"/>
          <p:cNvSpPr>
            <a:spLocks noGrp="1"/>
          </p:cNvSpPr>
          <p:nvPr>
            <p:ph type="ftr" sz="quarter" idx="11"/>
          </p:nvPr>
        </p:nvSpPr>
        <p:spPr>
          <a:xfrm>
            <a:off x="800100" y="6172200"/>
            <a:ext cx="4000500" cy="457200"/>
          </a:xfrm>
        </p:spPr>
        <p:txBody>
          <a:bodyPr/>
          <a:lstStyle/>
          <a:p>
            <a:endParaRPr lang="ro-RO"/>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9C26C010-7146-4D83-80C2-61201E4692C3}" type="slidenum">
              <a:rPr lang="ro-RO" smtClean="0"/>
              <a:pPr/>
              <a:t>‹#›</a:t>
            </a:fld>
            <a:endParaRPr lang="ro-R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8164432-4495-4361-8055-950E04FFABF8}" type="datetimeFigureOut">
              <a:rPr lang="ro-RO" smtClean="0"/>
              <a:pPr/>
              <a:t>12.09.2016</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9C26C010-7146-4D83-80C2-61201E4692C3}" type="slidenum">
              <a:rPr lang="ro-RO" smtClean="0"/>
              <a:pPr/>
              <a:t>‹#›</a:t>
            </a:fld>
            <a:endParaRPr lang="ro-RO"/>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8164432-4495-4361-8055-950E04FFABF8}" type="datetimeFigureOut">
              <a:rPr lang="ro-RO" smtClean="0"/>
              <a:pPr/>
              <a:t>12.09.2016</a:t>
            </a:fld>
            <a:endParaRPr lang="ro-RO"/>
          </a:p>
        </p:txBody>
      </p:sp>
      <p:sp>
        <p:nvSpPr>
          <p:cNvPr id="8" name="Footer Placeholder 7"/>
          <p:cNvSpPr>
            <a:spLocks noGrp="1"/>
          </p:cNvSpPr>
          <p:nvPr>
            <p:ph type="ftr" sz="quarter" idx="11"/>
          </p:nvPr>
        </p:nvSpPr>
        <p:spPr/>
        <p:txBody>
          <a:bodyPr/>
          <a:lstStyle/>
          <a:p>
            <a:endParaRPr lang="ro-RO"/>
          </a:p>
        </p:txBody>
      </p:sp>
      <p:sp>
        <p:nvSpPr>
          <p:cNvPr id="9" name="Slide Number Placeholder 8"/>
          <p:cNvSpPr>
            <a:spLocks noGrp="1"/>
          </p:cNvSpPr>
          <p:nvPr>
            <p:ph type="sldNum" sz="quarter" idx="12"/>
          </p:nvPr>
        </p:nvSpPr>
        <p:spPr/>
        <p:txBody>
          <a:bodyPr/>
          <a:lstStyle/>
          <a:p>
            <a:fld id="{9C26C010-7146-4D83-80C2-61201E4692C3}" type="slidenum">
              <a:rPr lang="ro-RO" smtClean="0"/>
              <a:pPr/>
              <a:t>‹#›</a:t>
            </a:fld>
            <a:endParaRPr lang="ro-RO"/>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8164432-4495-4361-8055-950E04FFABF8}" type="datetimeFigureOut">
              <a:rPr lang="ro-RO" smtClean="0"/>
              <a:pPr/>
              <a:t>12.09.2016</a:t>
            </a:fld>
            <a:endParaRPr lang="ro-RO"/>
          </a:p>
        </p:txBody>
      </p:sp>
      <p:sp>
        <p:nvSpPr>
          <p:cNvPr id="4" name="Footer Placeholder 3"/>
          <p:cNvSpPr>
            <a:spLocks noGrp="1"/>
          </p:cNvSpPr>
          <p:nvPr>
            <p:ph type="ftr" sz="quarter" idx="11"/>
          </p:nvPr>
        </p:nvSpPr>
        <p:spPr/>
        <p:txBody>
          <a:bodyPr/>
          <a:lstStyle/>
          <a:p>
            <a:endParaRPr lang="ro-RO"/>
          </a:p>
        </p:txBody>
      </p:sp>
      <p:sp>
        <p:nvSpPr>
          <p:cNvPr id="5" name="Slide Number Placeholder 4"/>
          <p:cNvSpPr>
            <a:spLocks noGrp="1"/>
          </p:cNvSpPr>
          <p:nvPr>
            <p:ph type="sldNum" sz="quarter" idx="12"/>
          </p:nvPr>
        </p:nvSpPr>
        <p:spPr/>
        <p:txBody>
          <a:bodyPr/>
          <a:lstStyle/>
          <a:p>
            <a:fld id="{9C26C010-7146-4D83-80C2-61201E4692C3}" type="slidenum">
              <a:rPr lang="ro-RO" smtClean="0"/>
              <a:pPr/>
              <a:t>‹#›</a:t>
            </a:fld>
            <a:endParaRPr lang="ro-R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164432-4495-4361-8055-950E04FFABF8}" type="datetimeFigureOut">
              <a:rPr lang="ro-RO" smtClean="0"/>
              <a:pPr/>
              <a:t>12.09.2016</a:t>
            </a:fld>
            <a:endParaRPr lang="ro-RO"/>
          </a:p>
        </p:txBody>
      </p:sp>
      <p:sp>
        <p:nvSpPr>
          <p:cNvPr id="3" name="Footer Placeholder 2"/>
          <p:cNvSpPr>
            <a:spLocks noGrp="1"/>
          </p:cNvSpPr>
          <p:nvPr>
            <p:ph type="ftr" sz="quarter" idx="11"/>
          </p:nvPr>
        </p:nvSpPr>
        <p:spPr/>
        <p:txBody>
          <a:bodyPr/>
          <a:lstStyle/>
          <a:p>
            <a:endParaRPr lang="ro-RO"/>
          </a:p>
        </p:txBody>
      </p:sp>
      <p:sp>
        <p:nvSpPr>
          <p:cNvPr id="4" name="Slide Number Placeholder 3"/>
          <p:cNvSpPr>
            <a:spLocks noGrp="1"/>
          </p:cNvSpPr>
          <p:nvPr>
            <p:ph type="sldNum" sz="quarter" idx="12"/>
          </p:nvPr>
        </p:nvSpPr>
        <p:spPr/>
        <p:txBody>
          <a:bodyPr/>
          <a:lstStyle/>
          <a:p>
            <a:fld id="{9C26C010-7146-4D83-80C2-61201E4692C3}" type="slidenum">
              <a:rPr lang="ro-RO" smtClean="0"/>
              <a:pPr/>
              <a:t>‹#›</a:t>
            </a:fld>
            <a:endParaRPr lang="ro-R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8164432-4495-4361-8055-950E04FFABF8}" type="datetimeFigureOut">
              <a:rPr lang="ro-RO" smtClean="0"/>
              <a:pPr/>
              <a:t>12.09.2016</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9C26C010-7146-4D83-80C2-61201E4692C3}" type="slidenum">
              <a:rPr lang="ro-RO" smtClean="0"/>
              <a:pPr/>
              <a:t>‹#›</a:t>
            </a:fld>
            <a:endParaRPr lang="ro-RO"/>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8164432-4495-4361-8055-950E04FFABF8}" type="datetimeFigureOut">
              <a:rPr lang="ro-RO" smtClean="0"/>
              <a:pPr/>
              <a:t>12.09.2016</a:t>
            </a:fld>
            <a:endParaRPr lang="ro-RO"/>
          </a:p>
        </p:txBody>
      </p:sp>
      <p:sp>
        <p:nvSpPr>
          <p:cNvPr id="6" name="Footer Placeholder 5"/>
          <p:cNvSpPr>
            <a:spLocks noGrp="1"/>
          </p:cNvSpPr>
          <p:nvPr>
            <p:ph type="ftr" sz="quarter" idx="11"/>
          </p:nvPr>
        </p:nvSpPr>
        <p:spPr>
          <a:xfrm>
            <a:off x="914400" y="6172200"/>
            <a:ext cx="3886200" cy="457200"/>
          </a:xfrm>
        </p:spPr>
        <p:txBody>
          <a:bodyPr/>
          <a:lstStyle/>
          <a:p>
            <a:endParaRPr lang="ro-RO"/>
          </a:p>
        </p:txBody>
      </p:sp>
      <p:sp>
        <p:nvSpPr>
          <p:cNvPr id="7" name="Slide Number Placeholder 6"/>
          <p:cNvSpPr>
            <a:spLocks noGrp="1"/>
          </p:cNvSpPr>
          <p:nvPr>
            <p:ph type="sldNum" sz="quarter" idx="12"/>
          </p:nvPr>
        </p:nvSpPr>
        <p:spPr>
          <a:xfrm>
            <a:off x="146304" y="6208776"/>
            <a:ext cx="457200" cy="457200"/>
          </a:xfrm>
        </p:spPr>
        <p:txBody>
          <a:bodyPr/>
          <a:lstStyle/>
          <a:p>
            <a:fld id="{9C26C010-7146-4D83-80C2-61201E4692C3}" type="slidenum">
              <a:rPr lang="ro-RO" smtClean="0"/>
              <a:pPr/>
              <a:t>‹#›</a:t>
            </a:fld>
            <a:endParaRPr lang="ro-RO"/>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A8164432-4495-4361-8055-950E04FFABF8}" type="datetimeFigureOut">
              <a:rPr lang="ro-RO" smtClean="0"/>
              <a:pPr/>
              <a:t>12.09.2016</a:t>
            </a:fld>
            <a:endParaRPr lang="ro-RO"/>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ro-RO"/>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9C26C010-7146-4D83-80C2-61201E4692C3}" type="slidenum">
              <a:rPr lang="ro-RO" smtClean="0"/>
              <a:pPr/>
              <a:t>‹#›</a:t>
            </a:fld>
            <a:endParaRPr lang="ro-RO"/>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411760" y="3284984"/>
            <a:ext cx="5284440" cy="1152128"/>
          </a:xfrm>
        </p:spPr>
        <p:txBody>
          <a:bodyPr>
            <a:normAutofit/>
          </a:bodyPr>
          <a:lstStyle/>
          <a:p>
            <a:pPr algn="r"/>
            <a:r>
              <a:rPr lang="ro-RO" sz="2400" dirty="0" smtClean="0">
                <a:solidFill>
                  <a:schemeClr val="tx2">
                    <a:lumMod val="50000"/>
                  </a:schemeClr>
                </a:solidFill>
              </a:rPr>
              <a:t>Lecturer Flaminia </a:t>
            </a:r>
            <a:r>
              <a:rPr lang="ro-RO" sz="2400" dirty="0" smtClean="0">
                <a:solidFill>
                  <a:schemeClr val="tx2">
                    <a:lumMod val="50000"/>
                  </a:schemeClr>
                </a:solidFill>
              </a:rPr>
              <a:t>Stârc-Meclejan</a:t>
            </a:r>
            <a:r>
              <a:rPr lang="en-GB" sz="2400" dirty="0" smtClean="0">
                <a:solidFill>
                  <a:schemeClr val="tx2">
                    <a:lumMod val="50000"/>
                  </a:schemeClr>
                </a:solidFill>
              </a:rPr>
              <a:t>, </a:t>
            </a:r>
            <a:r>
              <a:rPr lang="en-GB" sz="2400" i="1" dirty="0" smtClean="0">
                <a:solidFill>
                  <a:schemeClr val="tx2">
                    <a:lumMod val="50000"/>
                  </a:schemeClr>
                </a:solidFill>
              </a:rPr>
              <a:t>PhD</a:t>
            </a:r>
            <a:endParaRPr lang="en-GB" sz="2400" i="1" dirty="0" smtClean="0">
              <a:solidFill>
                <a:schemeClr val="tx2">
                  <a:lumMod val="50000"/>
                </a:schemeClr>
              </a:solidFill>
            </a:endParaRPr>
          </a:p>
          <a:p>
            <a:pPr algn="r"/>
            <a:r>
              <a:rPr lang="en-GB" sz="2400" dirty="0" smtClean="0">
                <a:solidFill>
                  <a:schemeClr val="tx2">
                    <a:lumMod val="50000"/>
                  </a:schemeClr>
                </a:solidFill>
              </a:rPr>
              <a:t>West University of Timisoara, Faculty of Law </a:t>
            </a:r>
            <a:endParaRPr lang="ro-RO" sz="2400" dirty="0">
              <a:solidFill>
                <a:schemeClr val="tx2">
                  <a:lumMod val="50000"/>
                </a:schemeClr>
              </a:solidFill>
            </a:endParaRPr>
          </a:p>
        </p:txBody>
      </p:sp>
      <p:sp>
        <p:nvSpPr>
          <p:cNvPr id="2" name="Title 1"/>
          <p:cNvSpPr>
            <a:spLocks noGrp="1"/>
          </p:cNvSpPr>
          <p:nvPr>
            <p:ph type="ctrTitle"/>
          </p:nvPr>
        </p:nvSpPr>
        <p:spPr>
          <a:xfrm>
            <a:off x="611560" y="1556792"/>
            <a:ext cx="8075240" cy="1419163"/>
          </a:xfrm>
        </p:spPr>
        <p:txBody>
          <a:bodyPr>
            <a:normAutofit fontScale="90000"/>
          </a:bodyPr>
          <a:lstStyle/>
          <a:p>
            <a:r>
              <a:rPr lang="ro-RO" i="1" dirty="0" smtClean="0"/>
              <a:t/>
            </a:r>
            <a:br>
              <a:rPr lang="ro-RO" i="1" dirty="0" smtClean="0"/>
            </a:br>
            <a:r>
              <a:rPr lang="en-GB" i="1" dirty="0" smtClean="0">
                <a:solidFill>
                  <a:schemeClr val="bg2">
                    <a:lumMod val="25000"/>
                  </a:schemeClr>
                </a:solidFill>
              </a:rPr>
              <a:t> Trade Secrets and Environmental Law </a:t>
            </a:r>
            <a:r>
              <a:rPr lang="ro-RO" i="1" dirty="0" smtClean="0">
                <a:solidFill>
                  <a:schemeClr val="bg2">
                    <a:lumMod val="25000"/>
                  </a:schemeClr>
                </a:solidFill>
              </a:rPr>
              <a:t/>
            </a:r>
            <a:br>
              <a:rPr lang="ro-RO" i="1" dirty="0" smtClean="0">
                <a:solidFill>
                  <a:schemeClr val="bg2">
                    <a:lumMod val="25000"/>
                  </a:schemeClr>
                </a:solidFill>
              </a:rPr>
            </a:br>
            <a:r>
              <a:rPr lang="en-GB" i="1" dirty="0" smtClean="0">
                <a:solidFill>
                  <a:schemeClr val="bg2">
                    <a:lumMod val="25000"/>
                  </a:schemeClr>
                </a:solidFill>
              </a:rPr>
              <a:t>- A Matter of Course</a:t>
            </a:r>
            <a:r>
              <a:rPr lang="ro-RO" dirty="0" smtClean="0"/>
              <a:t/>
            </a:r>
            <a:br>
              <a:rPr lang="ro-RO" dirty="0" smtClean="0"/>
            </a:br>
            <a:endParaRPr lang="ro-RO" dirty="0"/>
          </a:p>
        </p:txBody>
      </p:sp>
      <p:sp>
        <p:nvSpPr>
          <p:cNvPr id="5" name="TextBox 4"/>
          <p:cNvSpPr txBox="1"/>
          <p:nvPr/>
        </p:nvSpPr>
        <p:spPr>
          <a:xfrm>
            <a:off x="611560" y="4437112"/>
            <a:ext cx="7848872" cy="369332"/>
          </a:xfrm>
          <a:prstGeom prst="rect">
            <a:avLst/>
          </a:prstGeom>
          <a:noFill/>
        </p:spPr>
        <p:txBody>
          <a:bodyPr wrap="square" rtlCol="0">
            <a:spAutoFit/>
          </a:bodyPr>
          <a:lstStyle/>
          <a:p>
            <a:pPr algn="just"/>
            <a:r>
              <a:rPr lang="ro-RO" i="1" dirty="0" smtClean="0"/>
              <a:t>	</a:t>
            </a:r>
            <a:endParaRPr lang="ro-RO" sz="2400"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4638"/>
            <a:ext cx="7488832" cy="922114"/>
          </a:xfrm>
        </p:spPr>
        <p:txBody>
          <a:bodyPr/>
          <a:lstStyle/>
          <a:p>
            <a:pPr algn="ctr"/>
            <a:r>
              <a:rPr lang="en-GB" dirty="0" smtClean="0"/>
              <a:t>Law no. 554/2001</a:t>
            </a:r>
            <a:endParaRPr lang="ro-RO" dirty="0"/>
          </a:p>
        </p:txBody>
      </p:sp>
      <p:sp>
        <p:nvSpPr>
          <p:cNvPr id="3" name="Content Placeholder 2"/>
          <p:cNvSpPr>
            <a:spLocks noGrp="1"/>
          </p:cNvSpPr>
          <p:nvPr>
            <p:ph sz="quarter" idx="1"/>
          </p:nvPr>
        </p:nvSpPr>
        <p:spPr>
          <a:xfrm>
            <a:off x="251520" y="1268760"/>
            <a:ext cx="8568952" cy="5400600"/>
          </a:xfrm>
        </p:spPr>
        <p:txBody>
          <a:bodyPr>
            <a:noAutofit/>
          </a:bodyPr>
          <a:lstStyle/>
          <a:p>
            <a:pPr algn="just"/>
            <a:r>
              <a:rPr lang="en-US" sz="2400" b="1" u="sng" dirty="0" smtClean="0"/>
              <a:t>exemptions</a:t>
            </a:r>
            <a:r>
              <a:rPr lang="en-US" sz="2400" dirty="0" smtClean="0"/>
              <a:t> - for refusal of the authorities to provide information of public interest are broadly aligned to the exemptions under </a:t>
            </a:r>
            <a:r>
              <a:rPr lang="ro-RO" sz="2400" b="1" u="sng" dirty="0" smtClean="0"/>
              <a:t>Art.</a:t>
            </a:r>
            <a:r>
              <a:rPr lang="en-US" sz="2400" b="1" u="sng" dirty="0" smtClean="0"/>
              <a:t> 4 </a:t>
            </a:r>
            <a:r>
              <a:rPr lang="ro-RO" sz="2400" b="1" u="sng" dirty="0" smtClean="0"/>
              <a:t>AC </a:t>
            </a:r>
            <a:r>
              <a:rPr lang="en-US" sz="2400" dirty="0" smtClean="0">
                <a:solidFill>
                  <a:srgbClr val="00B050"/>
                </a:solidFill>
              </a:rPr>
              <a:t>information related to commercial or financial activities</a:t>
            </a:r>
            <a:r>
              <a:rPr lang="ro-RO" sz="2400" dirty="0" smtClean="0">
                <a:solidFill>
                  <a:srgbClr val="00B050"/>
                </a:solidFill>
              </a:rPr>
              <a:t>,</a:t>
            </a:r>
            <a:r>
              <a:rPr lang="en-US" sz="2400" dirty="0" smtClean="0">
                <a:solidFill>
                  <a:srgbClr val="00B050"/>
                </a:solidFill>
              </a:rPr>
              <a:t> if the disclosure of the respective information affects intellectual or industrial property rights</a:t>
            </a:r>
            <a:r>
              <a:rPr lang="ro-RO" sz="2400" dirty="0" smtClean="0">
                <a:solidFill>
                  <a:srgbClr val="00B050"/>
                </a:solidFill>
              </a:rPr>
              <a:t>,</a:t>
            </a:r>
            <a:r>
              <a:rPr lang="en-US" sz="2400" dirty="0" smtClean="0">
                <a:solidFill>
                  <a:srgbClr val="00B050"/>
                </a:solidFill>
              </a:rPr>
              <a:t> as well as the principle of loyal competition</a:t>
            </a:r>
            <a:r>
              <a:rPr lang="ro-RO" sz="2400" dirty="0" smtClean="0">
                <a:solidFill>
                  <a:srgbClr val="00B050"/>
                </a:solidFill>
              </a:rPr>
              <a:t>, as set forth by the law</a:t>
            </a:r>
            <a:r>
              <a:rPr lang="en-US" sz="2400" b="1" u="sng" dirty="0" smtClean="0">
                <a:solidFill>
                  <a:srgbClr val="00B050"/>
                </a:solidFill>
              </a:rPr>
              <a:t> </a:t>
            </a:r>
            <a:r>
              <a:rPr lang="ro-RO" sz="2400" b="1" u="sng" dirty="0" smtClean="0"/>
              <a:t>(</a:t>
            </a:r>
            <a:r>
              <a:rPr lang="en-US" sz="2400" b="1" u="sng" dirty="0" smtClean="0"/>
              <a:t>Art</a:t>
            </a:r>
            <a:r>
              <a:rPr lang="ro-RO" sz="2400" b="1" u="sng" dirty="0" smtClean="0"/>
              <a:t>.</a:t>
            </a:r>
            <a:r>
              <a:rPr lang="en-US" sz="2400" b="1" u="sng" dirty="0" smtClean="0"/>
              <a:t> 1</a:t>
            </a:r>
            <a:r>
              <a:rPr lang="ro-RO" sz="2400" b="1" u="sng" dirty="0" smtClean="0"/>
              <a:t>2 </a:t>
            </a:r>
            <a:r>
              <a:rPr lang="en-US" sz="2400" b="1" u="sng" dirty="0" smtClean="0"/>
              <a:t>c) </a:t>
            </a:r>
            <a:r>
              <a:rPr lang="ro-RO" sz="2400" b="1" u="sng" dirty="0" smtClean="0"/>
              <a:t>Law no. 554/2001)</a:t>
            </a:r>
          </a:p>
          <a:p>
            <a:pPr algn="just"/>
            <a:endParaRPr lang="ro-RO" sz="2400" dirty="0" smtClean="0"/>
          </a:p>
          <a:p>
            <a:pPr algn="just"/>
            <a:r>
              <a:rPr lang="en-US" sz="2400" dirty="0" smtClean="0"/>
              <a:t>The Implementing Rules of this law approved by Government Decision 123/2002 lay down the applicable principles, procedures and norms </a:t>
            </a:r>
            <a:r>
              <a:rPr lang="ro-RO" sz="2400" dirty="0" smtClean="0"/>
              <a:t>that</a:t>
            </a:r>
            <a:r>
              <a:rPr lang="en-US" sz="2400" dirty="0" smtClean="0"/>
              <a:t> guarantee the person’s free access to any information of public interest</a:t>
            </a:r>
            <a:r>
              <a:rPr lang="ro-RO" sz="2400" dirty="0" smtClean="0"/>
              <a:t>,</a:t>
            </a:r>
            <a:r>
              <a:rPr lang="en-US" sz="2400" dirty="0" smtClean="0"/>
              <a:t> as well as the </a:t>
            </a:r>
            <a:r>
              <a:rPr lang="ro-RO" sz="2400" dirty="0" smtClean="0"/>
              <a:t>applicable </a:t>
            </a:r>
            <a:r>
              <a:rPr lang="en-US" sz="2400" dirty="0" smtClean="0"/>
              <a:t>remedies</a:t>
            </a:r>
            <a:r>
              <a:rPr lang="ro-RO" sz="2400" dirty="0" smtClean="0"/>
              <a:t>,</a:t>
            </a:r>
            <a:r>
              <a:rPr lang="en-US" sz="2400" dirty="0" smtClean="0"/>
              <a:t> in the event </a:t>
            </a:r>
            <a:r>
              <a:rPr lang="ro-RO" sz="2400" dirty="0" smtClean="0"/>
              <a:t>in which</a:t>
            </a:r>
            <a:r>
              <a:rPr lang="en-US" sz="2400" dirty="0" smtClean="0"/>
              <a:t> a person</a:t>
            </a:r>
            <a:r>
              <a:rPr lang="en-GB" sz="2400" dirty="0" smtClean="0"/>
              <a:t>’s</a:t>
            </a:r>
            <a:r>
              <a:rPr lang="en-US" sz="2400" dirty="0" smtClean="0"/>
              <a:t> right of access to information was violated.</a:t>
            </a:r>
          </a:p>
          <a:p>
            <a:pPr algn="just"/>
            <a:endParaRPr lang="ro-RO"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o-RO" dirty="0" smtClean="0"/>
              <a:t>Trade secrets in Romanian law</a:t>
            </a:r>
            <a:endParaRPr lang="ro-RO" dirty="0"/>
          </a:p>
        </p:txBody>
      </p:sp>
      <p:sp>
        <p:nvSpPr>
          <p:cNvPr id="3" name="Content Placeholder 2"/>
          <p:cNvSpPr>
            <a:spLocks noGrp="1"/>
          </p:cNvSpPr>
          <p:nvPr>
            <p:ph sz="quarter" idx="1"/>
          </p:nvPr>
        </p:nvSpPr>
        <p:spPr>
          <a:xfrm>
            <a:off x="251520" y="1412776"/>
            <a:ext cx="8424936" cy="5184576"/>
          </a:xfrm>
        </p:spPr>
        <p:txBody>
          <a:bodyPr/>
          <a:lstStyle/>
          <a:p>
            <a:pPr algn="just"/>
            <a:r>
              <a:rPr lang="en-GB" sz="2300" b="1" dirty="0" smtClean="0"/>
              <a:t>Law no. 11/1991 on combating unfair competition, as amended in 2015</a:t>
            </a:r>
          </a:p>
          <a:p>
            <a:pPr algn="just">
              <a:buNone/>
            </a:pPr>
            <a:r>
              <a:rPr lang="en-GB" sz="2300" dirty="0" smtClean="0"/>
              <a:t>	</a:t>
            </a:r>
            <a:r>
              <a:rPr lang="en-GB" sz="2300" b="1" u="sng" dirty="0" smtClean="0"/>
              <a:t>Art. 1</a:t>
            </a:r>
            <a:r>
              <a:rPr lang="en-GB" sz="2300" b="1" u="sng" baseline="30000" dirty="0" smtClean="0"/>
              <a:t>1 </a:t>
            </a:r>
            <a:r>
              <a:rPr lang="en-GB" sz="2300" b="1" u="sng" dirty="0" smtClean="0"/>
              <a:t>d)</a:t>
            </a:r>
            <a:r>
              <a:rPr lang="en-GB" sz="2300" b="1" dirty="0" smtClean="0"/>
              <a:t> trade secret </a:t>
            </a:r>
            <a:r>
              <a:rPr lang="en-GB" sz="2300" dirty="0" smtClean="0"/>
              <a:t>means</a:t>
            </a:r>
            <a:r>
              <a:rPr lang="en-GB" sz="2300" b="1" dirty="0" smtClean="0"/>
              <a:t> </a:t>
            </a:r>
            <a:r>
              <a:rPr lang="en-GB" sz="2300" dirty="0" smtClean="0"/>
              <a:t>any information that is not, as a body or in the precise configuration and assembly of its components, generally known among or readily accessible to persons within the circles that normally deal with the kind of information, and which has commercial value because it is secret, and which has been subject to reasonable steps under the circumstances, by the person lawfully in control of the information, to keep it secret, having regard to the circumstances, to be preserved as secret shall be a commercial secret; the trade secret shall be protected as long as the previously stated conditions are met</a:t>
            </a:r>
          </a:p>
          <a:p>
            <a:pPr algn="just">
              <a:buNone/>
            </a:pPr>
            <a:r>
              <a:rPr lang="en-GB" sz="2300" b="1" dirty="0" smtClean="0"/>
              <a:t>    </a:t>
            </a:r>
            <a:r>
              <a:rPr lang="en-GB" sz="2300" b="1" u="sng" dirty="0" smtClean="0"/>
              <a:t>Art. 1</a:t>
            </a:r>
            <a:r>
              <a:rPr lang="en-GB" sz="2300" b="1" u="sng" baseline="30000" dirty="0" smtClean="0"/>
              <a:t>1 </a:t>
            </a:r>
            <a:r>
              <a:rPr lang="en-GB" sz="2300" b="1" u="sng" dirty="0" smtClean="0"/>
              <a:t>e)</a:t>
            </a:r>
            <a:r>
              <a:rPr lang="en-GB" sz="2300" dirty="0" smtClean="0"/>
              <a:t> </a:t>
            </a:r>
            <a:r>
              <a:rPr lang="en-GB" sz="2300" b="1" dirty="0" smtClean="0"/>
              <a:t>legitimate trade secret holder </a:t>
            </a:r>
            <a:r>
              <a:rPr lang="en-GB" sz="2300" dirty="0" smtClean="0"/>
              <a:t>means any natural or legal person lawfully controlling a trade secret</a:t>
            </a:r>
            <a:endParaRPr lang="en-GB" sz="23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618040" cy="706090"/>
          </a:xfrm>
        </p:spPr>
        <p:txBody>
          <a:bodyPr>
            <a:normAutofit/>
          </a:bodyPr>
          <a:lstStyle/>
          <a:p>
            <a:pPr algn="ctr"/>
            <a:r>
              <a:rPr lang="ro-RO" sz="3000" dirty="0" smtClean="0"/>
              <a:t>Trade secrets in Romanian law</a:t>
            </a:r>
            <a:endParaRPr lang="ro-RO" sz="3000" dirty="0"/>
          </a:p>
        </p:txBody>
      </p:sp>
      <p:sp>
        <p:nvSpPr>
          <p:cNvPr id="3" name="Content Placeholder 2"/>
          <p:cNvSpPr>
            <a:spLocks noGrp="1"/>
          </p:cNvSpPr>
          <p:nvPr>
            <p:ph sz="quarter" idx="1"/>
          </p:nvPr>
        </p:nvSpPr>
        <p:spPr>
          <a:xfrm>
            <a:off x="251520" y="1052736"/>
            <a:ext cx="8568952" cy="5544616"/>
          </a:xfrm>
        </p:spPr>
        <p:txBody>
          <a:bodyPr>
            <a:normAutofit/>
          </a:bodyPr>
          <a:lstStyle/>
          <a:p>
            <a:pPr algn="just"/>
            <a:r>
              <a:rPr lang="en-US" sz="2300" b="1" dirty="0" smtClean="0"/>
              <a:t>DIRECTIVE (EU) 2016/943 o</a:t>
            </a:r>
            <a:r>
              <a:rPr lang="en-US" sz="2400" b="1" dirty="0" smtClean="0"/>
              <a:t>n the protection of undisclosed know-how and business information (trade secrets) against their unlawful acquisition, use and disclosure</a:t>
            </a:r>
            <a:r>
              <a:rPr lang="ro-RO" sz="2300" b="1" dirty="0" smtClean="0"/>
              <a:t> </a:t>
            </a:r>
            <a:r>
              <a:rPr lang="en-GB" sz="2300" dirty="0" smtClean="0"/>
              <a:t>to be transposed into domestic legislation </a:t>
            </a:r>
            <a:r>
              <a:rPr lang="ro-RO" sz="2300" dirty="0" smtClean="0"/>
              <a:t>by </a:t>
            </a:r>
            <a:r>
              <a:rPr lang="ro-RO" sz="2300" b="1" dirty="0" smtClean="0"/>
              <a:t>9 June 2018</a:t>
            </a:r>
            <a:endParaRPr lang="en-GB" sz="2300" b="1" dirty="0" smtClean="0"/>
          </a:p>
          <a:p>
            <a:pPr algn="just"/>
            <a:r>
              <a:rPr lang="en-US" sz="2300" dirty="0" smtClean="0"/>
              <a:t>Recital 11 This Directive should not affect the application of Union or national rules that require the disclosure of information, including trade secrets, to the public or to public authorities. Nor should it affect the application of rules that allow public authorities to collect information for the performance of their duties, or rules that allow or require any subsequent disclosure by those public authorities of relevant information to the public included </a:t>
            </a:r>
            <a:r>
              <a:rPr lang="en-US" sz="2400" b="1" dirty="0" smtClean="0"/>
              <a:t>Directive 2003/4/EC </a:t>
            </a:r>
            <a:r>
              <a:rPr lang="en-US" sz="2400" dirty="0" smtClean="0"/>
              <a:t>of the European Parliament and of the Council</a:t>
            </a:r>
          </a:p>
          <a:p>
            <a:pPr algn="just" fontAlgn="base"/>
            <a:r>
              <a:rPr lang="en-US" sz="2400" dirty="0" smtClean="0"/>
              <a:t>Recital 34 This Directive respects the fundamental rights and observes the principles recognized in particular by the Charter, notably (…) the freedom of expression and information</a:t>
            </a:r>
          </a:p>
          <a:p>
            <a:pPr algn="just"/>
            <a:endParaRPr lang="en-US" sz="23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546032" cy="778098"/>
          </a:xfrm>
        </p:spPr>
        <p:txBody>
          <a:bodyPr>
            <a:normAutofit/>
          </a:bodyPr>
          <a:lstStyle/>
          <a:p>
            <a:pPr algn="ctr"/>
            <a:r>
              <a:rPr lang="en-US" sz="2400" b="1" dirty="0" smtClean="0"/>
              <a:t>DIRECTIVE (EU) 2016/943</a:t>
            </a:r>
            <a:endParaRPr lang="ro-RO" sz="2400" dirty="0"/>
          </a:p>
        </p:txBody>
      </p:sp>
      <p:sp>
        <p:nvSpPr>
          <p:cNvPr id="3" name="Content Placeholder 2"/>
          <p:cNvSpPr>
            <a:spLocks noGrp="1"/>
          </p:cNvSpPr>
          <p:nvPr>
            <p:ph sz="quarter" idx="1"/>
          </p:nvPr>
        </p:nvSpPr>
        <p:spPr>
          <a:xfrm>
            <a:off x="323528" y="1196752"/>
            <a:ext cx="8496944" cy="5400600"/>
          </a:xfrm>
        </p:spPr>
        <p:txBody>
          <a:bodyPr>
            <a:noAutofit/>
          </a:bodyPr>
          <a:lstStyle/>
          <a:p>
            <a:pPr algn="just" fontAlgn="base"/>
            <a:r>
              <a:rPr lang="en-US" sz="2000" b="1" u="sng" dirty="0" smtClean="0"/>
              <a:t>Art. 1 (2)</a:t>
            </a:r>
            <a:r>
              <a:rPr lang="en-US" sz="2000" dirty="0" smtClean="0"/>
              <a:t>   This Directive shall not affect:</a:t>
            </a:r>
          </a:p>
          <a:p>
            <a:pPr algn="just" fontAlgn="base">
              <a:buNone/>
            </a:pPr>
            <a:r>
              <a:rPr lang="en-US" sz="2000" dirty="0" smtClean="0"/>
              <a:t>(a) the exercise of the right to freedom of expression and information as set out in the Charter, including respect for the freedom and pluralism of the media;</a:t>
            </a:r>
          </a:p>
          <a:p>
            <a:pPr algn="just" fontAlgn="base">
              <a:buNone/>
            </a:pPr>
            <a:r>
              <a:rPr lang="en-US" sz="2000" dirty="0" smtClean="0"/>
              <a:t>(b) </a:t>
            </a:r>
            <a:r>
              <a:rPr lang="en-US" sz="2000" dirty="0" smtClean="0">
                <a:solidFill>
                  <a:srgbClr val="00B050"/>
                </a:solidFill>
              </a:rPr>
              <a:t>the application of Union or national rules requiring trade secret holders to disclose, for reasons of public interest, information, including trade secrets, to the public or to administrative or judicial authorities for the performance of the duties of those authorities</a:t>
            </a:r>
            <a:r>
              <a:rPr lang="en-US" sz="2000" dirty="0" smtClean="0"/>
              <a:t>;</a:t>
            </a:r>
          </a:p>
          <a:p>
            <a:pPr algn="just" fontAlgn="base">
              <a:buNone/>
            </a:pPr>
            <a:r>
              <a:rPr lang="en-US" sz="2000" dirty="0" smtClean="0"/>
              <a:t>(c) the application of Union or national rules requiring or allowing Union institutions and bodies or national public authorities to disclose information submitted by businesses which those institutions, bodies or authorities hold pursuant to, and in compliance with, the obligations and prerogatives set out in Union or national law</a:t>
            </a:r>
          </a:p>
          <a:p>
            <a:pPr algn="just" fontAlgn="base"/>
            <a:r>
              <a:rPr lang="en-US" sz="2000" b="1" u="sng" dirty="0" smtClean="0"/>
              <a:t>Recital 18 </a:t>
            </a:r>
            <a:r>
              <a:rPr lang="en-US" sz="2000" dirty="0" smtClean="0"/>
              <a:t>Furthermore, the acquisition, use or disclosure of trade secrets, whenever imposed or permitted by law, should be treated as lawful for the purposes of this Directive. (…) should not release public authorities from the confidentiality obligations to which they are subject in respect of information passed on by trade secret holders, irrespective of whether those obligations are laid down in Union or national law (…).</a:t>
            </a:r>
          </a:p>
          <a:p>
            <a:pPr algn="just"/>
            <a:endParaRPr lang="ro-RO"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618040" cy="634082"/>
          </a:xfrm>
        </p:spPr>
        <p:txBody>
          <a:bodyPr>
            <a:normAutofit/>
          </a:bodyPr>
          <a:lstStyle/>
          <a:p>
            <a:pPr algn="ctr"/>
            <a:r>
              <a:rPr lang="en-US" sz="2200" b="1" dirty="0" smtClean="0"/>
              <a:t>DIRECTIVE (EU) 2016/943</a:t>
            </a:r>
            <a:endParaRPr lang="ro-RO" sz="2200" dirty="0"/>
          </a:p>
        </p:txBody>
      </p:sp>
      <p:sp>
        <p:nvSpPr>
          <p:cNvPr id="3" name="Content Placeholder 2"/>
          <p:cNvSpPr>
            <a:spLocks noGrp="1"/>
          </p:cNvSpPr>
          <p:nvPr>
            <p:ph sz="quarter" idx="1"/>
          </p:nvPr>
        </p:nvSpPr>
        <p:spPr>
          <a:xfrm>
            <a:off x="323528" y="1268760"/>
            <a:ext cx="8496944" cy="5184576"/>
          </a:xfrm>
        </p:spPr>
        <p:txBody>
          <a:bodyPr/>
          <a:lstStyle/>
          <a:p>
            <a:pPr fontAlgn="base"/>
            <a:r>
              <a:rPr lang="en-US" b="1" u="sng" dirty="0" smtClean="0"/>
              <a:t>Article 5 </a:t>
            </a:r>
            <a:r>
              <a:rPr lang="en-US" b="1" dirty="0" smtClean="0"/>
              <a:t>Exceptions</a:t>
            </a:r>
          </a:p>
          <a:p>
            <a:pPr algn="just" fontAlgn="base">
              <a:buNone/>
            </a:pPr>
            <a:r>
              <a:rPr lang="en-US" sz="2400" dirty="0" smtClean="0"/>
              <a:t>	Member States shall ensure that </a:t>
            </a:r>
            <a:r>
              <a:rPr lang="en-US" sz="2400" dirty="0" smtClean="0">
                <a:solidFill>
                  <a:srgbClr val="00B050"/>
                </a:solidFill>
              </a:rPr>
              <a:t>an application for the measures, procedures and remedies provided for in this Directive is dismissed </a:t>
            </a:r>
            <a:r>
              <a:rPr lang="en-US" sz="2400" dirty="0" smtClean="0"/>
              <a:t>where the alleged acquisition, use or disclosure of the trade secret was carried out in any of the following cases:</a:t>
            </a:r>
          </a:p>
          <a:p>
            <a:pPr marL="457200" indent="-457200" algn="just" fontAlgn="base">
              <a:buNone/>
            </a:pPr>
            <a:r>
              <a:rPr lang="en-US" sz="2400" dirty="0" smtClean="0"/>
              <a:t>a) </a:t>
            </a:r>
            <a:r>
              <a:rPr lang="en-US" sz="2400" dirty="0" smtClean="0">
                <a:solidFill>
                  <a:srgbClr val="00B050"/>
                </a:solidFill>
              </a:rPr>
              <a:t>for exercising the right to freedom of expression and information </a:t>
            </a:r>
            <a:r>
              <a:rPr lang="en-US" sz="2400" dirty="0" smtClean="0"/>
              <a:t>as set out in the Charter, including respect for the freedom and pluralism of the media;</a:t>
            </a:r>
          </a:p>
          <a:p>
            <a:pPr marL="457200" indent="-457200" algn="just" fontAlgn="base">
              <a:buNone/>
            </a:pPr>
            <a:r>
              <a:rPr lang="en-US" sz="2400" dirty="0" smtClean="0"/>
              <a:t>d) for the purpose of protecting a legitimate interest recognized by Union or national law.</a:t>
            </a:r>
            <a:endParaRPr lang="en-US"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690048" cy="922114"/>
          </a:xfrm>
        </p:spPr>
        <p:txBody>
          <a:bodyPr>
            <a:normAutofit/>
          </a:bodyPr>
          <a:lstStyle/>
          <a:p>
            <a:pPr algn="ctr"/>
            <a:r>
              <a:rPr lang="en-US" sz="2400" dirty="0" smtClean="0"/>
              <a:t>Does trade secret law authorize blocking disclosure when the secret describes risks or not?</a:t>
            </a:r>
            <a:endParaRPr lang="ro-RO" sz="2400" dirty="0"/>
          </a:p>
        </p:txBody>
      </p:sp>
      <p:sp>
        <p:nvSpPr>
          <p:cNvPr id="3" name="Content Placeholder 2"/>
          <p:cNvSpPr>
            <a:spLocks noGrp="1"/>
          </p:cNvSpPr>
          <p:nvPr>
            <p:ph sz="quarter" idx="1"/>
          </p:nvPr>
        </p:nvSpPr>
        <p:spPr>
          <a:xfrm>
            <a:off x="179512" y="1268760"/>
            <a:ext cx="8568952" cy="5256584"/>
          </a:xfrm>
        </p:spPr>
        <p:txBody>
          <a:bodyPr>
            <a:noAutofit/>
          </a:bodyPr>
          <a:lstStyle/>
          <a:p>
            <a:pPr algn="just"/>
            <a:r>
              <a:rPr lang="ro-RO" sz="2200" u="sng" dirty="0" smtClean="0"/>
              <a:t>Law no. 11/1991</a:t>
            </a:r>
            <a:r>
              <a:rPr lang="ro-RO" sz="2200" dirty="0" smtClean="0"/>
              <a:t>, </a:t>
            </a:r>
            <a:r>
              <a:rPr lang="ro-RO" sz="2200" u="sng" dirty="0" smtClean="0"/>
              <a:t>Directive 2016/943/EU </a:t>
            </a:r>
            <a:r>
              <a:rPr lang="ro-RO" sz="2200" dirty="0" smtClean="0"/>
              <a:t>– trade secret is </a:t>
            </a:r>
            <a:r>
              <a:rPr lang="en-US" sz="2200" dirty="0" smtClean="0"/>
              <a:t>a </a:t>
            </a:r>
            <a:r>
              <a:rPr lang="en-US" sz="2200" b="1" u="sng" dirty="0" smtClean="0"/>
              <a:t>cause of action for misappropriation</a:t>
            </a:r>
            <a:r>
              <a:rPr lang="en-US" sz="2200" b="1" dirty="0" smtClean="0"/>
              <a:t> of trade information that is secret</a:t>
            </a:r>
            <a:r>
              <a:rPr lang="en-US" sz="2200" dirty="0" smtClean="0"/>
              <a:t> </a:t>
            </a:r>
            <a:r>
              <a:rPr lang="ro-RO" sz="2200" dirty="0" smtClean="0"/>
              <a:t>- </a:t>
            </a:r>
            <a:r>
              <a:rPr lang="en-US" sz="2200" dirty="0" smtClean="0"/>
              <a:t>‘infringer’ means any natural or legal person who has unlawfully acquired, used or disclosed a trade secret</a:t>
            </a:r>
            <a:r>
              <a:rPr lang="ro-RO" sz="2200" dirty="0" smtClean="0"/>
              <a:t> (</a:t>
            </a:r>
            <a:r>
              <a:rPr lang="ro-RO" sz="2200" b="1" u="sng" dirty="0" smtClean="0"/>
              <a:t>Art. 2  p. 3 Directive</a:t>
            </a:r>
            <a:r>
              <a:rPr lang="ro-RO" sz="2200" dirty="0" smtClean="0"/>
              <a:t>)</a:t>
            </a:r>
          </a:p>
          <a:p>
            <a:pPr algn="just"/>
            <a:r>
              <a:rPr lang="en-US" sz="2200" dirty="0" smtClean="0"/>
              <a:t>Public authorities may refuse </a:t>
            </a:r>
            <a:r>
              <a:rPr lang="ro-RO" sz="2200" dirty="0" smtClean="0"/>
              <a:t>(...) </a:t>
            </a:r>
            <a:r>
              <a:rPr lang="en-US" sz="2200" dirty="0" smtClean="0"/>
              <a:t>the confidentiality of commercial information where such confidentiality is provided for by national or Community law to protect a </a:t>
            </a:r>
            <a:r>
              <a:rPr lang="en-US" sz="2200" dirty="0" smtClean="0">
                <a:solidFill>
                  <a:srgbClr val="00B050"/>
                </a:solidFill>
              </a:rPr>
              <a:t>legitimate economic interest</a:t>
            </a:r>
            <a:r>
              <a:rPr lang="ro-RO" sz="2200" dirty="0" smtClean="0"/>
              <a:t> (</a:t>
            </a:r>
            <a:r>
              <a:rPr lang="ro-RO" sz="2200" b="1" u="sng" dirty="0" smtClean="0"/>
              <a:t>art. 4 (4) d) AC</a:t>
            </a:r>
            <a:r>
              <a:rPr lang="ro-RO" sz="2200" dirty="0" smtClean="0"/>
              <a:t>) -</a:t>
            </a:r>
            <a:r>
              <a:rPr lang="en-US" sz="2200" dirty="0" smtClean="0"/>
              <a:t> where such confidentiality is provided for by national or Community law to protect a </a:t>
            </a:r>
            <a:r>
              <a:rPr lang="en-US" sz="2200" dirty="0" smtClean="0">
                <a:solidFill>
                  <a:srgbClr val="00B050"/>
                </a:solidFill>
              </a:rPr>
              <a:t>legitimate economic interest </a:t>
            </a:r>
            <a:r>
              <a:rPr lang="ro-RO" sz="2200" b="1" u="sng" dirty="0" smtClean="0"/>
              <a:t>(</a:t>
            </a:r>
            <a:r>
              <a:rPr lang="en-US" sz="2200" b="1" u="sng" dirty="0" smtClean="0"/>
              <a:t>Art</a:t>
            </a:r>
            <a:r>
              <a:rPr lang="ro-RO" sz="2200" b="1" u="sng" dirty="0" smtClean="0"/>
              <a:t>.</a:t>
            </a:r>
            <a:r>
              <a:rPr lang="en-US" sz="2200" b="1" u="sng" dirty="0" smtClean="0"/>
              <a:t> 12 (1)</a:t>
            </a:r>
            <a:r>
              <a:rPr lang="ro-RO" sz="2200" b="1" u="sng" dirty="0" smtClean="0"/>
              <a:t> GD 878/2005)</a:t>
            </a:r>
          </a:p>
          <a:p>
            <a:pPr algn="just"/>
            <a:r>
              <a:rPr lang="en-US" sz="2200" dirty="0" smtClean="0"/>
              <a:t>information related to commercial or financial activities if </a:t>
            </a:r>
            <a:r>
              <a:rPr lang="en-US" sz="2200" dirty="0" smtClean="0">
                <a:solidFill>
                  <a:srgbClr val="00B050"/>
                </a:solidFill>
              </a:rPr>
              <a:t>the disclosure of the respective information affects intellectual or industrial property rights as well as the principle of loyal competition</a:t>
            </a:r>
            <a:r>
              <a:rPr lang="ro-RO" sz="2200" dirty="0" smtClean="0"/>
              <a:t>, as set forth by the law </a:t>
            </a:r>
            <a:r>
              <a:rPr lang="ro-RO" sz="2200" b="1" dirty="0" smtClean="0"/>
              <a:t>(</a:t>
            </a:r>
            <a:r>
              <a:rPr lang="en-US" sz="2200" b="1" u="sng" dirty="0" smtClean="0"/>
              <a:t>Article 1</a:t>
            </a:r>
            <a:r>
              <a:rPr lang="ro-RO" sz="2200" b="1" u="sng" dirty="0" smtClean="0"/>
              <a:t>2 </a:t>
            </a:r>
            <a:r>
              <a:rPr lang="en-US" sz="2200" b="1" u="sng" dirty="0" smtClean="0"/>
              <a:t>c) </a:t>
            </a:r>
            <a:r>
              <a:rPr lang="ro-RO" sz="2200" b="1" u="sng" dirty="0" smtClean="0"/>
              <a:t>Law 554/2001)</a:t>
            </a:r>
          </a:p>
          <a:p>
            <a:pPr algn="just">
              <a:buNone/>
            </a:pPr>
            <a:r>
              <a:rPr lang="ro-RO" sz="2200" dirty="0" smtClean="0">
                <a:latin typeface="Calibri"/>
              </a:rPr>
              <a:t>→ </a:t>
            </a:r>
            <a:r>
              <a:rPr lang="ro-RO" sz="2200" dirty="0" smtClean="0"/>
              <a:t>trade secret</a:t>
            </a:r>
            <a:r>
              <a:rPr lang="en-US" sz="2200" dirty="0" smtClean="0"/>
              <a:t> has nothing to </a:t>
            </a:r>
            <a:r>
              <a:rPr lang="ro-RO" sz="2200" dirty="0" smtClean="0"/>
              <a:t>hide </a:t>
            </a:r>
            <a:r>
              <a:rPr lang="en-US" sz="2200" dirty="0" smtClean="0"/>
              <a:t>about matters outside </a:t>
            </a:r>
            <a:r>
              <a:rPr lang="ro-RO" sz="2200" dirty="0" smtClean="0"/>
              <a:t>these legal</a:t>
            </a:r>
            <a:r>
              <a:rPr lang="en-US" sz="2200" dirty="0" smtClean="0"/>
              <a:t> boundaries</a:t>
            </a:r>
            <a:r>
              <a:rPr lang="ro-RO" sz="2200" dirty="0" smtClean="0"/>
              <a:t> (also M. L. Lyndon, </a:t>
            </a:r>
            <a:r>
              <a:rPr lang="ro-RO" sz="2200" i="1" dirty="0" smtClean="0"/>
              <a:t>op. cit</a:t>
            </a:r>
            <a:r>
              <a:rPr lang="ro-RO" sz="2200" dirty="0" smtClean="0"/>
              <a:t>., p. 458)</a:t>
            </a:r>
            <a:endParaRPr lang="ro-RO" sz="2200" u="sng"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62056" cy="1066130"/>
          </a:xfrm>
        </p:spPr>
        <p:txBody>
          <a:bodyPr>
            <a:noAutofit/>
          </a:bodyPr>
          <a:lstStyle/>
          <a:p>
            <a:pPr algn="ctr"/>
            <a:r>
              <a:rPr lang="en-GB" sz="2300" dirty="0" smtClean="0"/>
              <a:t>AC Implementation problems </a:t>
            </a:r>
            <a:br>
              <a:rPr lang="en-GB" sz="2300" dirty="0" smtClean="0"/>
            </a:br>
            <a:r>
              <a:rPr lang="en-GB" sz="2300" dirty="0" smtClean="0"/>
              <a:t>Relevant </a:t>
            </a:r>
            <a:r>
              <a:rPr lang="en-GB" sz="2300" dirty="0" smtClean="0"/>
              <a:t>case law of</a:t>
            </a:r>
            <a:br>
              <a:rPr lang="en-GB" sz="2300" dirty="0" smtClean="0"/>
            </a:br>
            <a:r>
              <a:rPr lang="ro-RO" sz="2300" dirty="0" smtClean="0"/>
              <a:t>COMPLIANCE COMMITTEE - CONCERNING ROMANIA</a:t>
            </a:r>
            <a:endParaRPr lang="ro-RO" sz="2300" dirty="0"/>
          </a:p>
        </p:txBody>
      </p:sp>
      <p:sp>
        <p:nvSpPr>
          <p:cNvPr id="3" name="Content Placeholder 2"/>
          <p:cNvSpPr>
            <a:spLocks noGrp="1"/>
          </p:cNvSpPr>
          <p:nvPr>
            <p:ph sz="quarter" idx="1"/>
          </p:nvPr>
        </p:nvSpPr>
        <p:spPr>
          <a:xfrm>
            <a:off x="323528" y="1556792"/>
            <a:ext cx="8424936" cy="5112568"/>
          </a:xfrm>
        </p:spPr>
        <p:txBody>
          <a:bodyPr>
            <a:normAutofit/>
          </a:bodyPr>
          <a:lstStyle/>
          <a:p>
            <a:pPr algn="just">
              <a:buNone/>
            </a:pPr>
            <a:r>
              <a:rPr lang="ro-RO" sz="2200" b="1" dirty="0" smtClean="0"/>
              <a:t>    </a:t>
            </a:r>
            <a:r>
              <a:rPr lang="ro-RO" sz="2500" b="1" u="sng" dirty="0" smtClean="0"/>
              <a:t>Romania ACCC/C/2005/15; ECE/MP.PP/2008/5/Add.7, 16 April 2008 -</a:t>
            </a:r>
            <a:r>
              <a:rPr lang="en-US" sz="2500" dirty="0" smtClean="0"/>
              <a:t> </a:t>
            </a:r>
            <a:r>
              <a:rPr lang="en-US" sz="2500" b="1" u="sng" dirty="0" smtClean="0"/>
              <a:t>communication concerning public access to information and </a:t>
            </a:r>
            <a:r>
              <a:rPr lang="ro-RO" sz="2500" b="1" u="sng" dirty="0" smtClean="0"/>
              <a:t>participation in decision-making on a proposed gold mine in Rosia Montana</a:t>
            </a:r>
            <a:r>
              <a:rPr lang="en-GB" sz="2500" b="1" u="sng" dirty="0" smtClean="0"/>
              <a:t> - </a:t>
            </a:r>
            <a:r>
              <a:rPr lang="ro-RO" sz="2500" b="1" u="sng" dirty="0" smtClean="0"/>
              <a:t> </a:t>
            </a:r>
            <a:r>
              <a:rPr lang="ro-RO" sz="2500" b="1" i="1" u="sng" dirty="0" smtClean="0"/>
              <a:t>general exemption of EIA studies</a:t>
            </a:r>
            <a:r>
              <a:rPr lang="en-GB" sz="2500" b="1" i="1" u="sng" dirty="0" smtClean="0"/>
              <a:t> – remedied</a:t>
            </a:r>
            <a:r>
              <a:rPr lang="ro-RO" sz="2500" b="1" i="1" u="sng" dirty="0" smtClean="0"/>
              <a:t> – no violation</a:t>
            </a:r>
            <a:endParaRPr lang="ro-RO" sz="2500" b="1" u="sng" dirty="0" smtClean="0"/>
          </a:p>
          <a:p>
            <a:pPr algn="just">
              <a:buNone/>
            </a:pPr>
            <a:r>
              <a:rPr lang="en-US" sz="2500" dirty="0" smtClean="0"/>
              <a:t>	On 5 July 2005, the Romanian NGO </a:t>
            </a:r>
            <a:r>
              <a:rPr lang="en-US" sz="2500" dirty="0" err="1" smtClean="0"/>
              <a:t>Alburnus</a:t>
            </a:r>
            <a:r>
              <a:rPr lang="en-US" sz="2500" dirty="0" smtClean="0"/>
              <a:t> </a:t>
            </a:r>
            <a:r>
              <a:rPr lang="en-US" sz="2500" dirty="0" err="1" smtClean="0"/>
              <a:t>Maior</a:t>
            </a:r>
            <a:r>
              <a:rPr lang="en-US" sz="2500" dirty="0" smtClean="0"/>
              <a:t> alleged violation by Romania of its obligations under article 6, </a:t>
            </a:r>
            <a:r>
              <a:rPr lang="en-US" sz="2500" dirty="0" err="1" smtClean="0"/>
              <a:t>paras</a:t>
            </a:r>
            <a:r>
              <a:rPr lang="en-US" sz="2500" dirty="0" smtClean="0"/>
              <a:t>. 3, 4, 7 and 8, of the Convention</a:t>
            </a:r>
            <a:endParaRPr lang="ro-RO" sz="2500" dirty="0" smtClean="0"/>
          </a:p>
          <a:p>
            <a:pPr algn="just">
              <a:buNone/>
            </a:pPr>
            <a:r>
              <a:rPr lang="ro-RO" sz="2500" dirty="0" smtClean="0"/>
              <a:t> </a:t>
            </a:r>
            <a:endParaRPr lang="en-US" sz="25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618040" cy="850106"/>
          </a:xfrm>
        </p:spPr>
        <p:txBody>
          <a:bodyPr>
            <a:normAutofit/>
          </a:bodyPr>
          <a:lstStyle/>
          <a:p>
            <a:pPr algn="ctr"/>
            <a:r>
              <a:rPr lang="ro-RO" sz="2600" b="1" u="sng" dirty="0" smtClean="0"/>
              <a:t>Romania ACCC/C/2005/15</a:t>
            </a:r>
            <a:endParaRPr lang="ro-RO" sz="2600" dirty="0"/>
          </a:p>
        </p:txBody>
      </p:sp>
      <p:sp>
        <p:nvSpPr>
          <p:cNvPr id="3" name="Content Placeholder 2"/>
          <p:cNvSpPr>
            <a:spLocks noGrp="1"/>
          </p:cNvSpPr>
          <p:nvPr>
            <p:ph sz="quarter" idx="1"/>
          </p:nvPr>
        </p:nvSpPr>
        <p:spPr>
          <a:xfrm>
            <a:off x="179512" y="1268760"/>
            <a:ext cx="8424936" cy="5256584"/>
          </a:xfrm>
        </p:spPr>
        <p:txBody>
          <a:bodyPr/>
          <a:lstStyle/>
          <a:p>
            <a:pPr algn="just"/>
            <a:r>
              <a:rPr lang="en-US" sz="2300" dirty="0" smtClean="0"/>
              <a:t>January 2007 - upon instructions of NEPA, restrictions on access to EIA documentation, of a general nature, affecting all EIA documentation, not just the documentation associated with the Ro</a:t>
            </a:r>
            <a:r>
              <a:rPr lang="ro-RO" sz="2300" dirty="0" smtClean="0"/>
              <a:t>ș</a:t>
            </a:r>
            <a:r>
              <a:rPr lang="en-US" sz="2300" dirty="0" err="1" smtClean="0"/>
              <a:t>ia</a:t>
            </a:r>
            <a:r>
              <a:rPr lang="en-US" sz="2300" dirty="0" smtClean="0"/>
              <a:t> Montana project </a:t>
            </a:r>
            <a:r>
              <a:rPr lang="en-US" sz="2300" dirty="0" smtClean="0">
                <a:latin typeface="Calibri"/>
              </a:rPr>
              <a:t>→</a:t>
            </a:r>
            <a:r>
              <a:rPr lang="en-US" sz="2300" dirty="0" smtClean="0"/>
              <a:t> only the conclusions of EIA reports were to be made public, not the entire reports, unless the author authorized their publication and could request the payment of copyright fees, as these were according to Romanian Copyright Office scientific studies protected by copyright law</a:t>
            </a:r>
          </a:p>
          <a:p>
            <a:pPr algn="just"/>
            <a:r>
              <a:rPr lang="en-US" sz="2300" dirty="0" smtClean="0"/>
              <a:t>June 2007 new instructions by NEPA that the EIA report, the environmental report and the environmental balance report represented public documentation which should be made publicly available, except for data for which confidentiality had been requested by the project proponent and granted by the Ministry of </a:t>
            </a:r>
            <a:r>
              <a:rPr lang="ro-RO" sz="2300" dirty="0" smtClean="0"/>
              <a:t>Environment and Sustainable Development</a:t>
            </a:r>
            <a:endParaRPr lang="en-GB" sz="2300" dirty="0" smtClean="0"/>
          </a:p>
          <a:p>
            <a:pPr algn="just"/>
            <a:endParaRPr lang="ro-RO" sz="23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62056" cy="778098"/>
          </a:xfrm>
        </p:spPr>
        <p:txBody>
          <a:bodyPr>
            <a:normAutofit/>
          </a:bodyPr>
          <a:lstStyle/>
          <a:p>
            <a:r>
              <a:rPr lang="en-US" sz="2400" b="1" dirty="0" smtClean="0"/>
              <a:t>CONSIDERATION AND EVALUATION BY THE COMMITTEE</a:t>
            </a:r>
            <a:endParaRPr lang="ro-RO" sz="2400" dirty="0"/>
          </a:p>
        </p:txBody>
      </p:sp>
      <p:sp>
        <p:nvSpPr>
          <p:cNvPr id="3" name="Content Placeholder 2"/>
          <p:cNvSpPr>
            <a:spLocks noGrp="1"/>
          </p:cNvSpPr>
          <p:nvPr>
            <p:ph sz="quarter" idx="1"/>
          </p:nvPr>
        </p:nvSpPr>
        <p:spPr>
          <a:xfrm>
            <a:off x="179512" y="1052736"/>
            <a:ext cx="8568952" cy="5472608"/>
          </a:xfrm>
        </p:spPr>
        <p:txBody>
          <a:bodyPr>
            <a:noAutofit/>
          </a:bodyPr>
          <a:lstStyle/>
          <a:p>
            <a:pPr algn="just"/>
            <a:r>
              <a:rPr lang="en-US" sz="2300" dirty="0" smtClean="0"/>
              <a:t>EIA studies are prepared for the purposes of the public file in administrative procedure. Therefore, the author or developer should not be entitled to keep the information from public disclosure on the grounds of intellectual property law (…) in jurisdictions where copyright laws may be applied </a:t>
            </a:r>
            <a:r>
              <a:rPr lang="ro-RO" sz="2300" dirty="0" smtClean="0"/>
              <a:t>to EIA studies</a:t>
            </a:r>
            <a:r>
              <a:rPr lang="en-GB" sz="2300" dirty="0" smtClean="0"/>
              <a:t> (...) </a:t>
            </a:r>
            <a:r>
              <a:rPr lang="en-US" sz="2300" dirty="0" smtClean="0"/>
              <a:t>by no means justifies a general exclusion of such studies from public disclosure</a:t>
            </a:r>
          </a:p>
          <a:p>
            <a:pPr algn="just"/>
            <a:r>
              <a:rPr lang="en-US" sz="2300" dirty="0" smtClean="0"/>
              <a:t>Art. 6, </a:t>
            </a:r>
            <a:r>
              <a:rPr lang="en-US" sz="2300" dirty="0" err="1" smtClean="0"/>
              <a:t>para</a:t>
            </a:r>
            <a:r>
              <a:rPr lang="en-US" sz="2300" dirty="0" smtClean="0"/>
              <a:t>. 6 aims at providing the public concerned with an opportunity to examine relevant details to ensure that public participation is informed and therefore more effective. (…) Although that provision allows that </a:t>
            </a:r>
            <a:r>
              <a:rPr lang="en-US" sz="2300" dirty="0" smtClean="0">
                <a:solidFill>
                  <a:srgbClr val="00B050"/>
                </a:solidFill>
              </a:rPr>
              <a:t>requests may be refused in certain circumstances related to intellectual property rights, </a:t>
            </a:r>
            <a:r>
              <a:rPr lang="en-US" sz="2300" dirty="0" smtClean="0"/>
              <a:t>this may happen </a:t>
            </a:r>
            <a:r>
              <a:rPr lang="en-US" sz="2300" dirty="0" smtClean="0">
                <a:solidFill>
                  <a:srgbClr val="00B050"/>
                </a:solidFill>
              </a:rPr>
              <a:t>only where in an individual case the competent authority considers that disclosure of the information would adversely affect intellectual property rights. </a:t>
            </a:r>
            <a:r>
              <a:rPr lang="en-US" sz="2300" dirty="0" smtClean="0"/>
              <a:t>Therefore,</a:t>
            </a:r>
            <a:r>
              <a:rPr lang="en-US" sz="2300" dirty="0" smtClean="0">
                <a:solidFill>
                  <a:srgbClr val="00B050"/>
                </a:solidFill>
              </a:rPr>
              <a:t> the Committee doubts very much that this exemption could ever be applicable in practice in connection with EIA documentation.</a:t>
            </a:r>
            <a:endParaRPr lang="ro-RO" sz="2300" dirty="0">
              <a:solidFill>
                <a:srgbClr val="00B05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690048" cy="778098"/>
          </a:xfrm>
        </p:spPr>
        <p:txBody>
          <a:bodyPr>
            <a:normAutofit/>
          </a:bodyPr>
          <a:lstStyle/>
          <a:p>
            <a:r>
              <a:rPr lang="en-US" sz="2400" b="1" dirty="0" smtClean="0"/>
              <a:t>CONSIDERATION AND EVALUATION BY THE COMMITTEE</a:t>
            </a:r>
            <a:endParaRPr lang="ro-RO" sz="2400" dirty="0"/>
          </a:p>
        </p:txBody>
      </p:sp>
      <p:sp>
        <p:nvSpPr>
          <p:cNvPr id="3" name="Content Placeholder 2"/>
          <p:cNvSpPr>
            <a:spLocks noGrp="1"/>
          </p:cNvSpPr>
          <p:nvPr>
            <p:ph sz="quarter" idx="1"/>
          </p:nvPr>
        </p:nvSpPr>
        <p:spPr>
          <a:xfrm>
            <a:off x="395536" y="1196752"/>
            <a:ext cx="8280920" cy="5400600"/>
          </a:xfrm>
        </p:spPr>
        <p:txBody>
          <a:bodyPr>
            <a:noAutofit/>
          </a:bodyPr>
          <a:lstStyle/>
          <a:p>
            <a:pPr algn="just"/>
            <a:r>
              <a:rPr lang="en-US" sz="2400" dirty="0" smtClean="0"/>
              <a:t>Even if it could be, the grounds for refusal are to be interpreted in a restrictive way, taking into account the public interest served by disclosure. Decisions on exempting parts of the information from disclosure should themselves be clear and transparent as to the reasoning for non-disclosure. </a:t>
            </a:r>
            <a:endParaRPr lang="ro-RO" sz="2400" dirty="0" smtClean="0"/>
          </a:p>
          <a:p>
            <a:pPr algn="just"/>
            <a:r>
              <a:rPr lang="en-US" sz="2400" dirty="0" smtClean="0">
                <a:solidFill>
                  <a:srgbClr val="00B050"/>
                </a:solidFill>
              </a:rPr>
              <a:t>disclosure of EIA studies in their entirety should be considered as the rule, with the possibility for exempting parts of them being an exception to the rule</a:t>
            </a:r>
            <a:r>
              <a:rPr lang="en-US" sz="2400" dirty="0" smtClean="0"/>
              <a:t>. A general exemption of EIA studies from disclosure is therefore not in compliance with article 4, paragraph 1, in conjunction with article 4, paragraph 4, and article 6, paragraph 6, in conjunction with article 4, paragraph 4, of the Convention.</a:t>
            </a:r>
            <a:endParaRPr lang="ro-RO"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274638"/>
            <a:ext cx="7787208" cy="922114"/>
          </a:xfrm>
        </p:spPr>
        <p:txBody>
          <a:bodyPr/>
          <a:lstStyle/>
          <a:p>
            <a:pPr algn="ctr"/>
            <a:r>
              <a:rPr lang="ro-RO" dirty="0" smtClean="0"/>
              <a:t>Facts of the case</a:t>
            </a:r>
            <a:endParaRPr lang="ro-RO" dirty="0"/>
          </a:p>
        </p:txBody>
      </p:sp>
      <p:sp>
        <p:nvSpPr>
          <p:cNvPr id="3" name="Content Placeholder 2"/>
          <p:cNvSpPr>
            <a:spLocks noGrp="1"/>
          </p:cNvSpPr>
          <p:nvPr>
            <p:ph sz="quarter" idx="1"/>
          </p:nvPr>
        </p:nvSpPr>
        <p:spPr>
          <a:xfrm>
            <a:off x="467544" y="1340768"/>
            <a:ext cx="8280920" cy="5256584"/>
          </a:xfrm>
        </p:spPr>
        <p:txBody>
          <a:bodyPr>
            <a:normAutofit/>
          </a:bodyPr>
          <a:lstStyle/>
          <a:p>
            <a:pPr algn="just">
              <a:buNone/>
            </a:pPr>
            <a:r>
              <a:rPr lang="ro-RO" sz="3200" dirty="0" smtClean="0"/>
              <a:t>	</a:t>
            </a:r>
            <a:r>
              <a:rPr lang="en-US" sz="3200" dirty="0" smtClean="0"/>
              <a:t>Businesses </a:t>
            </a:r>
            <a:r>
              <a:rPr lang="ro-RO" sz="3200" dirty="0" smtClean="0"/>
              <a:t>will</a:t>
            </a:r>
            <a:r>
              <a:rPr lang="en-US" sz="3200" dirty="0" smtClean="0"/>
              <a:t> assert </a:t>
            </a:r>
            <a:r>
              <a:rPr lang="ro-RO" sz="3200" dirty="0" smtClean="0"/>
              <a:t>the</a:t>
            </a:r>
            <a:r>
              <a:rPr lang="en-US" sz="3200" dirty="0" smtClean="0"/>
              <a:t> privilege to withhold information that would identify their effects on the environment. Access to data (including chemical identity, volume and locations of discharges, and data on health and ecological effects) is crucial to environmental, health and safety (EHS) management </a:t>
            </a:r>
            <a:r>
              <a:rPr lang="ro-RO" sz="3200" dirty="0" smtClean="0"/>
              <a:t>(see also </a:t>
            </a:r>
            <a:r>
              <a:rPr lang="en-US" sz="3200" dirty="0" smtClean="0"/>
              <a:t>M</a:t>
            </a:r>
            <a:r>
              <a:rPr lang="ro-RO" sz="3200" dirty="0" smtClean="0"/>
              <a:t>.</a:t>
            </a:r>
            <a:r>
              <a:rPr lang="en-US" sz="3200" dirty="0" smtClean="0"/>
              <a:t> L. Lyndon</a:t>
            </a:r>
            <a:r>
              <a:rPr lang="ro-RO" sz="3200" dirty="0" smtClean="0"/>
              <a:t>,</a:t>
            </a:r>
            <a:r>
              <a:rPr lang="en-US" sz="3200" dirty="0" smtClean="0"/>
              <a:t> </a:t>
            </a:r>
            <a:r>
              <a:rPr lang="en-US" sz="3200" i="1" dirty="0" smtClean="0"/>
              <a:t>Trade secrets and information access in environmental law</a:t>
            </a:r>
            <a:r>
              <a:rPr lang="ro-RO" sz="3200" dirty="0" smtClean="0"/>
              <a:t>,  2011) → ”science wars”</a:t>
            </a:r>
            <a:endParaRPr lang="ro-RO" sz="32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62056" cy="994122"/>
          </a:xfrm>
        </p:spPr>
        <p:txBody>
          <a:bodyPr>
            <a:noAutofit/>
          </a:bodyPr>
          <a:lstStyle/>
          <a:p>
            <a:pPr algn="just"/>
            <a:r>
              <a:rPr lang="ro-RO" sz="3000" dirty="0" smtClean="0"/>
              <a:t>Case C/51 (2010), Romania</a:t>
            </a:r>
            <a:br>
              <a:rPr lang="ro-RO" sz="3000" dirty="0" smtClean="0"/>
            </a:br>
            <a:r>
              <a:rPr lang="ro-RO" sz="3000" dirty="0" smtClean="0"/>
              <a:t>ACCC/C/2010/51</a:t>
            </a:r>
            <a:endParaRPr lang="ro-RO" sz="3000" dirty="0"/>
          </a:p>
        </p:txBody>
      </p:sp>
      <p:sp>
        <p:nvSpPr>
          <p:cNvPr id="3" name="Content Placeholder 2"/>
          <p:cNvSpPr>
            <a:spLocks noGrp="1"/>
          </p:cNvSpPr>
          <p:nvPr>
            <p:ph sz="quarter" idx="1"/>
          </p:nvPr>
        </p:nvSpPr>
        <p:spPr>
          <a:xfrm>
            <a:off x="179512" y="1412776"/>
            <a:ext cx="8568952" cy="5040560"/>
          </a:xfrm>
        </p:spPr>
        <p:txBody>
          <a:bodyPr>
            <a:noAutofit/>
          </a:bodyPr>
          <a:lstStyle/>
          <a:p>
            <a:pPr algn="just"/>
            <a:r>
              <a:rPr lang="en-GB" sz="2300" dirty="0" smtClean="0"/>
              <a:t>On 2 September 2010, Greenpeace Central and Eastern Europe (Greenpeace CEE) Romania and the Romanian non-governmental organization (NGO) Centre for Legal Resources submitted a communication to the Compliance Committee alleging the failure of Romania to comply with its obligations under </a:t>
            </a:r>
            <a:r>
              <a:rPr lang="ro-RO" sz="2300" dirty="0" smtClean="0"/>
              <a:t>A</a:t>
            </a:r>
            <a:r>
              <a:rPr lang="en-GB" sz="2300" dirty="0" err="1" smtClean="0"/>
              <a:t>rt</a:t>
            </a:r>
            <a:r>
              <a:rPr lang="ro-RO" sz="2300" dirty="0" smtClean="0"/>
              <a:t>.</a:t>
            </a:r>
            <a:r>
              <a:rPr lang="en-GB" sz="2300" dirty="0" smtClean="0"/>
              <a:t> 3,</a:t>
            </a:r>
            <a:r>
              <a:rPr lang="ro-RO" sz="2300" dirty="0" smtClean="0"/>
              <a:t> </a:t>
            </a:r>
            <a:r>
              <a:rPr lang="en-GB" sz="2300" dirty="0" err="1" smtClean="0"/>
              <a:t>paras</a:t>
            </a:r>
            <a:r>
              <a:rPr lang="ro-RO" sz="2300" dirty="0" smtClean="0"/>
              <a:t>.</a:t>
            </a:r>
            <a:r>
              <a:rPr lang="en-GB" sz="2300" dirty="0" smtClean="0"/>
              <a:t> 2 and 9, </a:t>
            </a:r>
            <a:r>
              <a:rPr lang="ro-RO" sz="2300" dirty="0" smtClean="0"/>
              <a:t>Art.</a:t>
            </a:r>
            <a:r>
              <a:rPr lang="en-GB" sz="2300" dirty="0" smtClean="0"/>
              <a:t> 4, </a:t>
            </a:r>
            <a:r>
              <a:rPr lang="en-GB" sz="2300" dirty="0" err="1" smtClean="0"/>
              <a:t>para</a:t>
            </a:r>
            <a:r>
              <a:rPr lang="ro-RO" sz="2300" dirty="0" smtClean="0"/>
              <a:t>s.</a:t>
            </a:r>
            <a:r>
              <a:rPr lang="en-GB" sz="2300" dirty="0" smtClean="0"/>
              <a:t> 1, 4 and 6, </a:t>
            </a:r>
            <a:r>
              <a:rPr lang="ro-RO" sz="2400" dirty="0" smtClean="0"/>
              <a:t>Art. 6, paras. 3, 4, 6, 7, 8 and 9, </a:t>
            </a:r>
            <a:r>
              <a:rPr lang="ro-RO" sz="2300" dirty="0" smtClean="0"/>
              <a:t>Art.</a:t>
            </a:r>
            <a:r>
              <a:rPr lang="en-US" sz="2300" dirty="0" smtClean="0"/>
              <a:t> 7 and </a:t>
            </a:r>
            <a:r>
              <a:rPr lang="ro-RO" sz="2300" dirty="0" smtClean="0"/>
              <a:t>Art.</a:t>
            </a:r>
            <a:r>
              <a:rPr lang="en-US" sz="2300" dirty="0" smtClean="0"/>
              <a:t> 9, </a:t>
            </a:r>
            <a:r>
              <a:rPr lang="en-US" sz="2300" dirty="0" err="1" smtClean="0"/>
              <a:t>para</a:t>
            </a:r>
            <a:r>
              <a:rPr lang="ro-RO" sz="2300" dirty="0" smtClean="0"/>
              <a:t>.</a:t>
            </a:r>
            <a:r>
              <a:rPr lang="en-US" sz="2300" dirty="0" smtClean="0"/>
              <a:t> 4, of the Convention in relation to Romania’s energy strategy</a:t>
            </a:r>
            <a:r>
              <a:rPr lang="ro-RO" sz="2300" dirty="0" smtClean="0"/>
              <a:t> </a:t>
            </a:r>
            <a:r>
              <a:rPr lang="en-US" sz="2300" dirty="0" smtClean="0"/>
              <a:t>and the planned construction of a nuclear power plant (NPP)</a:t>
            </a:r>
            <a:r>
              <a:rPr lang="ro-RO" sz="2300" dirty="0" smtClean="0"/>
              <a:t>: </a:t>
            </a:r>
            <a:r>
              <a:rPr lang="en-US" sz="2300" dirty="0" smtClean="0"/>
              <a:t>the decision to build a new NPP; the decision(s) regarding the</a:t>
            </a:r>
            <a:r>
              <a:rPr lang="ro-RO" sz="2300" dirty="0" smtClean="0"/>
              <a:t> </a:t>
            </a:r>
            <a:r>
              <a:rPr lang="en-US" sz="2300" dirty="0" smtClean="0"/>
              <a:t>location, technology, and other matters for the proposed construction of the NPP; and the</a:t>
            </a:r>
            <a:r>
              <a:rPr lang="ro-RO" sz="2300" dirty="0" smtClean="0"/>
              <a:t> </a:t>
            </a:r>
            <a:r>
              <a:rPr lang="en-US" sz="2300" dirty="0" smtClean="0"/>
              <a:t>adoption of the energy strategy. </a:t>
            </a:r>
            <a:endParaRPr lang="en-GB" sz="23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618040" cy="850106"/>
          </a:xfrm>
        </p:spPr>
        <p:txBody>
          <a:bodyPr>
            <a:normAutofit/>
          </a:bodyPr>
          <a:lstStyle/>
          <a:p>
            <a:pPr algn="ctr"/>
            <a:r>
              <a:rPr lang="ro-RO" sz="3000" dirty="0" smtClean="0"/>
              <a:t>Main findings</a:t>
            </a:r>
            <a:endParaRPr lang="ro-RO" sz="3000" dirty="0"/>
          </a:p>
        </p:txBody>
      </p:sp>
      <p:sp>
        <p:nvSpPr>
          <p:cNvPr id="3" name="Content Placeholder 2"/>
          <p:cNvSpPr>
            <a:spLocks noGrp="1"/>
          </p:cNvSpPr>
          <p:nvPr>
            <p:ph sz="quarter" idx="1"/>
          </p:nvPr>
        </p:nvSpPr>
        <p:spPr>
          <a:xfrm>
            <a:off x="251520" y="1268760"/>
            <a:ext cx="8496944" cy="5184576"/>
          </a:xfrm>
        </p:spPr>
        <p:txBody>
          <a:bodyPr>
            <a:noAutofit/>
          </a:bodyPr>
          <a:lstStyle/>
          <a:p>
            <a:pPr algn="just"/>
            <a:r>
              <a:rPr lang="ro-RO" sz="2400" dirty="0" smtClean="0"/>
              <a:t>Failure to comply with Art. 4, paras. 1, 2 and 7 - Since the authorities did not respond at all to two of the three information requests submitted by the communicant in relation to the decision-making process regarding the proposed construction of a new NPP</a:t>
            </a:r>
          </a:p>
          <a:p>
            <a:pPr algn="just"/>
            <a:r>
              <a:rPr lang="ro-RO" sz="2400" dirty="0" smtClean="0"/>
              <a:t>Failure to comply Art. 4, paras. 1 and 4 - with respect to the communicant’s third information request, by not ensuring that the requested information regarding the possible locations for the NPP was made available to the public, and by not adequately justifying its refusal to disclose the requested Information, taking into account the public interest served by disclosure </a:t>
            </a:r>
          </a:p>
          <a:p>
            <a:pPr algn="just"/>
            <a:r>
              <a:rPr lang="ro-RO" sz="2400" dirty="0" smtClean="0"/>
              <a:t> Failure to comply with Arts. 7 and 6, para. 3 - by not providing sufficient time for the public to get acquainted with the draft 2007 Energy Strategy and to submit comments thereon</a:t>
            </a:r>
          </a:p>
          <a:p>
            <a:endParaRPr lang="ro-RO" sz="23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546032" cy="778098"/>
          </a:xfrm>
        </p:spPr>
        <p:txBody>
          <a:bodyPr>
            <a:normAutofit/>
          </a:bodyPr>
          <a:lstStyle/>
          <a:p>
            <a:pPr algn="ctr"/>
            <a:r>
              <a:rPr lang="ro-RO" sz="3000" dirty="0" smtClean="0"/>
              <a:t>Consideration by Committee</a:t>
            </a:r>
            <a:endParaRPr lang="ro-RO" sz="3000" dirty="0"/>
          </a:p>
        </p:txBody>
      </p:sp>
      <p:sp>
        <p:nvSpPr>
          <p:cNvPr id="3" name="Content Placeholder 2"/>
          <p:cNvSpPr>
            <a:spLocks noGrp="1"/>
          </p:cNvSpPr>
          <p:nvPr>
            <p:ph sz="quarter" idx="1"/>
          </p:nvPr>
        </p:nvSpPr>
        <p:spPr>
          <a:xfrm>
            <a:off x="395536" y="1484784"/>
            <a:ext cx="8352928" cy="4896544"/>
          </a:xfrm>
        </p:spPr>
        <p:txBody>
          <a:bodyPr>
            <a:normAutofit/>
          </a:bodyPr>
          <a:lstStyle/>
          <a:p>
            <a:pPr algn="just">
              <a:buNone/>
            </a:pPr>
            <a:r>
              <a:rPr lang="ro-RO" sz="2400" dirty="0" smtClean="0"/>
              <a:t>	</a:t>
            </a:r>
            <a:r>
              <a:rPr lang="en-US" sz="2400" dirty="0" smtClean="0"/>
              <a:t>Art</a:t>
            </a:r>
            <a:r>
              <a:rPr lang="ro-RO" sz="2400" dirty="0" smtClean="0"/>
              <a:t>.</a:t>
            </a:r>
            <a:r>
              <a:rPr lang="en-US" sz="2400" dirty="0" smtClean="0"/>
              <a:t> 4, </a:t>
            </a:r>
            <a:r>
              <a:rPr lang="en-US" sz="2400" dirty="0" err="1" smtClean="0"/>
              <a:t>para</a:t>
            </a:r>
            <a:r>
              <a:rPr lang="ro-RO" sz="2400" dirty="0" smtClean="0"/>
              <a:t>.</a:t>
            </a:r>
            <a:r>
              <a:rPr lang="en-US" sz="2400" dirty="0" smtClean="0"/>
              <a:t> 4 (d)</a:t>
            </a:r>
            <a:r>
              <a:rPr lang="ro-RO" sz="2400" dirty="0" smtClean="0"/>
              <a:t> </a:t>
            </a:r>
            <a:r>
              <a:rPr lang="en-US" sz="2400" dirty="0" smtClean="0"/>
              <a:t>allows authorities to refuse access to</a:t>
            </a:r>
            <a:r>
              <a:rPr lang="ro-RO" sz="2400" dirty="0" smtClean="0"/>
              <a:t> </a:t>
            </a:r>
            <a:r>
              <a:rPr lang="en-US" sz="2400" dirty="0" smtClean="0"/>
              <a:t>commercial and industrial information, where such information is protected by law in order</a:t>
            </a:r>
            <a:r>
              <a:rPr lang="ro-RO" sz="2400" dirty="0" smtClean="0"/>
              <a:t> </a:t>
            </a:r>
            <a:r>
              <a:rPr lang="en-US" sz="2400" dirty="0" smtClean="0"/>
              <a:t>to protect legitimate economic interests. </a:t>
            </a:r>
            <a:r>
              <a:rPr lang="en-US" sz="2400" dirty="0" smtClean="0">
                <a:solidFill>
                  <a:srgbClr val="00B050"/>
                </a:solidFill>
              </a:rPr>
              <a:t>The Convention does not define which information</a:t>
            </a:r>
            <a:r>
              <a:rPr lang="ro-RO" sz="2400" dirty="0" smtClean="0">
                <a:solidFill>
                  <a:srgbClr val="00B050"/>
                </a:solidFill>
              </a:rPr>
              <a:t> </a:t>
            </a:r>
            <a:r>
              <a:rPr lang="en-US" sz="2400" dirty="0" smtClean="0">
                <a:solidFill>
                  <a:srgbClr val="00B050"/>
                </a:solidFill>
              </a:rPr>
              <a:t>is “commercial and industrial”, but the criteria and the process for characterization of</a:t>
            </a:r>
            <a:r>
              <a:rPr lang="ro-RO" sz="2400" dirty="0" smtClean="0">
                <a:solidFill>
                  <a:srgbClr val="00B050"/>
                </a:solidFill>
              </a:rPr>
              <a:t> </a:t>
            </a:r>
            <a:r>
              <a:rPr lang="en-US" sz="2400" dirty="0" smtClean="0">
                <a:solidFill>
                  <a:srgbClr val="00B050"/>
                </a:solidFill>
              </a:rPr>
              <a:t>information as confidential on this basis should be clearly defined by law, so as to prevent</a:t>
            </a:r>
            <a:r>
              <a:rPr lang="ro-RO" sz="2400" dirty="0" smtClean="0">
                <a:solidFill>
                  <a:srgbClr val="00B050"/>
                </a:solidFill>
              </a:rPr>
              <a:t> </a:t>
            </a:r>
            <a:r>
              <a:rPr lang="en-US" sz="2400" dirty="0" smtClean="0">
                <a:solidFill>
                  <a:srgbClr val="00B050"/>
                </a:solidFill>
              </a:rPr>
              <a:t>authorities from withholding information in an arbitrary manner</a:t>
            </a:r>
            <a:r>
              <a:rPr lang="en-US" sz="2400" dirty="0" smtClean="0"/>
              <a:t>.</a:t>
            </a:r>
            <a:r>
              <a:rPr lang="ro-RO" sz="2400" dirty="0" smtClean="0"/>
              <a:t> (para. 90)</a:t>
            </a:r>
            <a:endParaRPr lang="ro-RO"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smtClean="0"/>
              <a:t>Consideration by Committee</a:t>
            </a:r>
            <a:endParaRPr lang="ro-RO" dirty="0"/>
          </a:p>
        </p:txBody>
      </p:sp>
      <p:sp>
        <p:nvSpPr>
          <p:cNvPr id="3" name="Content Placeholder 2"/>
          <p:cNvSpPr>
            <a:spLocks noGrp="1"/>
          </p:cNvSpPr>
          <p:nvPr>
            <p:ph sz="quarter" idx="1"/>
          </p:nvPr>
        </p:nvSpPr>
        <p:spPr>
          <a:xfrm>
            <a:off x="251520" y="1556792"/>
            <a:ext cx="8496944" cy="4824536"/>
          </a:xfrm>
        </p:spPr>
        <p:txBody>
          <a:bodyPr>
            <a:normAutofit/>
          </a:bodyPr>
          <a:lstStyle/>
          <a:p>
            <a:pPr algn="just"/>
            <a:r>
              <a:rPr lang="ro-RO" dirty="0" smtClean="0">
                <a:solidFill>
                  <a:srgbClr val="00B050"/>
                </a:solidFill>
              </a:rPr>
              <a:t>a study, prepared by an </a:t>
            </a:r>
            <a:r>
              <a:rPr lang="en-US" dirty="0" smtClean="0">
                <a:solidFill>
                  <a:srgbClr val="00B050"/>
                </a:solidFill>
              </a:rPr>
              <a:t>entity which is closely related to the public administration and aimed at selecting the</a:t>
            </a:r>
            <a:r>
              <a:rPr lang="ro-RO" dirty="0" smtClean="0">
                <a:solidFill>
                  <a:srgbClr val="00B050"/>
                </a:solidFill>
              </a:rPr>
              <a:t> </a:t>
            </a:r>
            <a:r>
              <a:rPr lang="en-US" dirty="0" smtClean="0">
                <a:solidFill>
                  <a:srgbClr val="00B050"/>
                </a:solidFill>
              </a:rPr>
              <a:t>possible locations for an NPP could </a:t>
            </a:r>
            <a:r>
              <a:rPr lang="ro-RO" dirty="0" smtClean="0">
                <a:solidFill>
                  <a:srgbClr val="00B050"/>
                </a:solidFill>
              </a:rPr>
              <a:t>not </a:t>
            </a:r>
            <a:r>
              <a:rPr lang="en-US" dirty="0" smtClean="0">
                <a:solidFill>
                  <a:srgbClr val="00B050"/>
                </a:solidFill>
              </a:rPr>
              <a:t>be considered as “commercial or industrial</a:t>
            </a:r>
            <a:r>
              <a:rPr lang="ro-RO" dirty="0" smtClean="0">
                <a:solidFill>
                  <a:srgbClr val="00B050"/>
                </a:solidFill>
              </a:rPr>
              <a:t> </a:t>
            </a:r>
            <a:r>
              <a:rPr lang="en-US" dirty="0" smtClean="0">
                <a:solidFill>
                  <a:srgbClr val="00B050"/>
                </a:solidFill>
              </a:rPr>
              <a:t>information”, as referred to in </a:t>
            </a:r>
            <a:r>
              <a:rPr lang="ro-RO" dirty="0" smtClean="0">
                <a:solidFill>
                  <a:srgbClr val="00B050"/>
                </a:solidFill>
              </a:rPr>
              <a:t>Art.</a:t>
            </a:r>
            <a:r>
              <a:rPr lang="en-US" dirty="0" smtClean="0">
                <a:solidFill>
                  <a:srgbClr val="00B050"/>
                </a:solidFill>
              </a:rPr>
              <a:t> 4, paragraph 4 (d), of the Convention</a:t>
            </a:r>
            <a:r>
              <a:rPr lang="en-US" dirty="0" smtClean="0"/>
              <a:t>. Therefore, in</a:t>
            </a:r>
            <a:r>
              <a:rPr lang="ro-RO" dirty="0" smtClean="0"/>
              <a:t> </a:t>
            </a:r>
            <a:r>
              <a:rPr lang="en-US" dirty="0" smtClean="0"/>
              <a:t>practice the authorities in this case could not refuse information on this ground</a:t>
            </a:r>
            <a:r>
              <a:rPr lang="ro-RO" dirty="0" smtClean="0"/>
              <a:t> (para. 92)</a:t>
            </a:r>
            <a:endParaRPr lang="ro-RO"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618040" cy="706090"/>
          </a:xfrm>
        </p:spPr>
        <p:txBody>
          <a:bodyPr>
            <a:normAutofit fontScale="90000"/>
          </a:bodyPr>
          <a:lstStyle/>
          <a:p>
            <a:pPr algn="ctr"/>
            <a:r>
              <a:rPr lang="en-GB" dirty="0" smtClean="0"/>
              <a:t>Relevant case-law of Romanian courts </a:t>
            </a:r>
            <a:endParaRPr lang="ro-RO" dirty="0"/>
          </a:p>
        </p:txBody>
      </p:sp>
      <p:sp>
        <p:nvSpPr>
          <p:cNvPr id="3" name="Content Placeholder 2"/>
          <p:cNvSpPr>
            <a:spLocks noGrp="1"/>
          </p:cNvSpPr>
          <p:nvPr>
            <p:ph sz="quarter" idx="1"/>
          </p:nvPr>
        </p:nvSpPr>
        <p:spPr>
          <a:xfrm>
            <a:off x="323528" y="1124744"/>
            <a:ext cx="8352928" cy="5328592"/>
          </a:xfrm>
        </p:spPr>
        <p:txBody>
          <a:bodyPr/>
          <a:lstStyle/>
          <a:p>
            <a:pPr algn="just">
              <a:buNone/>
            </a:pPr>
            <a:r>
              <a:rPr lang="en-GB" b="1" dirty="0" smtClean="0"/>
              <a:t>	</a:t>
            </a:r>
            <a:r>
              <a:rPr lang="ro-RO" sz="2500" b="1" dirty="0" smtClean="0"/>
              <a:t>public procurement contracts</a:t>
            </a:r>
            <a:r>
              <a:rPr lang="ro-RO" sz="2500" dirty="0" smtClean="0"/>
              <a:t> </a:t>
            </a:r>
            <a:r>
              <a:rPr lang="en-GB" sz="2500" dirty="0" smtClean="0"/>
              <a:t>including a confidentiality clause based on Art. 24 of  GEO 34/2006 on PPC  - </a:t>
            </a:r>
            <a:r>
              <a:rPr lang="en-US" sz="2500" dirty="0" smtClean="0"/>
              <a:t>the contracting authority shall guarantee the </a:t>
            </a:r>
            <a:r>
              <a:rPr lang="en-US" sz="2500" dirty="0" smtClean="0">
                <a:solidFill>
                  <a:srgbClr val="00B050"/>
                </a:solidFill>
              </a:rPr>
              <a:t>protection of information an economic operator qualifies as confidential, where, objectively, disclosure of this information would prejudice the legitimate interests of the </a:t>
            </a:r>
            <a:r>
              <a:rPr lang="en-US" sz="2500" dirty="0" smtClean="0">
                <a:solidFill>
                  <a:srgbClr val="00B050"/>
                </a:solidFill>
              </a:rPr>
              <a:t>economic operator, </a:t>
            </a:r>
            <a:r>
              <a:rPr lang="en-US" sz="2500" dirty="0" smtClean="0">
                <a:solidFill>
                  <a:srgbClr val="00B050"/>
                </a:solidFill>
              </a:rPr>
              <a:t>particularly regarding trade secrets and intellectual property rights </a:t>
            </a:r>
            <a:r>
              <a:rPr lang="en-US" sz="2500" dirty="0" smtClean="0"/>
              <a:t>– the Court: the inclusion of a confidentiality clause is not sufficient in itself, defendant should prove that disclosure of this information would prejudice the legitimate interests of the economic operator as well as loyal competition (</a:t>
            </a:r>
            <a:r>
              <a:rPr lang="en-US" sz="2500" i="1" dirty="0" smtClean="0"/>
              <a:t>Bucharest County Court, judgment of </a:t>
            </a:r>
            <a:r>
              <a:rPr lang="ro-RO" sz="2500" i="1" dirty="0" smtClean="0"/>
              <a:t>10.04.2012</a:t>
            </a:r>
            <a:r>
              <a:rPr lang="en-GB" sz="2500" i="1" dirty="0" smtClean="0"/>
              <a:t> confirmed by CA)</a:t>
            </a:r>
            <a:endParaRPr lang="ro-RO" sz="2500" i="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274638"/>
            <a:ext cx="7283152" cy="706090"/>
          </a:xfrm>
        </p:spPr>
        <p:txBody>
          <a:bodyPr>
            <a:normAutofit fontScale="90000"/>
          </a:bodyPr>
          <a:lstStyle/>
          <a:p>
            <a:pPr algn="ctr"/>
            <a:r>
              <a:rPr lang="en-GB" dirty="0" smtClean="0"/>
              <a:t>AC </a:t>
            </a:r>
            <a:r>
              <a:rPr lang="ro-RO" dirty="0" smtClean="0"/>
              <a:t>Implementation problems</a:t>
            </a:r>
            <a:endParaRPr lang="ro-RO" dirty="0"/>
          </a:p>
        </p:txBody>
      </p:sp>
      <p:sp>
        <p:nvSpPr>
          <p:cNvPr id="3" name="Content Placeholder 2"/>
          <p:cNvSpPr>
            <a:spLocks noGrp="1"/>
          </p:cNvSpPr>
          <p:nvPr>
            <p:ph sz="quarter" idx="1"/>
          </p:nvPr>
        </p:nvSpPr>
        <p:spPr/>
        <p:txBody>
          <a:bodyPr/>
          <a:lstStyle/>
          <a:p>
            <a:pPr algn="just"/>
            <a:r>
              <a:rPr lang="en-US" dirty="0" smtClean="0"/>
              <a:t>Study of the Institute for Public Policy and the National Union of Judges of Romania of 2012 concerning all judged cases based on Law no. 554/2001 during 2009-2010 – 876 files </a:t>
            </a:r>
          </a:p>
          <a:p>
            <a:pPr algn="just"/>
            <a:r>
              <a:rPr lang="en-US" dirty="0" smtClean="0"/>
              <a:t> over 60% of cases were dismissed </a:t>
            </a:r>
          </a:p>
          <a:p>
            <a:pPr algn="just"/>
            <a:r>
              <a:rPr lang="ro-RO" dirty="0" smtClean="0"/>
              <a:t>non-unitary practice</a:t>
            </a:r>
            <a:endParaRPr lang="en-GB" dirty="0" smtClean="0"/>
          </a:p>
          <a:p>
            <a:pPr algn="just"/>
            <a:r>
              <a:rPr lang="en-GB" dirty="0" smtClean="0"/>
              <a:t>judgment of a case takes on average 7,4 months </a:t>
            </a:r>
            <a:endParaRPr lang="ro-RO"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330008" cy="778098"/>
          </a:xfrm>
        </p:spPr>
        <p:txBody>
          <a:bodyPr>
            <a:normAutofit/>
          </a:bodyPr>
          <a:lstStyle/>
          <a:p>
            <a:pPr algn="ctr"/>
            <a:r>
              <a:rPr lang="en-GB" sz="2400" dirty="0" smtClean="0"/>
              <a:t>AC </a:t>
            </a:r>
            <a:r>
              <a:rPr lang="ro-RO" sz="2400" dirty="0" smtClean="0"/>
              <a:t>Implementation problems</a:t>
            </a:r>
            <a:endParaRPr lang="ro-RO" sz="2400" dirty="0"/>
          </a:p>
        </p:txBody>
      </p:sp>
      <p:sp>
        <p:nvSpPr>
          <p:cNvPr id="3" name="Content Placeholder 2"/>
          <p:cNvSpPr>
            <a:spLocks noGrp="1"/>
          </p:cNvSpPr>
          <p:nvPr>
            <p:ph sz="quarter" idx="1"/>
          </p:nvPr>
        </p:nvSpPr>
        <p:spPr>
          <a:xfrm>
            <a:off x="251520" y="1124744"/>
            <a:ext cx="8496944" cy="5472608"/>
          </a:xfrm>
        </p:spPr>
        <p:txBody>
          <a:bodyPr>
            <a:normAutofit/>
          </a:bodyPr>
          <a:lstStyle/>
          <a:p>
            <a:pPr algn="just"/>
            <a:r>
              <a:rPr lang="ro-RO" sz="2400" b="1" dirty="0" smtClean="0"/>
              <a:t>	</a:t>
            </a:r>
            <a:r>
              <a:rPr lang="en-US" sz="2400" b="1" u="sng" dirty="0" smtClean="0"/>
              <a:t>Art. 4 par. 6 of AC </a:t>
            </a:r>
            <a:r>
              <a:rPr lang="en-US" sz="2400" dirty="0" smtClean="0"/>
              <a:t>Each Party shall ensure that, if </a:t>
            </a:r>
            <a:r>
              <a:rPr lang="en-US" sz="2400" dirty="0" smtClean="0">
                <a:solidFill>
                  <a:srgbClr val="00B050"/>
                </a:solidFill>
              </a:rPr>
              <a:t>information exempted from disclosure under paragraphs 3 (c) and 4 above can be separated out without prejudice to the confidentiality of the information exempted, public authorities make available the remainder of the environmental information that has been requested</a:t>
            </a:r>
            <a:r>
              <a:rPr lang="en-US" sz="2400" dirty="0" smtClean="0"/>
              <a:t>. – not implemented in Romanian legislation </a:t>
            </a:r>
            <a:r>
              <a:rPr lang="ro-RO" sz="2400" dirty="0" smtClean="0"/>
              <a:t>–</a:t>
            </a:r>
            <a:r>
              <a:rPr lang="en-GB" sz="2400" dirty="0" smtClean="0"/>
              <a:t> </a:t>
            </a:r>
            <a:r>
              <a:rPr lang="ro-RO" sz="2400" dirty="0" smtClean="0"/>
              <a:t>Romanian courts refused to order authorities to</a:t>
            </a:r>
            <a:r>
              <a:rPr lang="en-US" sz="2400" dirty="0" smtClean="0"/>
              <a:t> </a:t>
            </a:r>
            <a:r>
              <a:rPr lang="ro-RO" sz="2400" b="1" dirty="0" smtClean="0"/>
              <a:t>separate confidential from public information and disclose public information </a:t>
            </a:r>
            <a:r>
              <a:rPr lang="en-US" sz="2400" dirty="0" smtClean="0"/>
              <a:t>(C. M. R</a:t>
            </a:r>
            <a:r>
              <a:rPr lang="ro-RO" sz="2400" dirty="0" smtClean="0"/>
              <a:t>ă</a:t>
            </a:r>
            <a:r>
              <a:rPr lang="en-US" sz="2400" dirty="0" err="1" smtClean="0"/>
              <a:t>dulescu</a:t>
            </a:r>
            <a:r>
              <a:rPr lang="ro-RO" sz="2400" dirty="0" smtClean="0"/>
              <a:t>, Study concerning Aarhus Convention in Romania, 2011)</a:t>
            </a:r>
            <a:r>
              <a:rPr lang="en-US" sz="2400" dirty="0" smtClean="0"/>
              <a:t> </a:t>
            </a:r>
            <a:r>
              <a:rPr lang="ro-RO" sz="2400" dirty="0" smtClean="0"/>
              <a:t>or </a:t>
            </a:r>
            <a:r>
              <a:rPr lang="ro-RO" sz="2400" b="1" dirty="0" smtClean="0"/>
              <a:t>court decisions remain unenforced</a:t>
            </a:r>
            <a:r>
              <a:rPr lang="ro-RO" sz="2400" dirty="0" smtClean="0"/>
              <a:t>  ( ECHR </a:t>
            </a:r>
            <a:r>
              <a:rPr lang="en-US" sz="2400" dirty="0" smtClean="0"/>
              <a:t>(Third Section)</a:t>
            </a:r>
            <a:r>
              <a:rPr lang="ro-RO" sz="2400" dirty="0" smtClean="0"/>
              <a:t> judgment</a:t>
            </a:r>
            <a:r>
              <a:rPr lang="en-US" sz="2400" dirty="0" smtClean="0"/>
              <a:t>, </a:t>
            </a:r>
            <a:r>
              <a:rPr lang="en-US" sz="2400" i="1" dirty="0" err="1" smtClean="0"/>
              <a:t>Roşiianu</a:t>
            </a:r>
            <a:r>
              <a:rPr lang="en-US" sz="2400" i="1" dirty="0" smtClean="0"/>
              <a:t> v. Romania</a:t>
            </a:r>
            <a:r>
              <a:rPr lang="en-US" sz="2400" dirty="0" smtClean="0"/>
              <a:t>,</a:t>
            </a:r>
            <a:r>
              <a:rPr lang="ro-RO" sz="2400" dirty="0" smtClean="0"/>
              <a:t> </a:t>
            </a:r>
            <a:r>
              <a:rPr lang="en-US" sz="2400" dirty="0" smtClean="0"/>
              <a:t>24 June 2014</a:t>
            </a:r>
            <a:endParaRPr lang="ro-RO" sz="2400"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690048" cy="850106"/>
          </a:xfrm>
        </p:spPr>
        <p:txBody>
          <a:bodyPr/>
          <a:lstStyle/>
          <a:p>
            <a:pPr algn="ctr"/>
            <a:r>
              <a:rPr lang="en-GB" dirty="0" smtClean="0"/>
              <a:t>AC </a:t>
            </a:r>
            <a:r>
              <a:rPr lang="ro-RO" dirty="0" smtClean="0"/>
              <a:t>Implementation </a:t>
            </a:r>
            <a:r>
              <a:rPr lang="ro-RO" dirty="0" smtClean="0"/>
              <a:t>problems</a:t>
            </a:r>
            <a:endParaRPr lang="ro-RO" dirty="0"/>
          </a:p>
        </p:txBody>
      </p:sp>
      <p:sp>
        <p:nvSpPr>
          <p:cNvPr id="3" name="Content Placeholder 2"/>
          <p:cNvSpPr>
            <a:spLocks noGrp="1"/>
          </p:cNvSpPr>
          <p:nvPr>
            <p:ph sz="quarter" idx="1"/>
          </p:nvPr>
        </p:nvSpPr>
        <p:spPr>
          <a:xfrm>
            <a:off x="323528" y="1340768"/>
            <a:ext cx="8496944" cy="5256584"/>
          </a:xfrm>
        </p:spPr>
        <p:txBody>
          <a:bodyPr>
            <a:noAutofit/>
          </a:bodyPr>
          <a:lstStyle/>
          <a:p>
            <a:pPr algn="just"/>
            <a:r>
              <a:rPr lang="ro-RO" sz="2300" b="1" dirty="0" smtClean="0"/>
              <a:t>The price of information </a:t>
            </a:r>
            <a:r>
              <a:rPr lang="ro-RO" sz="2300" dirty="0" smtClean="0"/>
              <a:t>–</a:t>
            </a:r>
            <a:r>
              <a:rPr lang="en-US" sz="2300" dirty="0" smtClean="0"/>
              <a:t> </a:t>
            </a:r>
            <a:r>
              <a:rPr lang="ro-RO" sz="2300" dirty="0" smtClean="0"/>
              <a:t>Law no. 544/2001 </a:t>
            </a:r>
            <a:r>
              <a:rPr lang="en-US" sz="2300" b="1" u="sng" dirty="0" smtClean="0"/>
              <a:t>Article 9 (1)</a:t>
            </a:r>
            <a:r>
              <a:rPr lang="en-US" sz="2300" dirty="0" smtClean="0"/>
              <a:t> If the request of information implies the making of copies of the documents held by the public authority or institution, the cost of the copying services are incumbent on the applicant, under the provisions of the law.</a:t>
            </a:r>
            <a:r>
              <a:rPr lang="ro-RO" sz="2300" dirty="0" smtClean="0"/>
              <a:t>   Vs.</a:t>
            </a:r>
          </a:p>
          <a:p>
            <a:pPr algn="just"/>
            <a:r>
              <a:rPr lang="ro-RO" sz="2300" dirty="0" smtClean="0"/>
              <a:t>In the Committee’s view </a:t>
            </a:r>
            <a:r>
              <a:rPr lang="ro-RO" sz="2300" dirty="0" smtClean="0">
                <a:solidFill>
                  <a:srgbClr val="00B050"/>
                </a:solidFill>
              </a:rPr>
              <a:t>“copies” does, in fact, require that the whole documentation be available close to the place of residence of the person requesting information, or entirely in electronic form, if this person lives in another town or city</a:t>
            </a:r>
            <a:r>
              <a:rPr lang="ro-RO" sz="2300" dirty="0" smtClean="0"/>
              <a:t>. </a:t>
            </a:r>
            <a:r>
              <a:rPr lang="ro-RO" sz="2300" i="1" dirty="0" smtClean="0"/>
              <a:t>(Belarus ACCC/C/2009/44; ECE/MP.PP/C.1/2011/6/Add.1, 19 September 2011, para. 69)</a:t>
            </a:r>
            <a:endParaRPr lang="ro-RO" sz="2300" dirty="0" smtClean="0"/>
          </a:p>
          <a:p>
            <a:pPr algn="just"/>
            <a:r>
              <a:rPr lang="ro-RO" sz="2300" dirty="0" smtClean="0"/>
              <a:t>Authorities refuse to communicate electronic documentation </a:t>
            </a:r>
            <a:r>
              <a:rPr lang="en-US" sz="2300" dirty="0" smtClean="0"/>
              <a:t>(C. M. R</a:t>
            </a:r>
            <a:r>
              <a:rPr lang="ro-RO" sz="2300" dirty="0" smtClean="0"/>
              <a:t>ă</a:t>
            </a:r>
            <a:r>
              <a:rPr lang="en-US" sz="2300" dirty="0" err="1" smtClean="0"/>
              <a:t>dulescu</a:t>
            </a:r>
            <a:r>
              <a:rPr lang="ro-RO" sz="2300" dirty="0" smtClean="0"/>
              <a:t>, op. cit., 2011);</a:t>
            </a:r>
            <a:r>
              <a:rPr lang="en-US" sz="2300" dirty="0" smtClean="0"/>
              <a:t> </a:t>
            </a:r>
            <a:r>
              <a:rPr lang="ro-RO" sz="2300" dirty="0" smtClean="0"/>
              <a:t>Mr.</a:t>
            </a:r>
            <a:r>
              <a:rPr lang="en-US" sz="2300" dirty="0" smtClean="0"/>
              <a:t> </a:t>
            </a:r>
            <a:r>
              <a:rPr lang="en-US" sz="2300" dirty="0" err="1" smtClean="0"/>
              <a:t>Roşiianu</a:t>
            </a:r>
            <a:r>
              <a:rPr lang="en-US" sz="2300" dirty="0" smtClean="0"/>
              <a:t> </a:t>
            </a:r>
            <a:r>
              <a:rPr lang="ro-RO" sz="2300" dirty="0" smtClean="0"/>
              <a:t>asked to</a:t>
            </a:r>
            <a:r>
              <a:rPr lang="en-US" sz="2300" dirty="0" smtClean="0"/>
              <a:t> come in person to the town hall to obtain several thousand photocopied pages, which would have included having to pay for the reproduction costs</a:t>
            </a:r>
            <a:r>
              <a:rPr lang="ro-RO" sz="2300" dirty="0" smtClean="0"/>
              <a:t> (ECHR </a:t>
            </a:r>
            <a:r>
              <a:rPr lang="en-US" sz="2300" dirty="0" smtClean="0"/>
              <a:t>(Third Section)</a:t>
            </a:r>
            <a:r>
              <a:rPr lang="ro-RO" sz="2300" dirty="0" smtClean="0"/>
              <a:t> judgment</a:t>
            </a:r>
            <a:r>
              <a:rPr lang="en-US" sz="2300" dirty="0" smtClean="0"/>
              <a:t>, </a:t>
            </a:r>
            <a:r>
              <a:rPr lang="en-US" sz="2300" i="1" dirty="0" err="1" smtClean="0"/>
              <a:t>Roşiianu</a:t>
            </a:r>
            <a:r>
              <a:rPr lang="en-US" sz="2300" i="1" dirty="0" smtClean="0"/>
              <a:t> v. Romania</a:t>
            </a:r>
            <a:r>
              <a:rPr lang="en-US" sz="2300" dirty="0" smtClean="0"/>
              <a:t>,</a:t>
            </a:r>
            <a:r>
              <a:rPr lang="ro-RO" sz="2300" dirty="0" smtClean="0"/>
              <a:t> </a:t>
            </a:r>
            <a:r>
              <a:rPr lang="en-US" sz="2300" dirty="0" smtClean="0"/>
              <a:t>24 June 2014</a:t>
            </a:r>
            <a:r>
              <a:rPr lang="ro-RO" sz="2300" dirty="0" smtClean="0"/>
              <a:t>) – violation of Art. 10</a:t>
            </a:r>
          </a:p>
          <a:p>
            <a:pPr algn="just">
              <a:buNone/>
            </a:pPr>
            <a:endParaRPr lang="ro-RO" sz="23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274638"/>
            <a:ext cx="7283152" cy="706090"/>
          </a:xfrm>
        </p:spPr>
        <p:txBody>
          <a:bodyPr>
            <a:normAutofit/>
          </a:bodyPr>
          <a:lstStyle/>
          <a:p>
            <a:pPr algn="ctr"/>
            <a:r>
              <a:rPr lang="en-GB" sz="2400" dirty="0" smtClean="0"/>
              <a:t>AC </a:t>
            </a:r>
            <a:r>
              <a:rPr lang="ro-RO" sz="2400" dirty="0" smtClean="0"/>
              <a:t>Implementation </a:t>
            </a:r>
            <a:r>
              <a:rPr lang="ro-RO" sz="2400" dirty="0" smtClean="0"/>
              <a:t>problems</a:t>
            </a:r>
            <a:endParaRPr lang="ro-RO" sz="2400" dirty="0"/>
          </a:p>
        </p:txBody>
      </p:sp>
      <p:sp>
        <p:nvSpPr>
          <p:cNvPr id="3" name="Content Placeholder 2"/>
          <p:cNvSpPr>
            <a:spLocks noGrp="1"/>
          </p:cNvSpPr>
          <p:nvPr>
            <p:ph sz="quarter" idx="1"/>
          </p:nvPr>
        </p:nvSpPr>
        <p:spPr>
          <a:xfrm>
            <a:off x="179512" y="1052736"/>
            <a:ext cx="8640960" cy="5472608"/>
          </a:xfrm>
        </p:spPr>
        <p:txBody>
          <a:bodyPr>
            <a:noAutofit/>
          </a:bodyPr>
          <a:lstStyle/>
          <a:p>
            <a:pPr algn="just"/>
            <a:r>
              <a:rPr lang="en-US" sz="2300" b="1" u="sng" dirty="0" smtClean="0"/>
              <a:t>Article 22 (1) </a:t>
            </a:r>
            <a:r>
              <a:rPr lang="ro-RO" sz="2300" b="1" u="sng" dirty="0" smtClean="0"/>
              <a:t>Law 544/2001</a:t>
            </a:r>
            <a:r>
              <a:rPr lang="ro-RO" sz="2300" b="1" dirty="0" smtClean="0"/>
              <a:t> </a:t>
            </a:r>
            <a:r>
              <a:rPr lang="en-US" sz="2300" dirty="0" smtClean="0"/>
              <a:t>If a person considers his/her rights, provided in this law, were damaged, he/she may lodge a complaint with the section of administrative contentious of the court, in whose territorial area the residence or the headquarters of the public authority or institution is located. </a:t>
            </a:r>
            <a:r>
              <a:rPr lang="ro-RO" sz="2300" dirty="0" smtClean="0"/>
              <a:t>(...) </a:t>
            </a:r>
            <a:r>
              <a:rPr lang="en-US" sz="2300" dirty="0" smtClean="0"/>
              <a:t>within 30 days from the date of the deadline provided under Article 7. (5) Both the complaint and the appeal shall be judged in court, </a:t>
            </a:r>
            <a:r>
              <a:rPr lang="en-US" sz="2300" b="1" dirty="0" smtClean="0"/>
              <a:t>under emergency procedure </a:t>
            </a:r>
            <a:r>
              <a:rPr lang="en-US" sz="2300" dirty="0" smtClean="0"/>
              <a:t>and shall be exempted from the stamp duty. </a:t>
            </a:r>
            <a:r>
              <a:rPr lang="ro-RO" sz="2300" dirty="0" smtClean="0"/>
              <a:t>– cases actually take long (</a:t>
            </a:r>
            <a:r>
              <a:rPr lang="en-US" sz="2000" dirty="0" smtClean="0"/>
              <a:t>C. M. R</a:t>
            </a:r>
            <a:r>
              <a:rPr lang="ro-RO" sz="2000" dirty="0" smtClean="0"/>
              <a:t>ă</a:t>
            </a:r>
            <a:r>
              <a:rPr lang="en-US" sz="2000" dirty="0" err="1" smtClean="0"/>
              <a:t>dulescu</a:t>
            </a:r>
            <a:r>
              <a:rPr lang="ro-RO" sz="2000" dirty="0" smtClean="0"/>
              <a:t>, op. cit., 2011)</a:t>
            </a:r>
            <a:r>
              <a:rPr lang="en-US" sz="2000" dirty="0" smtClean="0"/>
              <a:t> </a:t>
            </a:r>
            <a:endParaRPr lang="ro-RO" sz="2300" dirty="0" smtClean="0"/>
          </a:p>
          <a:p>
            <a:pPr algn="just"/>
            <a:r>
              <a:rPr lang="en-US" sz="2300" b="1" u="sng" dirty="0" smtClean="0"/>
              <a:t>LAW </a:t>
            </a:r>
            <a:r>
              <a:rPr lang="ro-RO" sz="2300" b="1" u="sng" dirty="0" smtClean="0"/>
              <a:t>no. </a:t>
            </a:r>
            <a:r>
              <a:rPr lang="en-US" sz="2300" b="1" u="sng" dirty="0" smtClean="0"/>
              <a:t>554 </a:t>
            </a:r>
            <a:r>
              <a:rPr lang="ro-RO" sz="2300" b="1" u="sng" dirty="0" smtClean="0"/>
              <a:t>/</a:t>
            </a:r>
            <a:r>
              <a:rPr lang="en-US" sz="2300" b="1" u="sng" dirty="0" smtClean="0"/>
              <a:t>2004 </a:t>
            </a:r>
            <a:r>
              <a:rPr lang="ro-RO" sz="2300" b="1" u="sng" dirty="0" smtClean="0"/>
              <a:t>o</a:t>
            </a:r>
            <a:r>
              <a:rPr lang="en-US" sz="2300" b="1" u="sng" dirty="0" smtClean="0"/>
              <a:t>n </a:t>
            </a:r>
            <a:r>
              <a:rPr lang="ro-RO" sz="2300" b="1" u="sng" dirty="0" smtClean="0"/>
              <a:t>a</a:t>
            </a:r>
            <a:r>
              <a:rPr lang="en-US" sz="2300" b="1" u="sng" dirty="0" err="1" smtClean="0"/>
              <a:t>dministrative</a:t>
            </a:r>
            <a:r>
              <a:rPr lang="en-US" sz="2300" b="1" u="sng" dirty="0" smtClean="0"/>
              <a:t> </a:t>
            </a:r>
            <a:r>
              <a:rPr lang="ro-RO" sz="2300" b="1" u="sng" dirty="0" smtClean="0"/>
              <a:t>l</a:t>
            </a:r>
            <a:r>
              <a:rPr lang="en-US" sz="2300" b="1" u="sng" dirty="0" err="1" smtClean="0"/>
              <a:t>itigations</a:t>
            </a:r>
            <a:r>
              <a:rPr lang="ro-RO" sz="2300" b="1" u="sng" dirty="0" smtClean="0"/>
              <a:t> </a:t>
            </a:r>
            <a:r>
              <a:rPr lang="en-US" sz="2300" b="1" u="sng" dirty="0" smtClean="0"/>
              <a:t>Art. 14 </a:t>
            </a:r>
            <a:r>
              <a:rPr lang="en-US" sz="2300" b="1" dirty="0" smtClean="0"/>
              <a:t>– Stay of Execution </a:t>
            </a:r>
            <a:r>
              <a:rPr lang="en-US" sz="2300" dirty="0" smtClean="0"/>
              <a:t>(1) </a:t>
            </a:r>
            <a:r>
              <a:rPr lang="en-US" sz="2300" b="1" dirty="0" smtClean="0">
                <a:solidFill>
                  <a:srgbClr val="00B050"/>
                </a:solidFill>
              </a:rPr>
              <a:t>For well grounded reasons and for the purpose of avoiding impending loss</a:t>
            </a:r>
            <a:r>
              <a:rPr lang="en-US" sz="2300" dirty="0" smtClean="0"/>
              <a:t>, the aggrieved person may, on the date of notifying the superior authority to the issuing public authority, subject to Art. 7, </a:t>
            </a:r>
            <a:r>
              <a:rPr lang="en-US" sz="2300" b="1" dirty="0" smtClean="0"/>
              <a:t>request the jurisdictional court to rule the stay of execution of the challenged unilateral administrative decision, pending a decision on the merits of the case is reached by the Court</a:t>
            </a:r>
            <a:r>
              <a:rPr lang="ro-RO" sz="2300" dirty="0" smtClean="0"/>
              <a:t>  </a:t>
            </a:r>
            <a:endParaRPr lang="ro-RO" sz="23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AC </a:t>
            </a:r>
            <a:r>
              <a:rPr lang="ro-RO" dirty="0" smtClean="0"/>
              <a:t>Implementation </a:t>
            </a:r>
            <a:r>
              <a:rPr lang="ro-RO" dirty="0" smtClean="0"/>
              <a:t>problems</a:t>
            </a:r>
            <a:endParaRPr lang="ro-RO" dirty="0"/>
          </a:p>
        </p:txBody>
      </p:sp>
      <p:sp>
        <p:nvSpPr>
          <p:cNvPr id="3" name="Content Placeholder 2"/>
          <p:cNvSpPr>
            <a:spLocks noGrp="1"/>
          </p:cNvSpPr>
          <p:nvPr>
            <p:ph sz="quarter" idx="1"/>
          </p:nvPr>
        </p:nvSpPr>
        <p:spPr/>
        <p:txBody>
          <a:bodyPr/>
          <a:lstStyle/>
          <a:p>
            <a:pPr algn="just">
              <a:buNone/>
            </a:pPr>
            <a:r>
              <a:rPr lang="ro-RO" dirty="0" smtClean="0">
                <a:latin typeface="Calibri"/>
              </a:rPr>
              <a:t>	vs. </a:t>
            </a:r>
            <a:r>
              <a:rPr lang="ro-RO" b="1" u="sng" dirty="0" smtClean="0">
                <a:latin typeface="Calibri"/>
              </a:rPr>
              <a:t>Art. 9 (</a:t>
            </a:r>
            <a:r>
              <a:rPr lang="en-US" b="1" u="sng" dirty="0" smtClean="0"/>
              <a:t>4</a:t>
            </a:r>
            <a:r>
              <a:rPr lang="ro-RO" b="1" u="sng" dirty="0" smtClean="0"/>
              <a:t>) AC</a:t>
            </a:r>
            <a:r>
              <a:rPr lang="en-US" b="1" dirty="0" smtClean="0"/>
              <a:t> </a:t>
            </a:r>
            <a:r>
              <a:rPr lang="en-US" dirty="0" smtClean="0"/>
              <a:t>In addition and without prejudice to paragraph 1 above, the procedures referred to in paragraphs 1, 2 and 3 above shall provide adequate and effective remedies, including </a:t>
            </a:r>
            <a:r>
              <a:rPr lang="en-US" b="1" dirty="0" smtClean="0">
                <a:solidFill>
                  <a:srgbClr val="00B050"/>
                </a:solidFill>
              </a:rPr>
              <a:t>injunctive relief as appropriate</a:t>
            </a:r>
            <a:r>
              <a:rPr lang="en-US" b="1" dirty="0" smtClean="0"/>
              <a:t>, </a:t>
            </a:r>
            <a:r>
              <a:rPr lang="en-US" dirty="0" smtClean="0"/>
              <a:t>and be fair, equitable, timely and not prohibitively expensive.</a:t>
            </a:r>
            <a:endParaRPr lang="ro-RO" dirty="0" smtClean="0"/>
          </a:p>
          <a:p>
            <a:pPr algn="just">
              <a:buNone/>
            </a:pPr>
            <a:r>
              <a:rPr lang="ro-RO" dirty="0" smtClean="0"/>
              <a:t>   Environmental damage is difficult to prove </a:t>
            </a:r>
            <a:r>
              <a:rPr lang="ro-RO" dirty="0" smtClean="0">
                <a:latin typeface="Calibri"/>
              </a:rPr>
              <a:t>→ most often judgments are useless</a:t>
            </a:r>
            <a:endParaRPr lang="ro-RO"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ro-RO" dirty="0" smtClean="0">
                <a:solidFill>
                  <a:schemeClr val="accent1">
                    <a:lumMod val="50000"/>
                  </a:schemeClr>
                </a:solidFill>
              </a:rPr>
              <a:t>The Right to Environmental Information in Romanian Law</a:t>
            </a:r>
            <a:endParaRPr lang="ro-RO" dirty="0"/>
          </a:p>
        </p:txBody>
      </p:sp>
      <p:sp>
        <p:nvSpPr>
          <p:cNvPr id="3" name="Content Placeholder 2"/>
          <p:cNvSpPr>
            <a:spLocks noGrp="1"/>
          </p:cNvSpPr>
          <p:nvPr>
            <p:ph sz="quarter" idx="1"/>
          </p:nvPr>
        </p:nvSpPr>
        <p:spPr>
          <a:xfrm>
            <a:off x="251520" y="1340768"/>
            <a:ext cx="8496944" cy="5184576"/>
          </a:xfrm>
        </p:spPr>
        <p:txBody>
          <a:bodyPr>
            <a:noAutofit/>
          </a:bodyPr>
          <a:lstStyle/>
          <a:p>
            <a:pPr algn="just"/>
            <a:r>
              <a:rPr lang="en-GB" sz="2300" b="1" dirty="0" smtClean="0"/>
              <a:t>The Constitution of Romania (revised in 2003)</a:t>
            </a:r>
          </a:p>
          <a:p>
            <a:pPr algn="just">
              <a:buNone/>
            </a:pPr>
            <a:r>
              <a:rPr lang="en-GB" sz="2300" b="1" dirty="0" smtClean="0"/>
              <a:t>    </a:t>
            </a:r>
            <a:r>
              <a:rPr lang="en-GB" sz="2300" b="1" u="sng" dirty="0" smtClean="0"/>
              <a:t> Art. 35 Right to a healthy environment</a:t>
            </a:r>
            <a:endParaRPr lang="en-GB" sz="2300" b="1" dirty="0" smtClean="0"/>
          </a:p>
          <a:p>
            <a:pPr algn="just">
              <a:buNone/>
            </a:pPr>
            <a:r>
              <a:rPr lang="en-GB" sz="2300" dirty="0" smtClean="0"/>
              <a:t>(1) The State shall acknowledge the right of every person to a healthy, well preserved and balanced environment.</a:t>
            </a:r>
          </a:p>
          <a:p>
            <a:pPr marL="514350" indent="-514350" algn="just">
              <a:buNone/>
            </a:pPr>
            <a:r>
              <a:rPr lang="en-GB" sz="2300" dirty="0" smtClean="0"/>
              <a:t>(2) The State shall provide the legislative framework for the exercise of such right.</a:t>
            </a:r>
          </a:p>
          <a:p>
            <a:pPr algn="just">
              <a:buNone/>
            </a:pPr>
            <a:r>
              <a:rPr lang="en-GB" sz="2300" dirty="0" smtClean="0"/>
              <a:t>(3) Natural and legal entities shall be bound to protect and improve the environment.</a:t>
            </a:r>
          </a:p>
          <a:p>
            <a:pPr algn="just"/>
            <a:r>
              <a:rPr lang="en-GB" sz="2300" b="1" dirty="0" smtClean="0"/>
              <a:t>GEO no. 195/2005 </a:t>
            </a:r>
            <a:r>
              <a:rPr lang="en-GB" sz="2300" dirty="0" smtClean="0"/>
              <a:t>”the framework law” on environmental protection </a:t>
            </a:r>
            <a:r>
              <a:rPr lang="en-GB" sz="2300" b="1" u="sng" dirty="0" smtClean="0"/>
              <a:t>Art. 5</a:t>
            </a:r>
            <a:r>
              <a:rPr lang="en-GB" sz="2300" dirty="0" smtClean="0"/>
              <a:t>: ” “The state acknowledges </a:t>
            </a:r>
            <a:r>
              <a:rPr lang="en-GB" sz="2300" b="1" dirty="0" smtClean="0"/>
              <a:t>the right to a healthy and ecologically balanced environment</a:t>
            </a:r>
            <a:r>
              <a:rPr lang="en-GB" sz="2300" dirty="0" smtClean="0"/>
              <a:t> to any person, guaranteeing for that purpose: a) </a:t>
            </a:r>
            <a:r>
              <a:rPr lang="en-GB" sz="2300" b="1" dirty="0" smtClean="0"/>
              <a:t>the access to environmental information by complying with the confidentiality conditions set forth by the law </a:t>
            </a:r>
            <a:r>
              <a:rPr lang="en-GB" sz="2300" dirty="0" smtClean="0"/>
              <a:t>in force</a:t>
            </a:r>
            <a:endParaRPr lang="en-GB" sz="23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260648"/>
            <a:ext cx="7859216" cy="1156990"/>
          </a:xfrm>
        </p:spPr>
        <p:txBody>
          <a:bodyPr>
            <a:noAutofit/>
          </a:bodyPr>
          <a:lstStyle/>
          <a:p>
            <a:pPr algn="ctr"/>
            <a:r>
              <a:rPr lang="en-US" sz="2000" b="1" dirty="0" smtClean="0"/>
              <a:t/>
            </a:r>
            <a:br>
              <a:rPr lang="en-US" sz="2000" b="1" dirty="0" smtClean="0"/>
            </a:br>
            <a:r>
              <a:rPr lang="en-US" sz="2000" b="1" dirty="0" smtClean="0"/>
              <a:t/>
            </a:r>
            <a:br>
              <a:rPr lang="en-US" sz="2000" b="1" dirty="0" smtClean="0"/>
            </a:br>
            <a:r>
              <a:rPr lang="en-US" sz="2000" b="1" dirty="0" smtClean="0"/>
              <a:t/>
            </a:r>
            <a:br>
              <a:rPr lang="en-US" sz="2000" b="1" dirty="0" smtClean="0"/>
            </a:br>
            <a:r>
              <a:rPr lang="en-US" sz="2000" b="1" dirty="0" smtClean="0"/>
              <a:t/>
            </a:r>
            <a:br>
              <a:rPr lang="en-US" sz="2000" b="1" dirty="0" smtClean="0"/>
            </a:br>
            <a:r>
              <a:rPr lang="en-US" sz="2000" b="1" dirty="0" smtClean="0"/>
              <a:t> DIRECTIVE 2014/95/EU </a:t>
            </a:r>
            <a:br>
              <a:rPr lang="en-US" sz="2000" b="1" dirty="0" smtClean="0"/>
            </a:br>
            <a:r>
              <a:rPr lang="en-US" sz="2000" b="1" dirty="0" smtClean="0"/>
              <a:t>amending Directive 2013/34/EU as regards disclosure of non-financial and diversity information by certain large undertakings and groups</a:t>
            </a:r>
            <a:endParaRPr lang="ro-RO" sz="2000" dirty="0"/>
          </a:p>
        </p:txBody>
      </p:sp>
      <p:sp>
        <p:nvSpPr>
          <p:cNvPr id="3" name="Content Placeholder 2"/>
          <p:cNvSpPr>
            <a:spLocks noGrp="1"/>
          </p:cNvSpPr>
          <p:nvPr>
            <p:ph sz="quarter" idx="1"/>
          </p:nvPr>
        </p:nvSpPr>
        <p:spPr>
          <a:xfrm>
            <a:off x="467544" y="1484784"/>
            <a:ext cx="8208912" cy="4968552"/>
          </a:xfrm>
        </p:spPr>
        <p:txBody>
          <a:bodyPr>
            <a:normAutofit/>
          </a:bodyPr>
          <a:lstStyle/>
          <a:p>
            <a:pPr algn="just"/>
            <a:r>
              <a:rPr lang="en-US" sz="2300" dirty="0" smtClean="0"/>
              <a:t>Based on Commission </a:t>
            </a:r>
            <a:r>
              <a:rPr lang="en-US" sz="2300" dirty="0" smtClean="0"/>
              <a:t>communication </a:t>
            </a:r>
            <a:r>
              <a:rPr lang="en-US" sz="2300" dirty="0" smtClean="0"/>
              <a:t>‘</a:t>
            </a:r>
            <a:r>
              <a:rPr lang="en-US" sz="2300" dirty="0" smtClean="0"/>
              <a:t>A renewed EU strategy 2011-14 for Corporate Social Responsibility’, adopted on 25 October 2011</a:t>
            </a:r>
            <a:endParaRPr lang="en-US" sz="2300" dirty="0" smtClean="0"/>
          </a:p>
          <a:p>
            <a:pPr algn="just"/>
            <a:r>
              <a:rPr lang="en-US" sz="2300" dirty="0" smtClean="0"/>
              <a:t>Member</a:t>
            </a:r>
            <a:r>
              <a:rPr lang="en-US" sz="2300" dirty="0" smtClean="0"/>
              <a:t> States shall bring into force the laws, regulations and administrative provisions necessary to comply with this Directive by 6 December 2016</a:t>
            </a:r>
            <a:endParaRPr lang="en-US" sz="2300" dirty="0" smtClean="0"/>
          </a:p>
          <a:p>
            <a:pPr algn="just"/>
            <a:r>
              <a:rPr lang="en-US" sz="2300" dirty="0" smtClean="0"/>
              <a:t>Large </a:t>
            </a:r>
            <a:r>
              <a:rPr lang="en-US" sz="2300" dirty="0" smtClean="0"/>
              <a:t>public-interest entities (listed companies, banks, insurance undertakings and other companies that are so designated by Member States) with more than 500 employees should disclose in their management report relevant and useful information on their policies, main risks and outcomes relating to at </a:t>
            </a:r>
            <a:r>
              <a:rPr lang="en-US" sz="2300" dirty="0" smtClean="0"/>
              <a:t>least (…) environmental </a:t>
            </a:r>
            <a:r>
              <a:rPr lang="en-US" sz="2300" dirty="0" smtClean="0"/>
              <a:t>matter</a:t>
            </a:r>
          </a:p>
          <a:p>
            <a:endParaRPr lang="ro-RO" sz="23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o-RO" dirty="0"/>
          </a:p>
        </p:txBody>
      </p:sp>
      <p:sp>
        <p:nvSpPr>
          <p:cNvPr id="3" name="Content Placeholder 2"/>
          <p:cNvSpPr>
            <a:spLocks noGrp="1"/>
          </p:cNvSpPr>
          <p:nvPr>
            <p:ph sz="quarter" idx="1"/>
          </p:nvPr>
        </p:nvSpPr>
        <p:spPr/>
        <p:txBody>
          <a:bodyPr/>
          <a:lstStyle/>
          <a:p>
            <a:pPr>
              <a:buNone/>
            </a:pPr>
            <a:endParaRPr lang="en-GB" dirty="0" smtClean="0"/>
          </a:p>
          <a:p>
            <a:pPr>
              <a:buNone/>
            </a:pPr>
            <a:endParaRPr lang="en-GB" dirty="0" smtClean="0"/>
          </a:p>
          <a:p>
            <a:pPr algn="ctr">
              <a:buNone/>
            </a:pPr>
            <a:r>
              <a:rPr lang="en-GB" sz="3500" i="1" dirty="0" smtClean="0"/>
              <a:t>Thank you!</a:t>
            </a:r>
            <a:endParaRPr lang="ro-RO" sz="3500" i="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834064" cy="1066130"/>
          </a:xfrm>
        </p:spPr>
        <p:txBody>
          <a:bodyPr>
            <a:normAutofit fontScale="90000"/>
          </a:bodyPr>
          <a:lstStyle/>
          <a:p>
            <a:pPr algn="ctr"/>
            <a:r>
              <a:rPr lang="ro-RO" dirty="0" smtClean="0">
                <a:solidFill>
                  <a:schemeClr val="accent1">
                    <a:lumMod val="50000"/>
                  </a:schemeClr>
                </a:solidFill>
              </a:rPr>
              <a:t>The Right to Environmental Information in Romanian Law</a:t>
            </a:r>
            <a:endParaRPr lang="ro-RO" i="1" dirty="0">
              <a:solidFill>
                <a:schemeClr val="accent1">
                  <a:lumMod val="50000"/>
                </a:schemeClr>
              </a:solidFill>
            </a:endParaRPr>
          </a:p>
        </p:txBody>
      </p:sp>
      <p:sp>
        <p:nvSpPr>
          <p:cNvPr id="3" name="Content Placeholder 2"/>
          <p:cNvSpPr>
            <a:spLocks noGrp="1"/>
          </p:cNvSpPr>
          <p:nvPr>
            <p:ph sz="quarter" idx="1"/>
          </p:nvPr>
        </p:nvSpPr>
        <p:spPr>
          <a:xfrm>
            <a:off x="251520" y="1268760"/>
            <a:ext cx="8640960" cy="5400600"/>
          </a:xfrm>
        </p:spPr>
        <p:txBody>
          <a:bodyPr>
            <a:noAutofit/>
          </a:bodyPr>
          <a:lstStyle/>
          <a:p>
            <a:pPr algn="just"/>
            <a:r>
              <a:rPr lang="ro-RO" sz="2300" b="1" dirty="0" smtClean="0"/>
              <a:t>The Constitution of Romania of 1991 </a:t>
            </a:r>
            <a:endParaRPr lang="ro-RO" sz="2300" dirty="0" smtClean="0"/>
          </a:p>
          <a:p>
            <a:pPr algn="just">
              <a:buNone/>
            </a:pPr>
            <a:r>
              <a:rPr lang="ro-RO" sz="2300" b="1" dirty="0" smtClean="0"/>
              <a:t>      </a:t>
            </a:r>
            <a:r>
              <a:rPr lang="en-US" sz="2300" b="1" u="sng" dirty="0" smtClean="0"/>
              <a:t>A</a:t>
            </a:r>
            <a:r>
              <a:rPr lang="ro-RO" sz="2300" b="1" u="sng" dirty="0" smtClean="0"/>
              <a:t>rt.</a:t>
            </a:r>
            <a:r>
              <a:rPr lang="en-US" sz="2300" b="1" u="sng" dirty="0" smtClean="0"/>
              <a:t> 31</a:t>
            </a:r>
            <a:r>
              <a:rPr lang="ro-RO" sz="2300" b="1" u="sng" dirty="0" smtClean="0"/>
              <a:t> Right to information</a:t>
            </a:r>
            <a:endParaRPr lang="ro-RO" sz="2300" dirty="0" smtClean="0"/>
          </a:p>
          <a:p>
            <a:pPr algn="just">
              <a:buNone/>
            </a:pPr>
            <a:r>
              <a:rPr lang="en-US" sz="2300" dirty="0" smtClean="0"/>
              <a:t>(1) A person's right of access to any information of public interest shall not be restricted.</a:t>
            </a:r>
            <a:endParaRPr lang="ro-RO" sz="2300" dirty="0" smtClean="0"/>
          </a:p>
          <a:p>
            <a:pPr algn="just">
              <a:buNone/>
            </a:pPr>
            <a:r>
              <a:rPr lang="en-US" sz="2300" dirty="0" smtClean="0"/>
              <a:t>(2) The public authorities, according to their competence, shall be bound to provide correct information to the citizens in public affairs and matters of personal interest.</a:t>
            </a:r>
          </a:p>
          <a:p>
            <a:pPr algn="just">
              <a:buNone/>
            </a:pPr>
            <a:r>
              <a:rPr lang="en-US" sz="2300" b="1" dirty="0" smtClean="0"/>
              <a:t>    </a:t>
            </a:r>
            <a:r>
              <a:rPr lang="en-US" sz="2300" b="1" u="sng" dirty="0" smtClean="0"/>
              <a:t>Art. 52 Right of a person aggrieved by a public authority</a:t>
            </a:r>
            <a:endParaRPr lang="en-US" sz="2300" dirty="0" smtClean="0"/>
          </a:p>
          <a:p>
            <a:pPr algn="just">
              <a:buNone/>
            </a:pPr>
            <a:r>
              <a:rPr lang="en-US" sz="2300" dirty="0" smtClean="0"/>
              <a:t>(1) Any person aggrieved in his/her legitimate rights or interests by a public authority, by means of an administrative act or by the failure of a public authority to solve his/her application within the lawful time limit, is entitled to the acknowledgement of his/her claimed right or legitimate interest, the annulment of the act and reparation for the damage.</a:t>
            </a:r>
            <a:endParaRPr lang="ro-RO" sz="2300" dirty="0" smtClean="0"/>
          </a:p>
          <a:p>
            <a:pPr algn="just"/>
            <a:endParaRPr lang="ro-RO" sz="2300" dirty="0" smtClean="0"/>
          </a:p>
          <a:p>
            <a:pPr algn="just">
              <a:buFontTx/>
              <a:buChar char="-"/>
            </a:pPr>
            <a:endParaRPr lang="ro-RO" sz="2300" dirty="0" smtClean="0"/>
          </a:p>
          <a:p>
            <a:pPr algn="just">
              <a:buFontTx/>
              <a:buChar char="-"/>
            </a:pPr>
            <a:endParaRPr lang="ro-RO" sz="23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ro-RO" dirty="0" smtClean="0">
                <a:solidFill>
                  <a:schemeClr val="accent1">
                    <a:lumMod val="50000"/>
                  </a:schemeClr>
                </a:solidFill>
              </a:rPr>
              <a:t>The Right to Environmental Information in Romanian Law</a:t>
            </a:r>
            <a:endParaRPr lang="ro-RO" dirty="0"/>
          </a:p>
        </p:txBody>
      </p:sp>
      <p:sp>
        <p:nvSpPr>
          <p:cNvPr id="3" name="Content Placeholder 2"/>
          <p:cNvSpPr>
            <a:spLocks noGrp="1"/>
          </p:cNvSpPr>
          <p:nvPr>
            <p:ph sz="quarter" idx="1"/>
          </p:nvPr>
        </p:nvSpPr>
        <p:spPr>
          <a:xfrm>
            <a:off x="611560" y="1447800"/>
            <a:ext cx="8075240" cy="5005536"/>
          </a:xfrm>
        </p:spPr>
        <p:txBody>
          <a:bodyPr/>
          <a:lstStyle/>
          <a:p>
            <a:pPr algn="just"/>
            <a:r>
              <a:rPr lang="ro-RO" sz="2400" b="1" dirty="0" smtClean="0"/>
              <a:t>The Constitution of Romania</a:t>
            </a:r>
          </a:p>
          <a:p>
            <a:pPr algn="just">
              <a:buNone/>
            </a:pPr>
            <a:r>
              <a:rPr lang="ro-RO" b="1" dirty="0" smtClean="0"/>
              <a:t>   </a:t>
            </a:r>
            <a:r>
              <a:rPr lang="ro-RO" b="1" u="sng" dirty="0" smtClean="0"/>
              <a:t> </a:t>
            </a:r>
            <a:r>
              <a:rPr lang="en-US" b="1" u="sng" dirty="0" smtClean="0"/>
              <a:t>A</a:t>
            </a:r>
            <a:r>
              <a:rPr lang="ro-RO" b="1" u="sng" dirty="0" smtClean="0"/>
              <a:t>rt.</a:t>
            </a:r>
            <a:r>
              <a:rPr lang="en-US" b="1" u="sng" dirty="0" smtClean="0"/>
              <a:t> 20 International treaties on human rights</a:t>
            </a:r>
            <a:r>
              <a:rPr lang="ro-RO" b="1" u="sng" dirty="0" smtClean="0"/>
              <a:t> </a:t>
            </a:r>
            <a:r>
              <a:rPr lang="en-US" dirty="0" smtClean="0"/>
              <a:t/>
            </a:r>
            <a:br>
              <a:rPr lang="en-US" dirty="0" smtClean="0"/>
            </a:br>
            <a:r>
              <a:rPr lang="en-US" dirty="0" smtClean="0"/>
              <a:t>(1) Constitutional provisions concerning the citizens' rights and liberties shall be interpreted and enforced in conformity with the Universal Declaration of Human Rights, with the </a:t>
            </a:r>
            <a:r>
              <a:rPr lang="en-US" dirty="0" err="1" smtClean="0"/>
              <a:t>convenants</a:t>
            </a:r>
            <a:r>
              <a:rPr lang="en-US" dirty="0" smtClean="0"/>
              <a:t> and other treaties Romania is a party to.</a:t>
            </a:r>
            <a:endParaRPr lang="ro-RO" dirty="0" smtClean="0"/>
          </a:p>
          <a:p>
            <a:pPr algn="just">
              <a:buNone/>
            </a:pPr>
            <a:r>
              <a:rPr lang="en-US" dirty="0" smtClean="0"/>
              <a:t>(2) Where any inconsistencies exist between the covenants and treaties on the fundamental human rights Romania is a party to, and the national laws, the international regulations shall take precedence, unless the Constitution or national laws comprise more </a:t>
            </a:r>
            <a:r>
              <a:rPr lang="en-US" dirty="0" err="1" smtClean="0"/>
              <a:t>favourable</a:t>
            </a:r>
            <a:r>
              <a:rPr lang="en-US" dirty="0" smtClean="0"/>
              <a:t> provisions</a:t>
            </a:r>
          </a:p>
          <a:p>
            <a:r>
              <a:rPr lang="en-GB" dirty="0" smtClean="0"/>
              <a:t>Arts. 8, 10</a:t>
            </a:r>
            <a:r>
              <a:rPr lang="ro-RO" dirty="0" smtClean="0"/>
              <a:t>, 6</a:t>
            </a:r>
            <a:r>
              <a:rPr lang="en-GB" dirty="0" smtClean="0"/>
              <a:t> of the ECHR + case law</a:t>
            </a:r>
            <a:endParaRPr lang="ro-RO"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ro-RO" dirty="0" smtClean="0">
                <a:solidFill>
                  <a:schemeClr val="accent1">
                    <a:lumMod val="50000"/>
                  </a:schemeClr>
                </a:solidFill>
              </a:rPr>
              <a:t>The Right to Environmental Information in Romanian Law</a:t>
            </a:r>
            <a:endParaRPr lang="ro-RO" dirty="0"/>
          </a:p>
        </p:txBody>
      </p:sp>
      <p:sp>
        <p:nvSpPr>
          <p:cNvPr id="3" name="Content Placeholder 2"/>
          <p:cNvSpPr>
            <a:spLocks noGrp="1"/>
          </p:cNvSpPr>
          <p:nvPr>
            <p:ph sz="quarter" idx="1"/>
          </p:nvPr>
        </p:nvSpPr>
        <p:spPr>
          <a:xfrm>
            <a:off x="611560" y="1412776"/>
            <a:ext cx="7992888" cy="4968552"/>
          </a:xfrm>
        </p:spPr>
        <p:txBody>
          <a:bodyPr>
            <a:normAutofit/>
          </a:bodyPr>
          <a:lstStyle/>
          <a:p>
            <a:pPr algn="just"/>
            <a:r>
              <a:rPr lang="ro-RO" b="1" dirty="0" smtClean="0"/>
              <a:t>The Constitution of Romania</a:t>
            </a:r>
          </a:p>
          <a:p>
            <a:pPr algn="just">
              <a:buNone/>
            </a:pPr>
            <a:r>
              <a:rPr lang="ro-RO" b="1" dirty="0" smtClean="0"/>
              <a:t>    </a:t>
            </a:r>
            <a:r>
              <a:rPr lang="ro-RO" b="1" u="sng" dirty="0" smtClean="0"/>
              <a:t> Art. 148 (2) </a:t>
            </a:r>
            <a:r>
              <a:rPr lang="en-US" b="1" u="sng" dirty="0" smtClean="0"/>
              <a:t>Integration into the European Union</a:t>
            </a:r>
            <a:endParaRPr lang="ro-RO" b="1" dirty="0" smtClean="0"/>
          </a:p>
          <a:p>
            <a:pPr algn="just">
              <a:buNone/>
            </a:pPr>
            <a:r>
              <a:rPr lang="ro-RO" dirty="0" smtClean="0"/>
              <a:t>    </a:t>
            </a:r>
            <a:r>
              <a:rPr lang="en-US" dirty="0" smtClean="0"/>
              <a:t>As a result of the accession, the provisions of the constituent treaties of the European Union, as well as the other mandatory community </a:t>
            </a:r>
            <a:r>
              <a:rPr lang="ro-RO" dirty="0" smtClean="0"/>
              <a:t>provision</a:t>
            </a:r>
            <a:r>
              <a:rPr lang="en-US" dirty="0" smtClean="0"/>
              <a:t>s shall take precedence over the opposite provisions of the national laws, in compliance with the provisions of the accession act.</a:t>
            </a:r>
            <a:endParaRPr lang="ro-RO"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ro-RO" dirty="0" smtClean="0">
                <a:solidFill>
                  <a:schemeClr val="accent1">
                    <a:lumMod val="50000"/>
                  </a:schemeClr>
                </a:solidFill>
              </a:rPr>
              <a:t>The Right to Environmental Information in Romanian Law</a:t>
            </a:r>
            <a:endParaRPr lang="ro-RO" dirty="0"/>
          </a:p>
        </p:txBody>
      </p:sp>
      <p:sp>
        <p:nvSpPr>
          <p:cNvPr id="3" name="Content Placeholder 2"/>
          <p:cNvSpPr>
            <a:spLocks noGrp="1"/>
          </p:cNvSpPr>
          <p:nvPr>
            <p:ph sz="quarter" idx="1"/>
          </p:nvPr>
        </p:nvSpPr>
        <p:spPr>
          <a:xfrm>
            <a:off x="179512" y="1340768"/>
            <a:ext cx="8640960" cy="5256584"/>
          </a:xfrm>
        </p:spPr>
        <p:txBody>
          <a:bodyPr/>
          <a:lstStyle/>
          <a:p>
            <a:pPr algn="just"/>
            <a:r>
              <a:rPr lang="en-GB" sz="2800" dirty="0" smtClean="0"/>
              <a:t>Romania ratifies </a:t>
            </a:r>
            <a:r>
              <a:rPr lang="en-GB" sz="2800" b="1" dirty="0" smtClean="0"/>
              <a:t>The Aarhus Convention </a:t>
            </a:r>
            <a:r>
              <a:rPr lang="en-GB" sz="2800" dirty="0" smtClean="0"/>
              <a:t>by Law no. 86/2000. </a:t>
            </a:r>
            <a:r>
              <a:rPr lang="en-US" sz="2800" dirty="0" smtClean="0"/>
              <a:t>The Convention entered into force for Romania on 30 October 2001</a:t>
            </a:r>
            <a:endParaRPr lang="ro-RO" sz="2800" dirty="0" smtClean="0"/>
          </a:p>
          <a:p>
            <a:pPr algn="just"/>
            <a:r>
              <a:rPr lang="en-GB" sz="2800" b="1" dirty="0" smtClean="0"/>
              <a:t>Government Decision no. 878/2005 </a:t>
            </a:r>
            <a:r>
              <a:rPr lang="en-GB" sz="2800" dirty="0" smtClean="0"/>
              <a:t>on public access to environmental information, with subsequent amendments transposes into Romanian law </a:t>
            </a:r>
            <a:r>
              <a:rPr lang="en-GB" sz="2800" b="1" dirty="0" smtClean="0"/>
              <a:t>Directive 2003/4/EC on Public Access to Environmental Information </a:t>
            </a:r>
            <a:r>
              <a:rPr lang="en-GB" sz="2800" dirty="0" smtClean="0"/>
              <a:t>and repealing Council Directive 90/313/EEC</a:t>
            </a:r>
            <a:r>
              <a:rPr lang="ro-RO" sz="2800" dirty="0" smtClean="0"/>
              <a:t>  </a:t>
            </a:r>
            <a:endParaRPr lang="en-GB" sz="2800" dirty="0" smtClean="0"/>
          </a:p>
          <a:p>
            <a:pPr algn="just">
              <a:buNone/>
            </a:pPr>
            <a:r>
              <a:rPr lang="en-GB" sz="2800" b="1" dirty="0" smtClean="0"/>
              <a:t>    </a:t>
            </a:r>
            <a:r>
              <a:rPr lang="en-GB" sz="2800" b="1" u="sng" dirty="0" smtClean="0"/>
              <a:t>A</a:t>
            </a:r>
            <a:r>
              <a:rPr lang="ro-RO" sz="2800" b="1" u="sng" dirty="0" smtClean="0"/>
              <a:t>rt. 2 (1)</a:t>
            </a:r>
            <a:r>
              <a:rPr lang="ro-RO" sz="2800" b="1" dirty="0" smtClean="0"/>
              <a:t> </a:t>
            </a:r>
            <a:r>
              <a:rPr lang="ro-RO" sz="2800" dirty="0" smtClean="0"/>
              <a:t>provides for a detailed definition of environmental information (also to be found in </a:t>
            </a:r>
            <a:r>
              <a:rPr lang="ro-RO" sz="2800" b="1" u="sng" dirty="0" smtClean="0"/>
              <a:t>Art. 2 point 38 GEO no. 195/2005)</a:t>
            </a:r>
            <a:r>
              <a:rPr lang="ro-RO" sz="2800" b="1" dirty="0" smtClean="0"/>
              <a:t> </a:t>
            </a:r>
            <a:r>
              <a:rPr lang="ro-RO" sz="2800" dirty="0" smtClean="0"/>
              <a:t>+ the procedure for having access to such information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690048" cy="994122"/>
          </a:xfrm>
        </p:spPr>
        <p:txBody>
          <a:bodyPr>
            <a:normAutofit fontScale="90000"/>
          </a:bodyPr>
          <a:lstStyle/>
          <a:p>
            <a:pPr algn="ctr"/>
            <a:r>
              <a:rPr lang="en-GB" dirty="0" smtClean="0"/>
              <a:t>Government Decision no. 878/2005</a:t>
            </a:r>
            <a:endParaRPr lang="ro-RO" dirty="0"/>
          </a:p>
        </p:txBody>
      </p:sp>
      <p:sp>
        <p:nvSpPr>
          <p:cNvPr id="3" name="Content Placeholder 2"/>
          <p:cNvSpPr>
            <a:spLocks noGrp="1"/>
          </p:cNvSpPr>
          <p:nvPr>
            <p:ph sz="quarter" idx="1"/>
          </p:nvPr>
        </p:nvSpPr>
        <p:spPr>
          <a:xfrm>
            <a:off x="251520" y="1268760"/>
            <a:ext cx="8496944" cy="5328592"/>
          </a:xfrm>
        </p:spPr>
        <p:txBody>
          <a:bodyPr>
            <a:normAutofit/>
          </a:bodyPr>
          <a:lstStyle/>
          <a:p>
            <a:pPr algn="just">
              <a:buNone/>
            </a:pPr>
            <a:r>
              <a:rPr lang="en-US" sz="2300" dirty="0" smtClean="0"/>
              <a:t>    </a:t>
            </a:r>
            <a:r>
              <a:rPr lang="en-US" sz="2400" b="1" u="sng" dirty="0" smtClean="0"/>
              <a:t>Art</a:t>
            </a:r>
            <a:r>
              <a:rPr lang="ro-RO" sz="2400" b="1" u="sng" dirty="0" smtClean="0"/>
              <a:t>.</a:t>
            </a:r>
            <a:r>
              <a:rPr lang="en-US" sz="2400" b="1" u="sng" dirty="0" smtClean="0"/>
              <a:t> 12 (1)</a:t>
            </a:r>
            <a:r>
              <a:rPr lang="en-US" sz="2400" b="1" dirty="0" smtClean="0"/>
              <a:t>  </a:t>
            </a:r>
            <a:r>
              <a:rPr lang="en-US" sz="2400" b="1" u="sng" dirty="0" smtClean="0"/>
              <a:t>exemptions</a:t>
            </a:r>
            <a:r>
              <a:rPr lang="en-US" sz="2400" dirty="0" smtClean="0"/>
              <a:t> </a:t>
            </a:r>
            <a:r>
              <a:rPr lang="ro-RO" sz="2400" dirty="0" smtClean="0"/>
              <a:t>closely reflect the</a:t>
            </a:r>
            <a:r>
              <a:rPr lang="en-GB" sz="2400" dirty="0" smtClean="0"/>
              <a:t> </a:t>
            </a:r>
            <a:r>
              <a:rPr lang="en-US" sz="2400" dirty="0" smtClean="0"/>
              <a:t>provisions of article 4 of the Aarhus Convention </a:t>
            </a:r>
            <a:r>
              <a:rPr lang="ro-RO" sz="2400" dirty="0" smtClean="0"/>
              <a:t>- </a:t>
            </a:r>
            <a:r>
              <a:rPr lang="en-US" sz="2400" dirty="0" smtClean="0"/>
              <a:t>A request for environmental information may be refused </a:t>
            </a:r>
            <a:r>
              <a:rPr lang="en-US" sz="2400" dirty="0" smtClean="0">
                <a:solidFill>
                  <a:srgbClr val="00B050"/>
                </a:solidFill>
              </a:rPr>
              <a:t>if the disclosure would adversely affect: </a:t>
            </a:r>
            <a:r>
              <a:rPr lang="ro-RO" sz="2400" dirty="0" smtClean="0">
                <a:solidFill>
                  <a:srgbClr val="00B050"/>
                </a:solidFill>
              </a:rPr>
              <a:t>t</a:t>
            </a:r>
            <a:r>
              <a:rPr lang="en-US" sz="2400" dirty="0" smtClean="0">
                <a:solidFill>
                  <a:srgbClr val="00B050"/>
                </a:solidFill>
              </a:rPr>
              <a:t>he confidentiality of commercial and industrial information, where such confidentiality is protected by law in order to protect a legitimate economic interest</a:t>
            </a:r>
            <a:r>
              <a:rPr lang="en-US" sz="2400" dirty="0" smtClean="0"/>
              <a:t>. Within this framework, information on emissions which is relevant for the protection of the environment shall be disclosed</a:t>
            </a:r>
            <a:r>
              <a:rPr lang="ro-RO" sz="2400" dirty="0" smtClean="0"/>
              <a:t> (</a:t>
            </a:r>
            <a:r>
              <a:rPr lang="ro-RO" sz="2400" b="1" u="sng" dirty="0" smtClean="0"/>
              <a:t>art. 4 (4) d) AC</a:t>
            </a:r>
            <a:r>
              <a:rPr lang="ro-RO" sz="2400" dirty="0" smtClean="0"/>
              <a:t>) -</a:t>
            </a:r>
            <a:r>
              <a:rPr lang="en-US" sz="2400" dirty="0" smtClean="0"/>
              <a:t> The public authorities </a:t>
            </a:r>
            <a:r>
              <a:rPr lang="ro-RO" sz="2400" dirty="0" smtClean="0"/>
              <a:t>may</a:t>
            </a:r>
            <a:r>
              <a:rPr lang="en-US" sz="2400" dirty="0" smtClean="0"/>
              <a:t> refuse a request for the provision of environmental information if </a:t>
            </a:r>
            <a:r>
              <a:rPr lang="en-US" sz="2400" dirty="0" smtClean="0">
                <a:solidFill>
                  <a:srgbClr val="00B050"/>
                </a:solidFill>
              </a:rPr>
              <a:t>the disclosure of the respective information affects: the confidentiality of commercial or industrial information where such confidentiality is provided for by national or Community law to protect a legitimate economic interest</a:t>
            </a:r>
            <a:r>
              <a:rPr lang="en-US" sz="2400" dirty="0" smtClean="0"/>
              <a:t>, including the public interest in maintaining statistical confidentiality and tax secrecy</a:t>
            </a:r>
            <a:r>
              <a:rPr lang="en-US" sz="2400" b="1" dirty="0" smtClean="0"/>
              <a:t> </a:t>
            </a:r>
            <a:r>
              <a:rPr lang="ro-RO" sz="2400" b="1" u="sng" dirty="0" smtClean="0"/>
              <a:t>(</a:t>
            </a:r>
            <a:r>
              <a:rPr lang="en-US" sz="2400" b="1" u="sng" dirty="0" smtClean="0"/>
              <a:t>Art</a:t>
            </a:r>
            <a:r>
              <a:rPr lang="ro-RO" sz="2400" b="1" u="sng" dirty="0" smtClean="0"/>
              <a:t>.</a:t>
            </a:r>
            <a:r>
              <a:rPr lang="en-US" sz="2400" b="1" u="sng" dirty="0" smtClean="0"/>
              <a:t> 12 (1)</a:t>
            </a:r>
            <a:r>
              <a:rPr lang="ro-RO" sz="2400" b="1" u="sng" dirty="0" smtClean="0"/>
              <a:t> GD 878/2005)</a:t>
            </a:r>
            <a:endParaRPr lang="ro-RO" sz="2400" b="1" u="sng"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ro-RO" dirty="0" smtClean="0">
                <a:solidFill>
                  <a:schemeClr val="accent1">
                    <a:lumMod val="50000"/>
                  </a:schemeClr>
                </a:solidFill>
              </a:rPr>
              <a:t>The Right to Environmental Information in Romanian Law</a:t>
            </a:r>
            <a:endParaRPr lang="ro-RO" dirty="0"/>
          </a:p>
        </p:txBody>
      </p:sp>
      <p:sp>
        <p:nvSpPr>
          <p:cNvPr id="3" name="Content Placeholder 2"/>
          <p:cNvSpPr>
            <a:spLocks noGrp="1"/>
          </p:cNvSpPr>
          <p:nvPr>
            <p:ph sz="quarter" idx="1"/>
          </p:nvPr>
        </p:nvSpPr>
        <p:spPr>
          <a:xfrm>
            <a:off x="323528" y="1340768"/>
            <a:ext cx="8424936" cy="5184576"/>
          </a:xfrm>
        </p:spPr>
        <p:txBody>
          <a:bodyPr/>
          <a:lstStyle/>
          <a:p>
            <a:pPr algn="just"/>
            <a:r>
              <a:rPr lang="en-GB" sz="2800" b="1" dirty="0" smtClean="0"/>
              <a:t>Law no. 554/2001 </a:t>
            </a:r>
            <a:r>
              <a:rPr lang="en-GB" sz="2800" dirty="0" smtClean="0"/>
              <a:t>on the free access to information of public interest also facilitates public access to </a:t>
            </a:r>
            <a:r>
              <a:rPr lang="ro-RO" sz="2800" dirty="0" smtClean="0"/>
              <a:t>environmental </a:t>
            </a:r>
            <a:r>
              <a:rPr lang="en-GB" sz="2800" dirty="0" smtClean="0"/>
              <a:t>information</a:t>
            </a:r>
            <a:r>
              <a:rPr lang="ro-RO" sz="2800" dirty="0" smtClean="0"/>
              <a:t> </a:t>
            </a:r>
          </a:p>
          <a:p>
            <a:pPr algn="just">
              <a:buNone/>
            </a:pPr>
            <a:r>
              <a:rPr lang="ro-RO" sz="2800" dirty="0" smtClean="0"/>
              <a:t>   </a:t>
            </a:r>
            <a:r>
              <a:rPr lang="ro-RO" sz="2800" b="1" u="sng" dirty="0" smtClean="0"/>
              <a:t>Art. 2 </a:t>
            </a:r>
            <a:r>
              <a:rPr lang="en-US" sz="2800" b="1" u="sng" dirty="0" smtClean="0"/>
              <a:t>b)</a:t>
            </a:r>
            <a:r>
              <a:rPr lang="en-US" sz="2800" b="1" dirty="0" smtClean="0"/>
              <a:t> public information </a:t>
            </a:r>
            <a:r>
              <a:rPr lang="en-US" sz="2800" dirty="0" smtClean="0"/>
              <a:t>means any information related to or resulting from the activities of public authorities or public institutions, irrespective of the medium or form or mode of expression </a:t>
            </a:r>
            <a:r>
              <a:rPr lang="ro-RO" sz="2800" dirty="0" smtClean="0"/>
              <a:t>of such </a:t>
            </a:r>
            <a:r>
              <a:rPr lang="en-US" sz="2800" dirty="0" smtClean="0"/>
              <a:t>information</a:t>
            </a:r>
            <a:r>
              <a:rPr lang="ro-RO" sz="2800" dirty="0" smtClean="0"/>
              <a:t> → it includes all environmental information + sets forth a presumption that all information held by </a:t>
            </a:r>
            <a:r>
              <a:rPr lang="en-US" sz="2800" dirty="0" smtClean="0"/>
              <a:t>public authorities or public institutions</a:t>
            </a:r>
            <a:r>
              <a:rPr lang="ro-RO" sz="2800" dirty="0" smtClean="0"/>
              <a:t> is public (</a:t>
            </a:r>
            <a:r>
              <a:rPr lang="en-GB" sz="2800" dirty="0" smtClean="0"/>
              <a:t>Arts. 2 &amp; 11</a:t>
            </a:r>
            <a:r>
              <a:rPr lang="ro-RO" sz="2800" baseline="30000" dirty="0" smtClean="0"/>
              <a:t>1</a:t>
            </a:r>
            <a:r>
              <a:rPr lang="en-GB" sz="2800" baseline="30000" dirty="0" smtClean="0"/>
              <a:t>)</a:t>
            </a:r>
            <a:r>
              <a:rPr lang="en-GB" sz="2800" dirty="0" smtClean="0"/>
              <a:t>)</a:t>
            </a:r>
            <a:r>
              <a:rPr lang="ro-RO" sz="2800" dirty="0" smtClean="0"/>
              <a:t> → the latter will have to prove that the information is exempted based on </a:t>
            </a:r>
            <a:r>
              <a:rPr lang="en-US" sz="2800" b="1" u="sng" dirty="0" smtClean="0"/>
              <a:t>Article </a:t>
            </a:r>
            <a:r>
              <a:rPr lang="ro-RO" sz="2800" b="1" u="sng" dirty="0" smtClean="0"/>
              <a:t>12</a:t>
            </a:r>
            <a:r>
              <a:rPr lang="ro-RO" sz="2800" b="1" u="sng" baseline="30000" dirty="0" smtClean="0"/>
              <a:t> </a:t>
            </a:r>
            <a:r>
              <a:rPr lang="en-US" sz="2800" b="1" u="sng" dirty="0" smtClean="0"/>
              <a:t>c)</a:t>
            </a:r>
            <a:r>
              <a:rPr lang="en-US" sz="2800" b="1" dirty="0" smtClean="0"/>
              <a:t> </a:t>
            </a:r>
            <a:r>
              <a:rPr lang="ro-RO" sz="2800" dirty="0" smtClean="0"/>
              <a:t>)</a:t>
            </a:r>
            <a:r>
              <a:rPr lang="en-GB" sz="2800" dirty="0" smtClean="0"/>
              <a:t> </a:t>
            </a:r>
          </a:p>
          <a:p>
            <a:pPr algn="just">
              <a:buNone/>
            </a:pPr>
            <a:endParaRPr lang="en-GB" sz="2800" dirty="0" smtClean="0"/>
          </a:p>
          <a:p>
            <a:pPr>
              <a:buNone/>
            </a:pPr>
            <a:endParaRPr lang="ro-RO"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7666</TotalTime>
  <Words>2595</Words>
  <Application>Microsoft Office PowerPoint</Application>
  <PresentationFormat>On-screen Show (4:3)</PresentationFormat>
  <Paragraphs>117</Paragraphs>
  <Slides>31</Slides>
  <Notes>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Equity</vt:lpstr>
      <vt:lpstr>  Trade Secrets and Environmental Law  - A Matter of Course </vt:lpstr>
      <vt:lpstr>Facts of the case</vt:lpstr>
      <vt:lpstr>The Right to Environmental Information in Romanian Law</vt:lpstr>
      <vt:lpstr>The Right to Environmental Information in Romanian Law</vt:lpstr>
      <vt:lpstr>The Right to Environmental Information in Romanian Law</vt:lpstr>
      <vt:lpstr>The Right to Environmental Information in Romanian Law</vt:lpstr>
      <vt:lpstr>The Right to Environmental Information in Romanian Law</vt:lpstr>
      <vt:lpstr>Government Decision no. 878/2005</vt:lpstr>
      <vt:lpstr>The Right to Environmental Information in Romanian Law</vt:lpstr>
      <vt:lpstr>Law no. 554/2001</vt:lpstr>
      <vt:lpstr>Trade secrets in Romanian law</vt:lpstr>
      <vt:lpstr>Trade secrets in Romanian law</vt:lpstr>
      <vt:lpstr>DIRECTIVE (EU) 2016/943</vt:lpstr>
      <vt:lpstr>DIRECTIVE (EU) 2016/943</vt:lpstr>
      <vt:lpstr>Does trade secret law authorize blocking disclosure when the secret describes risks or not?</vt:lpstr>
      <vt:lpstr>AC Implementation problems  Relevant case law of COMPLIANCE COMMITTEE - CONCERNING ROMANIA</vt:lpstr>
      <vt:lpstr>Romania ACCC/C/2005/15</vt:lpstr>
      <vt:lpstr>CONSIDERATION AND EVALUATION BY THE COMMITTEE</vt:lpstr>
      <vt:lpstr>CONSIDERATION AND EVALUATION BY THE COMMITTEE</vt:lpstr>
      <vt:lpstr>Case C/51 (2010), Romania ACCC/C/2010/51</vt:lpstr>
      <vt:lpstr>Main findings</vt:lpstr>
      <vt:lpstr>Consideration by Committee</vt:lpstr>
      <vt:lpstr>Consideration by Committee</vt:lpstr>
      <vt:lpstr>Relevant case-law of Romanian courts </vt:lpstr>
      <vt:lpstr>AC Implementation problems</vt:lpstr>
      <vt:lpstr>AC Implementation problems</vt:lpstr>
      <vt:lpstr>AC Implementation problems</vt:lpstr>
      <vt:lpstr>AC Implementation problems</vt:lpstr>
      <vt:lpstr>AC Implementation problems</vt:lpstr>
      <vt:lpstr>     DIRECTIVE 2014/95/EU  amending Directive 2013/34/EU as regards disclosure of non-financial and diversity information by certain large undertakings and groups</vt:lpstr>
      <vt:lpstr>Slide 31</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Limitele libertăţii de a contracta în afaceri: în căutarea unor repere în materia ,,bunelor moravuri”</dc:title>
  <dc:creator>Nicoletta Starc</dc:creator>
  <cp:lastModifiedBy>Nicoletta Starc</cp:lastModifiedBy>
  <cp:revision>157</cp:revision>
  <dcterms:created xsi:type="dcterms:W3CDTF">2016-06-01T17:10:03Z</dcterms:created>
  <dcterms:modified xsi:type="dcterms:W3CDTF">2016-09-12T16:27:30Z</dcterms:modified>
</cp:coreProperties>
</file>