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82" r:id="rId2"/>
    <p:sldId id="383" r:id="rId3"/>
    <p:sldId id="386" r:id="rId4"/>
    <p:sldId id="387" r:id="rId5"/>
    <p:sldId id="388" r:id="rId6"/>
    <p:sldId id="389" r:id="rId7"/>
    <p:sldId id="390" r:id="rId8"/>
    <p:sldId id="391" r:id="rId9"/>
    <p:sldId id="296" r:id="rId10"/>
  </p:sldIdLst>
  <p:sldSz cx="9144000" cy="5143500" type="screen16x9"/>
  <p:notesSz cx="6794500" cy="99314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0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81"/>
    <a:srgbClr val="6C5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384" y="126"/>
      </p:cViewPr>
      <p:guideLst>
        <p:guide orient="horz" pos="395"/>
        <p:guide pos="295"/>
        <p:guide orient="horz" pos="107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D2E6A-B915-4396-A09B-07E02673F4A5}" type="datetimeFigureOut">
              <a:rPr lang="pl-PL" smtClean="0"/>
              <a:pPr/>
              <a:t>2016-09-13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EA03E-EA48-4FD6-9D84-E9FC082CFB3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6813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94C26-CC02-4A71-BB73-26F8840AD687}" type="datetimeFigureOut">
              <a:rPr lang="pl-PL" smtClean="0"/>
              <a:pPr/>
              <a:t>2016-09-13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9FEF2-3D93-44EA-B431-CF6845CC0C8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8401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475456" y="2193708"/>
            <a:ext cx="6400800" cy="37804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400">
                <a:solidFill>
                  <a:srgbClr val="00688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data</a:t>
            </a:r>
            <a:endParaRPr lang="pl-PL" dirty="0"/>
          </a:p>
        </p:txBody>
      </p:sp>
      <p:pic>
        <p:nvPicPr>
          <p:cNvPr id="7" name="Picture 3" descr="Q:\MARKETING\Inne\Marta\Szablony - ofertowe\NEW\WKB-7890.jpg"/>
          <p:cNvPicPr>
            <a:picLocks noChangeAspect="1" noChangeArrowheads="1"/>
          </p:cNvPicPr>
          <p:nvPr userDrawn="1"/>
        </p:nvPicPr>
        <p:blipFill>
          <a:blip r:embed="rId2" cstate="print"/>
          <a:srcRect t="13306" b="61932"/>
          <a:stretch>
            <a:fillRect/>
          </a:stretch>
        </p:blipFill>
        <p:spPr bwMode="auto">
          <a:xfrm>
            <a:off x="0" y="2597610"/>
            <a:ext cx="9144000" cy="2545890"/>
          </a:xfrm>
          <a:prstGeom prst="rect">
            <a:avLst/>
          </a:prstGeom>
          <a:noFill/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6135"/>
            <a:ext cx="1741244" cy="7398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9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ie kolumny_lewa niebiesk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467544" y="277986"/>
            <a:ext cx="8147248" cy="637580"/>
          </a:xfrm>
        </p:spPr>
        <p:txBody>
          <a:bodyPr lIns="0" tIns="0" rIns="0" bIns="0" anchor="t">
            <a:noAutofit/>
          </a:bodyPr>
          <a:lstStyle>
            <a:lvl1pPr algn="l">
              <a:defRPr sz="2400" b="0">
                <a:solidFill>
                  <a:srgbClr val="00688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 smtClean="0"/>
              <a:t>KLIKNIJ, ABY EDYTOWAĆ STYL WZORCA TYTUŁU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2411413" y="1005998"/>
            <a:ext cx="6193035" cy="3581976"/>
          </a:xfrm>
        </p:spPr>
        <p:txBody>
          <a:bodyPr lIns="0" t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Clr>
                <a:srgbClr val="006881"/>
              </a:buClr>
              <a:buFontTx/>
              <a:buNone/>
              <a:defRPr sz="1100">
                <a:latin typeface="Arial" pitchFamily="34" charset="0"/>
                <a:cs typeface="Arial" pitchFamily="34" charset="0"/>
              </a:defRPr>
            </a:lvl1pPr>
            <a:lvl2pPr marL="263525" indent="0">
              <a:spcBef>
                <a:spcPts val="0"/>
              </a:spcBef>
              <a:spcAft>
                <a:spcPts val="600"/>
              </a:spcAft>
              <a:buClr>
                <a:srgbClr val="006881"/>
              </a:buClr>
              <a:buFontTx/>
              <a:buNone/>
              <a:tabLst/>
              <a:defRPr sz="1100">
                <a:latin typeface="Arial" pitchFamily="34" charset="0"/>
                <a:cs typeface="Arial" pitchFamily="34" charset="0"/>
              </a:defRPr>
            </a:lvl2pPr>
            <a:lvl3pPr marL="801688" indent="-176213">
              <a:spcBef>
                <a:spcPts val="600"/>
              </a:spcBef>
              <a:buClr>
                <a:srgbClr val="006881"/>
              </a:buClr>
              <a:buFont typeface="Calibri" pitchFamily="34" charset="0"/>
              <a:buChar char="–"/>
              <a:defRPr sz="1100"/>
            </a:lvl3pPr>
            <a:lvl4pPr>
              <a:spcBef>
                <a:spcPts val="600"/>
              </a:spcBef>
              <a:buNone/>
              <a:defRPr sz="2400"/>
            </a:lvl4pPr>
            <a:lvl5pPr>
              <a:spcBef>
                <a:spcPts val="600"/>
              </a:spcBef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pic>
        <p:nvPicPr>
          <p:cNvPr id="6" name="Obraz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4640202"/>
            <a:ext cx="876327" cy="372350"/>
          </a:xfrm>
          <a:prstGeom prst="rect">
            <a:avLst/>
          </a:prstGeom>
        </p:spPr>
      </p:pic>
      <p:sp>
        <p:nvSpPr>
          <p:cNvPr id="7" name="Prostokąt 6"/>
          <p:cNvSpPr/>
          <p:nvPr userDrawn="1"/>
        </p:nvSpPr>
        <p:spPr>
          <a:xfrm>
            <a:off x="0" y="0"/>
            <a:ext cx="9144000" cy="18000"/>
          </a:xfrm>
          <a:prstGeom prst="rect">
            <a:avLst/>
          </a:prstGeom>
          <a:solidFill>
            <a:srgbClr val="006881"/>
          </a:solidFill>
          <a:ln>
            <a:solidFill>
              <a:srgbClr val="0068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ln w="3175">
                <a:solidFill>
                  <a:srgbClr val="006881"/>
                </a:solidFill>
              </a:ln>
              <a:solidFill>
                <a:srgbClr val="006881"/>
              </a:solidFill>
            </a:endParaRPr>
          </a:p>
        </p:txBody>
      </p:sp>
      <p:sp>
        <p:nvSpPr>
          <p:cNvPr id="9" name="Prostokąt 8"/>
          <p:cNvSpPr/>
          <p:nvPr userDrawn="1"/>
        </p:nvSpPr>
        <p:spPr>
          <a:xfrm>
            <a:off x="0" y="5112568"/>
            <a:ext cx="9144000" cy="18000"/>
          </a:xfrm>
          <a:prstGeom prst="rect">
            <a:avLst/>
          </a:prstGeom>
          <a:solidFill>
            <a:srgbClr val="006881"/>
          </a:solidFill>
          <a:ln>
            <a:solidFill>
              <a:srgbClr val="0068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ln w="3175">
                <a:solidFill>
                  <a:srgbClr val="006881"/>
                </a:solidFill>
              </a:ln>
              <a:solidFill>
                <a:srgbClr val="00688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622" userDrawn="1">
          <p15:clr>
            <a:srgbClr val="FBAE40"/>
          </p15:clr>
        </p15:guide>
        <p15:guide id="2" pos="29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wie kolumny_lewa niebiesk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457200" y="277986"/>
            <a:ext cx="8147248" cy="637580"/>
          </a:xfrm>
        </p:spPr>
        <p:txBody>
          <a:bodyPr lIns="0" tIns="0" rIns="0" bIns="0" anchor="t">
            <a:noAutofit/>
          </a:bodyPr>
          <a:lstStyle>
            <a:lvl1pPr algn="l">
              <a:defRPr sz="2400" b="0">
                <a:solidFill>
                  <a:srgbClr val="00688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 smtClean="0"/>
              <a:t>KLIKNIJ, ABY EDYTOWAĆ STYL WZORCA TYTUŁU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2411413" y="1005998"/>
            <a:ext cx="6193035" cy="3581976"/>
          </a:xfrm>
        </p:spPr>
        <p:txBody>
          <a:bodyPr lIns="0" tIns="0">
            <a:normAutofit/>
          </a:bodyPr>
          <a:lstStyle>
            <a:lvl1pPr marL="182563" indent="-182563">
              <a:spcBef>
                <a:spcPts val="0"/>
              </a:spcBef>
              <a:spcAft>
                <a:spcPts val="600"/>
              </a:spcAft>
              <a:buClr>
                <a:srgbClr val="006881"/>
              </a:buClr>
              <a:buFont typeface="Wingdings" pitchFamily="2" charset="2"/>
              <a:buChar char="§"/>
              <a:defRPr sz="1100">
                <a:latin typeface="Arial" pitchFamily="34" charset="0"/>
                <a:cs typeface="Arial" pitchFamily="34" charset="0"/>
              </a:defRPr>
            </a:lvl1pPr>
            <a:lvl2pPr marL="446088" indent="-176213">
              <a:spcBef>
                <a:spcPts val="0"/>
              </a:spcBef>
              <a:spcAft>
                <a:spcPts val="600"/>
              </a:spcAft>
              <a:buClr>
                <a:srgbClr val="006881"/>
              </a:buClr>
              <a:buFont typeface="Wingdings" pitchFamily="2" charset="2"/>
              <a:buChar char="§"/>
              <a:defRPr sz="1100">
                <a:latin typeface="Arial" pitchFamily="34" charset="0"/>
                <a:cs typeface="Arial" pitchFamily="34" charset="0"/>
              </a:defRPr>
            </a:lvl2pPr>
            <a:lvl3pPr marL="801688" indent="-176213">
              <a:spcBef>
                <a:spcPts val="600"/>
              </a:spcBef>
              <a:buClr>
                <a:srgbClr val="006881"/>
              </a:buClr>
              <a:buFont typeface="Calibri" pitchFamily="34" charset="0"/>
              <a:buChar char="–"/>
              <a:defRPr sz="1100"/>
            </a:lvl3pPr>
            <a:lvl4pPr>
              <a:spcBef>
                <a:spcPts val="600"/>
              </a:spcBef>
              <a:buNone/>
              <a:defRPr sz="2400"/>
            </a:lvl4pPr>
            <a:lvl5pPr>
              <a:spcBef>
                <a:spcPts val="600"/>
              </a:spcBef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18000"/>
          </a:xfrm>
          <a:prstGeom prst="rect">
            <a:avLst/>
          </a:prstGeom>
          <a:solidFill>
            <a:srgbClr val="006881"/>
          </a:solidFill>
          <a:ln>
            <a:solidFill>
              <a:srgbClr val="0068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ln w="3175">
                <a:solidFill>
                  <a:srgbClr val="006881"/>
                </a:solidFill>
              </a:ln>
              <a:solidFill>
                <a:srgbClr val="006881"/>
              </a:solidFill>
            </a:endParaRPr>
          </a:p>
        </p:txBody>
      </p:sp>
      <p:sp>
        <p:nvSpPr>
          <p:cNvPr id="9" name="Prostokąt 8"/>
          <p:cNvSpPr/>
          <p:nvPr userDrawn="1"/>
        </p:nvSpPr>
        <p:spPr>
          <a:xfrm>
            <a:off x="0" y="5112568"/>
            <a:ext cx="9144000" cy="18000"/>
          </a:xfrm>
          <a:prstGeom prst="rect">
            <a:avLst/>
          </a:prstGeom>
          <a:solidFill>
            <a:srgbClr val="006881"/>
          </a:solidFill>
          <a:ln>
            <a:solidFill>
              <a:srgbClr val="0068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ln w="3175">
                <a:solidFill>
                  <a:srgbClr val="006881"/>
                </a:solidFill>
              </a:ln>
              <a:solidFill>
                <a:srgbClr val="006881"/>
              </a:solidFill>
            </a:endParaRPr>
          </a:p>
        </p:txBody>
      </p:sp>
      <p:cxnSp>
        <p:nvCxnSpPr>
          <p:cNvPr id="8" name="Łącznik prosty 7"/>
          <p:cNvCxnSpPr/>
          <p:nvPr userDrawn="1"/>
        </p:nvCxnSpPr>
        <p:spPr>
          <a:xfrm flipH="1">
            <a:off x="1979713" y="987574"/>
            <a:ext cx="1" cy="3600400"/>
          </a:xfrm>
          <a:prstGeom prst="line">
            <a:avLst/>
          </a:prstGeom>
          <a:ln w="3175">
            <a:solidFill>
              <a:srgbClr val="6C56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4640202"/>
            <a:ext cx="876327" cy="37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24737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622">
          <p15:clr>
            <a:srgbClr val="FBAE40"/>
          </p15:clr>
        </p15:guide>
        <p15:guide id="2" pos="29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467544" y="1015582"/>
            <a:ext cx="8136904" cy="3554390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Clr>
                <a:srgbClr val="006881"/>
              </a:buClr>
              <a:buFontTx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25475" indent="-271463">
              <a:buClr>
                <a:srgbClr val="006881"/>
              </a:buClr>
              <a:buFontTx/>
              <a:buNone/>
              <a:defRPr sz="1200"/>
            </a:lvl2pPr>
            <a:lvl3pPr>
              <a:buClr>
                <a:srgbClr val="006881"/>
              </a:buClr>
              <a:buFontTx/>
              <a:buNone/>
              <a:defRPr sz="1200"/>
            </a:lvl3pPr>
            <a:lvl4pPr>
              <a:buClr>
                <a:srgbClr val="006881"/>
              </a:buClr>
              <a:buFontTx/>
              <a:buNone/>
              <a:defRPr sz="1200"/>
            </a:lvl4pPr>
            <a:lvl5pPr>
              <a:buClr>
                <a:srgbClr val="006881"/>
              </a:buClr>
              <a:buFontTx/>
              <a:buNone/>
              <a:defRPr sz="1200"/>
            </a:lvl5pPr>
          </a:lstStyle>
          <a:p>
            <a:pPr lvl="0"/>
            <a:r>
              <a:rPr lang="pl-PL" dirty="0" smtClean="0"/>
              <a:t>Tekst</a:t>
            </a:r>
          </a:p>
        </p:txBody>
      </p:sp>
      <p:sp>
        <p:nvSpPr>
          <p:cNvPr id="9" name="Tytuł 1"/>
          <p:cNvSpPr>
            <a:spLocks noGrp="1"/>
          </p:cNvSpPr>
          <p:nvPr>
            <p:ph type="title" hasCustomPrompt="1"/>
          </p:nvPr>
        </p:nvSpPr>
        <p:spPr>
          <a:xfrm>
            <a:off x="457200" y="277986"/>
            <a:ext cx="8147248" cy="637580"/>
          </a:xfrm>
        </p:spPr>
        <p:txBody>
          <a:bodyPr lIns="0" tIns="0" rIns="0" bIns="0" anchor="t">
            <a:noAutofit/>
          </a:bodyPr>
          <a:lstStyle>
            <a:lvl1pPr algn="l">
              <a:defRPr sz="2400" b="0">
                <a:solidFill>
                  <a:srgbClr val="00688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 smtClean="0"/>
              <a:t>KLIKNIJ, ABY EDYTOWAĆ STYL WZORCA TYTUŁU</a:t>
            </a:r>
            <a:endParaRPr lang="pl-PL" dirty="0"/>
          </a:p>
        </p:txBody>
      </p:sp>
      <p:sp>
        <p:nvSpPr>
          <p:cNvPr id="10" name="Prostokąt 9"/>
          <p:cNvSpPr/>
          <p:nvPr userDrawn="1"/>
        </p:nvSpPr>
        <p:spPr>
          <a:xfrm>
            <a:off x="0" y="0"/>
            <a:ext cx="9144000" cy="18000"/>
          </a:xfrm>
          <a:prstGeom prst="rect">
            <a:avLst/>
          </a:prstGeom>
          <a:solidFill>
            <a:srgbClr val="006881"/>
          </a:solidFill>
          <a:ln>
            <a:solidFill>
              <a:srgbClr val="0068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rostokąt 12"/>
          <p:cNvSpPr/>
          <p:nvPr userDrawn="1"/>
        </p:nvSpPr>
        <p:spPr>
          <a:xfrm>
            <a:off x="0" y="5126718"/>
            <a:ext cx="9144000" cy="18000"/>
          </a:xfrm>
          <a:prstGeom prst="rect">
            <a:avLst/>
          </a:prstGeom>
          <a:solidFill>
            <a:srgbClr val="006881"/>
          </a:solidFill>
          <a:ln>
            <a:solidFill>
              <a:srgbClr val="0068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4640202"/>
            <a:ext cx="876327" cy="372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622" userDrawn="1">
          <p15:clr>
            <a:srgbClr val="FBAE40"/>
          </p15:clr>
        </p15:guide>
        <p15:guide id="2" pos="29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bg>
      <p:bgPr>
        <a:solidFill>
          <a:srgbClr val="0068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/>
          <p:cNvSpPr>
            <a:spLocks noGrp="1"/>
          </p:cNvSpPr>
          <p:nvPr>
            <p:ph type="title" hasCustomPrompt="1"/>
          </p:nvPr>
        </p:nvSpPr>
        <p:spPr>
          <a:xfrm>
            <a:off x="467544" y="2211710"/>
            <a:ext cx="7787208" cy="637580"/>
          </a:xfrm>
        </p:spPr>
        <p:txBody>
          <a:bodyPr lIns="0" tIns="0" anchor="ctr">
            <a:noAutofit/>
          </a:bodyPr>
          <a:lstStyle>
            <a:lvl1pPr algn="l"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 smtClean="0"/>
              <a:t>KLIKNIJ, ABY EDYTOWAĆ STYL WZORCA TYTUŁU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bg>
      <p:bgPr>
        <a:solidFill>
          <a:srgbClr val="6C56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/>
          <p:cNvSpPr>
            <a:spLocks noGrp="1"/>
          </p:cNvSpPr>
          <p:nvPr>
            <p:ph type="title" hasCustomPrompt="1"/>
          </p:nvPr>
        </p:nvSpPr>
        <p:spPr>
          <a:xfrm>
            <a:off x="467544" y="2211710"/>
            <a:ext cx="7787208" cy="637580"/>
          </a:xfrm>
        </p:spPr>
        <p:txBody>
          <a:bodyPr lIns="0" tIns="0" anchor="ctr">
            <a:noAutofit/>
          </a:bodyPr>
          <a:lstStyle>
            <a:lvl1pPr algn="l"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l-PL" dirty="0" smtClean="0"/>
              <a:t>KLIKNIJ, ABY EDYTOWAĆ STYL WZORCA TYTUŁU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3514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2016-09-13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2016-09-13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4" r:id="rId3"/>
    <p:sldLayoutId id="2147483650" r:id="rId4"/>
    <p:sldLayoutId id="2147483651" r:id="rId5"/>
    <p:sldLayoutId id="2147483663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 txBox="1">
            <a:spLocks/>
          </p:cNvSpPr>
          <p:nvPr/>
        </p:nvSpPr>
        <p:spPr>
          <a:xfrm>
            <a:off x="475456" y="1131590"/>
            <a:ext cx="7772400" cy="648072"/>
          </a:xfrm>
          <a:prstGeom prst="rect">
            <a:avLst/>
          </a:prstGeom>
        </p:spPr>
        <p:txBody>
          <a:bodyPr vert="horz" lIns="0" tIns="0" rIns="91440" bIns="45720" rtlCol="0" anchor="t">
            <a:noAutofit/>
          </a:bodyPr>
          <a:lstStyle>
            <a:lvl1pPr algn="l">
              <a:defRPr sz="2800">
                <a:solidFill>
                  <a:srgbClr val="006881"/>
                </a:solidFill>
              </a:defRPr>
            </a:lvl1pPr>
          </a:lstStyle>
          <a:p>
            <a:pPr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6C56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</a:t>
            </a:r>
            <a:r>
              <a:rPr lang="en-US" sz="2600" dirty="0">
                <a:solidFill>
                  <a:srgbClr val="6C56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provisions on the issuance of environmental decisions </a:t>
            </a:r>
            <a:r>
              <a:rPr lang="en-US" sz="2600" dirty="0" smtClean="0">
                <a:solidFill>
                  <a:srgbClr val="6C56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sectoral legislation</a:t>
            </a:r>
            <a:r>
              <a:rPr lang="pl-PL" sz="2600" dirty="0" smtClean="0">
                <a:solidFill>
                  <a:srgbClr val="6C56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solidFill>
                  <a:srgbClr val="6C56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Poland</a:t>
            </a:r>
            <a:endParaRPr lang="pl-PL" sz="2600" dirty="0" smtClean="0">
              <a:solidFill>
                <a:srgbClr val="6C56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pl-PL" sz="1100" dirty="0">
              <a:solidFill>
                <a:srgbClr val="6C56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600" dirty="0" smtClean="0">
                <a:solidFill>
                  <a:srgbClr val="6C563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dr </a:t>
            </a:r>
            <a:r>
              <a:rPr lang="pl-PL" sz="1600" dirty="0" smtClean="0">
                <a:solidFill>
                  <a:srgbClr val="6C563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Sergiusz </a:t>
            </a:r>
            <a:r>
              <a:rPr lang="pl-PL" sz="1600" dirty="0" smtClean="0">
                <a:solidFill>
                  <a:srgbClr val="6C563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Urban</a:t>
            </a:r>
            <a:endParaRPr lang="pl-PL" sz="1600" dirty="0" smtClean="0">
              <a:solidFill>
                <a:srgbClr val="6C56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475456" y="2355726"/>
            <a:ext cx="6472808" cy="216024"/>
          </a:xfrm>
        </p:spPr>
        <p:txBody>
          <a:bodyPr/>
          <a:lstStyle/>
          <a:p>
            <a:endParaRPr lang="pl-PL" sz="1250" dirty="0" smtClean="0"/>
          </a:p>
          <a:p>
            <a:endParaRPr lang="pl-PL" sz="12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/>
            <a:endParaRPr lang="pl-PL" sz="1600" dirty="0" smtClean="0"/>
          </a:p>
          <a:p>
            <a:pPr algn="just"/>
            <a:r>
              <a:rPr lang="pl-PL" sz="1600" dirty="0" err="1" smtClean="0"/>
              <a:t>Some</a:t>
            </a:r>
            <a:r>
              <a:rPr lang="pl-PL" sz="1600" dirty="0" smtClean="0"/>
              <a:t> </a:t>
            </a:r>
            <a:r>
              <a:rPr lang="pl-PL" sz="1600" dirty="0" err="1" smtClean="0"/>
              <a:t>examples</a:t>
            </a:r>
            <a:r>
              <a:rPr lang="pl-PL" sz="1600" dirty="0" smtClean="0"/>
              <a:t>:</a:t>
            </a:r>
          </a:p>
          <a:p>
            <a:pPr algn="just"/>
            <a:endParaRPr lang="pl-PL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Act </a:t>
            </a:r>
            <a:r>
              <a:rPr lang="en-US" sz="1600" dirty="0"/>
              <a:t>of 10 April 2003 on the special rules of preparation and development of public </a:t>
            </a:r>
            <a:r>
              <a:rPr lang="en-US" sz="1600" dirty="0" smtClean="0"/>
              <a:t>roads</a:t>
            </a:r>
            <a:r>
              <a:rPr lang="pl-PL" sz="1600" dirty="0" smtClean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err="1" smtClean="0"/>
              <a:t>Act</a:t>
            </a:r>
            <a:r>
              <a:rPr lang="pl-PL" sz="1600" dirty="0" smtClean="0"/>
              <a:t> of 7 </a:t>
            </a:r>
            <a:r>
              <a:rPr lang="pl-PL" sz="1600" dirty="0" err="1" smtClean="0"/>
              <a:t>Sptember</a:t>
            </a:r>
            <a:r>
              <a:rPr lang="pl-PL" sz="1600" dirty="0" smtClean="0"/>
              <a:t> 2007 on EURO 2012;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Act </a:t>
            </a:r>
            <a:r>
              <a:rPr lang="en-US" sz="1600" dirty="0"/>
              <a:t>of 29 April 2009 on the liquid petroleum gas terminal in </a:t>
            </a:r>
            <a:r>
              <a:rPr lang="en-US" sz="1600" dirty="0" err="1" smtClean="0"/>
              <a:t>Świnoujście</a:t>
            </a:r>
            <a:r>
              <a:rPr lang="pl-PL" sz="1600" dirty="0" smtClean="0"/>
              <a:t>;</a:t>
            </a:r>
            <a:r>
              <a:rPr lang="en-US" sz="1600" dirty="0" smtClean="0"/>
              <a:t> </a:t>
            </a:r>
            <a:endParaRPr lang="pl-PL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Act </a:t>
            </a:r>
            <a:r>
              <a:rPr lang="en-US" sz="1600" dirty="0"/>
              <a:t>of 5 August 2015 on the preparation and development of strategic investments in transmission </a:t>
            </a:r>
            <a:r>
              <a:rPr lang="en-US" sz="1600" dirty="0" smtClean="0"/>
              <a:t>lines</a:t>
            </a:r>
            <a:r>
              <a:rPr lang="pl-PL" sz="1600" dirty="0" smtClean="0"/>
              <a:t>.</a:t>
            </a:r>
            <a:endParaRPr lang="pl-PL" sz="1600" dirty="0" smtClean="0"/>
          </a:p>
          <a:p>
            <a:pPr marL="228600" indent="-228600"/>
            <a:endParaRPr lang="pl-PL" sz="1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Special </a:t>
            </a:r>
            <a:r>
              <a:rPr lang="en-US" dirty="0" smtClean="0"/>
              <a:t>provisions</a:t>
            </a:r>
            <a:r>
              <a:rPr lang="pl-PL" dirty="0" smtClean="0"/>
              <a:t> </a:t>
            </a:r>
            <a:r>
              <a:rPr lang="pl-PL" dirty="0" smtClean="0"/>
              <a:t>on</a:t>
            </a:r>
            <a:r>
              <a:rPr lang="en-US" dirty="0" smtClean="0"/>
              <a:t> </a:t>
            </a:r>
            <a:r>
              <a:rPr lang="en-US" dirty="0"/>
              <a:t>the development </a:t>
            </a:r>
            <a:r>
              <a:rPr lang="en-US" dirty="0" smtClean="0"/>
              <a:t>of projects of </a:t>
            </a:r>
            <a:r>
              <a:rPr lang="en-US" dirty="0"/>
              <a:t>special importance for State economy or </a:t>
            </a:r>
            <a:r>
              <a:rPr lang="en-US" dirty="0" smtClean="0"/>
              <a:t>safety</a:t>
            </a:r>
            <a:r>
              <a:rPr lang="pl-PL" dirty="0" smtClean="0"/>
              <a:t> („</a:t>
            </a:r>
            <a:r>
              <a:rPr lang="pl-PL" i="1" dirty="0" smtClean="0"/>
              <a:t>spec-</a:t>
            </a:r>
            <a:r>
              <a:rPr lang="pl-PL" i="1" dirty="0" err="1" smtClean="0"/>
              <a:t>Acts</a:t>
            </a:r>
            <a:r>
              <a:rPr lang="pl-PL" dirty="0" smtClean="0"/>
              <a:t>”)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827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sz="1600" dirty="0" smtClean="0"/>
          </a:p>
          <a:p>
            <a:r>
              <a:rPr lang="pl-PL" sz="1600" dirty="0" smtClean="0"/>
              <a:t>General </a:t>
            </a:r>
            <a:r>
              <a:rPr lang="en-US" sz="1600" dirty="0" smtClean="0"/>
              <a:t>remarks</a:t>
            </a:r>
            <a:r>
              <a:rPr lang="pl-PL" sz="1600" dirty="0" smtClean="0"/>
              <a:t>:</a:t>
            </a:r>
          </a:p>
          <a:p>
            <a:endParaRPr lang="pl-PL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Derogation</a:t>
            </a:r>
            <a:r>
              <a:rPr lang="pl-PL" sz="1600" dirty="0" smtClean="0"/>
              <a:t> of </a:t>
            </a:r>
            <a:r>
              <a:rPr lang="en-US" sz="1600" dirty="0" smtClean="0"/>
              <a:t>several</a:t>
            </a:r>
            <a:r>
              <a:rPr lang="pl-PL" sz="1600" dirty="0" smtClean="0"/>
              <a:t> </a:t>
            </a:r>
            <a:r>
              <a:rPr lang="en-US" sz="1600" dirty="0" smtClean="0"/>
              <a:t>general </a:t>
            </a:r>
            <a:r>
              <a:rPr lang="en-US" sz="1600" dirty="0"/>
              <a:t>rules </a:t>
            </a:r>
            <a:r>
              <a:rPr lang="pl-PL" sz="1600" dirty="0" smtClean="0"/>
              <a:t>of </a:t>
            </a:r>
            <a:r>
              <a:rPr lang="en-US" sz="1600" dirty="0" smtClean="0"/>
              <a:t>administrative</a:t>
            </a:r>
            <a:r>
              <a:rPr lang="pl-PL" sz="1600" dirty="0" smtClean="0"/>
              <a:t> </a:t>
            </a:r>
            <a:r>
              <a:rPr lang="en-GB" sz="1600" dirty="0" smtClean="0"/>
              <a:t>procedure</a:t>
            </a:r>
            <a:r>
              <a:rPr lang="pl-PL" sz="1600" dirty="0" smtClean="0"/>
              <a:t> and </a:t>
            </a:r>
            <a:r>
              <a:rPr lang="en-US" sz="1600" dirty="0" smtClean="0"/>
              <a:t>sectoral regulations</a:t>
            </a:r>
            <a:r>
              <a:rPr lang="pl-PL" sz="1600" dirty="0" smtClean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Introduction</a:t>
            </a:r>
            <a:r>
              <a:rPr lang="pl-PL" sz="1600" dirty="0" smtClean="0"/>
              <a:t> of </a:t>
            </a:r>
            <a:r>
              <a:rPr lang="en-US" sz="1600" dirty="0" smtClean="0"/>
              <a:t>special </a:t>
            </a:r>
            <a:r>
              <a:rPr lang="en-US" sz="1600" dirty="0"/>
              <a:t>provisions </a:t>
            </a:r>
            <a:r>
              <a:rPr lang="pl-PL" sz="1600" dirty="0" smtClean="0"/>
              <a:t>in </a:t>
            </a:r>
            <a:r>
              <a:rPr lang="en-US" sz="1600" dirty="0" err="1" smtClean="0"/>
              <a:t>favo</a:t>
            </a:r>
            <a:r>
              <a:rPr lang="pl-PL" sz="1600" dirty="0" err="1" smtClean="0"/>
              <a:t>ur</a:t>
            </a:r>
            <a:r>
              <a:rPr lang="en-US" sz="1600" dirty="0" smtClean="0"/>
              <a:t> </a:t>
            </a:r>
            <a:r>
              <a:rPr lang="pl-PL" sz="1600" dirty="0" smtClean="0"/>
              <a:t>of </a:t>
            </a:r>
            <a:r>
              <a:rPr lang="en-US" sz="1600" dirty="0" smtClean="0"/>
              <a:t>the investors</a:t>
            </a:r>
            <a:r>
              <a:rPr lang="pl-PL" sz="1600" dirty="0"/>
              <a:t> </a:t>
            </a:r>
            <a:r>
              <a:rPr lang="pl-PL" sz="1600" dirty="0" smtClean="0"/>
              <a:t>(„</a:t>
            </a:r>
            <a:r>
              <a:rPr lang="en-US" sz="1600" dirty="0" err="1" smtClean="0"/>
              <a:t>streamlini</a:t>
            </a:r>
            <a:r>
              <a:rPr lang="pl-PL" sz="1600" dirty="0" smtClean="0"/>
              <a:t>n</a:t>
            </a:r>
            <a:r>
              <a:rPr lang="en-US" sz="1600" dirty="0" smtClean="0"/>
              <a:t>g</a:t>
            </a:r>
            <a:r>
              <a:rPr lang="pl-PL" sz="1600" dirty="0" smtClean="0"/>
              <a:t> the investment proces”).</a:t>
            </a:r>
            <a:endParaRPr lang="pl-PL" sz="1600" dirty="0" smtClean="0"/>
          </a:p>
          <a:p>
            <a:pPr marL="228600" indent="-228600"/>
            <a:endParaRPr lang="pl-PL" sz="1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15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/>
            <a:endParaRPr lang="pl-PL" sz="1600" dirty="0" smtClean="0"/>
          </a:p>
          <a:p>
            <a:pPr marL="228600" indent="-228600"/>
            <a:endParaRPr lang="pl-PL" sz="1600" dirty="0" smtClean="0"/>
          </a:p>
          <a:p>
            <a:pPr algn="just"/>
            <a:r>
              <a:rPr lang="pl-PL" sz="1600" dirty="0" smtClean="0"/>
              <a:t>1. </a:t>
            </a:r>
            <a:r>
              <a:rPr lang="pl-PL" sz="1600" dirty="0" err="1" smtClean="0"/>
              <a:t>Restrictions</a:t>
            </a:r>
            <a:r>
              <a:rPr lang="pl-PL" sz="1600" dirty="0" smtClean="0"/>
              <a:t> </a:t>
            </a:r>
            <a:r>
              <a:rPr lang="en-US" sz="1600" dirty="0" smtClean="0"/>
              <a:t>imposed </a:t>
            </a:r>
            <a:r>
              <a:rPr lang="en-US" sz="1600" dirty="0"/>
              <a:t>on the proceedings on the issuance of the environmental </a:t>
            </a:r>
            <a:r>
              <a:rPr lang="en-US" sz="1600" dirty="0" smtClean="0"/>
              <a:t>decision</a:t>
            </a:r>
            <a:r>
              <a:rPr lang="pl-PL" sz="1600" dirty="0" smtClean="0"/>
              <a:t>.</a:t>
            </a:r>
            <a:endParaRPr lang="pl-PL" sz="1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37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/>
            <a:endParaRPr lang="pl-PL" sz="1600" dirty="0" smtClean="0"/>
          </a:p>
          <a:p>
            <a:pPr marL="228600" indent="-228600"/>
            <a:endParaRPr lang="pl-PL" sz="1600" dirty="0"/>
          </a:p>
          <a:p>
            <a:pPr marL="228600" indent="-228600" algn="just"/>
            <a:r>
              <a:rPr lang="pl-PL" sz="1600" dirty="0" smtClean="0"/>
              <a:t>2. A</a:t>
            </a:r>
            <a:r>
              <a:rPr lang="en-US" sz="1600" dirty="0" err="1" smtClean="0"/>
              <a:t>utomatic</a:t>
            </a:r>
            <a:r>
              <a:rPr lang="en-US" sz="1600" dirty="0" smtClean="0"/>
              <a:t> </a:t>
            </a:r>
            <a:r>
              <a:rPr lang="en-US" sz="1600" dirty="0"/>
              <a:t>assignment of the immediate enforceability to the environmental </a:t>
            </a:r>
            <a:r>
              <a:rPr lang="en-US" sz="1600" dirty="0" smtClean="0"/>
              <a:t>decisions</a:t>
            </a:r>
            <a:r>
              <a:rPr lang="pl-PL" sz="1600" dirty="0" smtClean="0"/>
              <a:t> –</a:t>
            </a:r>
            <a:r>
              <a:rPr lang="en-US" sz="1600" dirty="0" smtClean="0"/>
              <a:t>the </a:t>
            </a:r>
            <a:r>
              <a:rPr lang="en-US" sz="1600" dirty="0"/>
              <a:t>consequences for </a:t>
            </a:r>
            <a:r>
              <a:rPr lang="en-US" sz="1600" dirty="0" smtClean="0"/>
              <a:t>the </a:t>
            </a:r>
            <a:r>
              <a:rPr lang="en-US" sz="1600" dirty="0"/>
              <a:t>challenging these </a:t>
            </a:r>
            <a:r>
              <a:rPr lang="pl-PL" sz="1600" dirty="0" smtClean="0"/>
              <a:t>and </a:t>
            </a:r>
            <a:r>
              <a:rPr lang="pl-PL" sz="1600" dirty="0" err="1" smtClean="0"/>
              <a:t>subsequent</a:t>
            </a:r>
            <a:r>
              <a:rPr lang="pl-PL" sz="1600" dirty="0" smtClean="0"/>
              <a:t> </a:t>
            </a:r>
            <a:r>
              <a:rPr lang="en-US" sz="1600" dirty="0" smtClean="0"/>
              <a:t>decisions</a:t>
            </a:r>
            <a:r>
              <a:rPr lang="pl-PL" sz="1600" dirty="0" smtClean="0"/>
              <a:t>.</a:t>
            </a:r>
            <a:endParaRPr lang="pl-PL" sz="1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23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/>
            <a:endParaRPr lang="pl-PL" sz="1600" dirty="0" smtClean="0"/>
          </a:p>
          <a:p>
            <a:pPr marL="228600" indent="-228600"/>
            <a:endParaRPr lang="pl-PL" sz="1600" dirty="0" smtClean="0"/>
          </a:p>
          <a:p>
            <a:pPr marL="228600" indent="-228600" algn="just"/>
            <a:r>
              <a:rPr lang="pl-PL" sz="1600" dirty="0" smtClean="0"/>
              <a:t>3. R</a:t>
            </a:r>
            <a:r>
              <a:rPr lang="en-US" sz="1600" dirty="0" err="1" smtClean="0"/>
              <a:t>ules</a:t>
            </a:r>
            <a:r>
              <a:rPr lang="en-US" sz="1600" dirty="0" smtClean="0"/>
              <a:t> </a:t>
            </a:r>
            <a:r>
              <a:rPr lang="en-US" sz="1600" dirty="0"/>
              <a:t>of challenging the environmental </a:t>
            </a:r>
            <a:r>
              <a:rPr lang="en-US" sz="1600" dirty="0" smtClean="0"/>
              <a:t>decisions</a:t>
            </a:r>
            <a:r>
              <a:rPr lang="pl-PL" sz="1600" dirty="0" smtClean="0"/>
              <a:t>.</a:t>
            </a:r>
            <a:endParaRPr lang="pl-PL" sz="1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Main</a:t>
            </a:r>
            <a:r>
              <a:rPr lang="pl-PL" dirty="0" smtClean="0"/>
              <a:t> </a:t>
            </a:r>
            <a:r>
              <a:rPr lang="pl-PL" dirty="0" err="1" smtClean="0"/>
              <a:t>characteristics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597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 algn="just"/>
            <a:endParaRPr lang="pl-PL" sz="1600" dirty="0" smtClean="0"/>
          </a:p>
          <a:p>
            <a:pPr marL="228600" indent="-228600" algn="just"/>
            <a:endParaRPr lang="pl-PL" sz="1600" dirty="0" smtClean="0"/>
          </a:p>
          <a:p>
            <a:pPr marL="228600" indent="-228600" algn="just"/>
            <a:r>
              <a:rPr lang="pl-PL" sz="1600" dirty="0" smtClean="0"/>
              <a:t>4. </a:t>
            </a:r>
            <a:r>
              <a:rPr lang="pl-PL" sz="1600" dirty="0"/>
              <a:t>P</a:t>
            </a:r>
            <a:r>
              <a:rPr lang="en-US" sz="1600" dirty="0" err="1" smtClean="0"/>
              <a:t>rohibition</a:t>
            </a:r>
            <a:r>
              <a:rPr lang="en-US" sz="1600" dirty="0" smtClean="0"/>
              <a:t> </a:t>
            </a:r>
            <a:r>
              <a:rPr lang="en-US" sz="1600" dirty="0"/>
              <a:t>of the quashing of the </a:t>
            </a:r>
            <a:r>
              <a:rPr lang="en-US" sz="1600" dirty="0" smtClean="0"/>
              <a:t>“</a:t>
            </a:r>
            <a:r>
              <a:rPr lang="pl-PL" sz="1600" dirty="0" smtClean="0"/>
              <a:t>development </a:t>
            </a:r>
            <a:r>
              <a:rPr lang="pl-PL" sz="1600" dirty="0" err="1" smtClean="0"/>
              <a:t>consent</a:t>
            </a:r>
            <a:r>
              <a:rPr lang="en-US" sz="1600" dirty="0" smtClean="0"/>
              <a:t>” </a:t>
            </a:r>
            <a:r>
              <a:rPr lang="en-US" sz="1600" dirty="0"/>
              <a:t>in the context of the (complementary) Environmental Impact Assessment conducted as a part of the proceeding preceding its </a:t>
            </a:r>
            <a:r>
              <a:rPr lang="en-US" sz="1600" dirty="0" smtClean="0"/>
              <a:t>issuance</a:t>
            </a:r>
            <a:r>
              <a:rPr lang="pl-PL" sz="1600" dirty="0" smtClean="0"/>
              <a:t>.</a:t>
            </a:r>
            <a:endParaRPr lang="pl-PL" sz="1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Main</a:t>
            </a:r>
            <a:r>
              <a:rPr lang="pl-PL" dirty="0" smtClean="0"/>
              <a:t> </a:t>
            </a:r>
            <a:r>
              <a:rPr lang="pl-PL" dirty="0" err="1" smtClean="0"/>
              <a:t>characteristics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272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/>
            <a:endParaRPr lang="pl-PL" sz="1400" dirty="0" smtClean="0"/>
          </a:p>
          <a:p>
            <a:pPr algn="just"/>
            <a:r>
              <a:rPr lang="pl-PL" sz="1600" dirty="0" smtClean="0"/>
              <a:t>Do </a:t>
            </a:r>
            <a:r>
              <a:rPr lang="pl-PL" sz="1600" dirty="0" err="1" smtClean="0"/>
              <a:t>these</a:t>
            </a:r>
            <a:r>
              <a:rPr lang="pl-PL" sz="1600" dirty="0" smtClean="0"/>
              <a:t> </a:t>
            </a:r>
            <a:r>
              <a:rPr lang="pl-PL" sz="1600" dirty="0" err="1" smtClean="0"/>
              <a:t>provisions</a:t>
            </a:r>
            <a:r>
              <a:rPr lang="pl-PL" sz="1600" dirty="0" smtClean="0"/>
              <a:t> </a:t>
            </a:r>
            <a:r>
              <a:rPr lang="pl-PL" sz="1600" dirty="0" err="1" smtClean="0"/>
              <a:t>implement</a:t>
            </a:r>
            <a:r>
              <a:rPr lang="pl-PL" sz="1600" dirty="0" smtClean="0"/>
              <a:t> the </a:t>
            </a:r>
            <a:r>
              <a:rPr lang="pl-PL" sz="1600" dirty="0" err="1" smtClean="0"/>
              <a:t>Principle</a:t>
            </a:r>
            <a:r>
              <a:rPr lang="pl-PL" sz="1600" dirty="0" smtClean="0"/>
              <a:t> X of the Rio </a:t>
            </a:r>
            <a:r>
              <a:rPr lang="pl-PL" sz="1600" dirty="0" err="1" smtClean="0"/>
              <a:t>Declaration</a:t>
            </a:r>
            <a:r>
              <a:rPr lang="pl-PL" sz="1600" dirty="0" smtClean="0"/>
              <a:t>?</a:t>
            </a:r>
          </a:p>
          <a:p>
            <a:pPr algn="just"/>
            <a:endParaRPr lang="pl-PL" sz="1600" dirty="0"/>
          </a:p>
          <a:p>
            <a:pPr algn="just"/>
            <a:r>
              <a:rPr lang="pl-PL" sz="1600" dirty="0" smtClean="0"/>
              <a:t>„ </a:t>
            </a:r>
            <a:r>
              <a:rPr lang="pl-PL" sz="1600" i="1" dirty="0" smtClean="0"/>
              <a:t>(…) </a:t>
            </a:r>
            <a:r>
              <a:rPr lang="en-US" sz="1600" i="1" dirty="0" smtClean="0"/>
              <a:t>each </a:t>
            </a:r>
            <a:r>
              <a:rPr lang="en-US" sz="1600" i="1" dirty="0"/>
              <a:t>individual shall have </a:t>
            </a:r>
            <a:r>
              <a:rPr lang="pl-PL" sz="1600" i="1" dirty="0" smtClean="0"/>
              <a:t>(…)</a:t>
            </a:r>
            <a:r>
              <a:rPr lang="en-US" sz="1600" i="1" dirty="0" smtClean="0"/>
              <a:t> </a:t>
            </a:r>
            <a:r>
              <a:rPr lang="en-US" sz="1600" i="1" dirty="0"/>
              <a:t>the opportunity to participate in decision-making processes. </a:t>
            </a:r>
            <a:r>
              <a:rPr lang="en-US" sz="1600" i="1" dirty="0" smtClean="0"/>
              <a:t>States </a:t>
            </a:r>
            <a:r>
              <a:rPr lang="en-US" sz="1600" i="1" dirty="0"/>
              <a:t>shall facilitate and encourage public awareness and participation by making information widely available. </a:t>
            </a:r>
            <a:r>
              <a:rPr lang="en-US" sz="1600" b="1" i="1" dirty="0"/>
              <a:t>Effective access to judicial and administrative proceedings, including redress and remedy, shall be </a:t>
            </a:r>
            <a:r>
              <a:rPr lang="en-US" sz="1600" b="1" i="1" dirty="0" smtClean="0"/>
              <a:t>provided</a:t>
            </a:r>
            <a:r>
              <a:rPr lang="pl-PL" sz="1600" dirty="0" smtClean="0"/>
              <a:t>”.</a:t>
            </a:r>
            <a:endParaRPr lang="pl-PL" sz="1600" b="1" dirty="0"/>
          </a:p>
          <a:p>
            <a:pPr marL="228600" indent="-228600"/>
            <a:endParaRPr lang="pl-PL" sz="1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Conclusions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14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4"/>
          <p:cNvSpPr txBox="1">
            <a:spLocks/>
          </p:cNvSpPr>
          <p:nvPr/>
        </p:nvSpPr>
        <p:spPr>
          <a:xfrm>
            <a:off x="467544" y="3076228"/>
            <a:ext cx="5400600" cy="1439738"/>
          </a:xfrm>
          <a:prstGeom prst="rect">
            <a:avLst/>
          </a:prstGeom>
        </p:spPr>
        <p:txBody>
          <a:bodyPr lIns="0" tIns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Arial" pitchFamily="34" charset="0"/>
              <a:buNone/>
            </a:pPr>
            <a:r>
              <a:rPr lang="pl-PL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WKB Wierciński, Kwieciński, Baehr </a:t>
            </a:r>
            <a:r>
              <a:rPr lang="pl-PL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sp.k</a:t>
            </a:r>
            <a:r>
              <a:rPr lang="pl-PL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l-PL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pl-PL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l. Polna 11		ul. Paderewskiego 7</a:t>
            </a:r>
          </a:p>
          <a:p>
            <a:pPr marL="0" indent="0">
              <a:spcBef>
                <a:spcPts val="228"/>
              </a:spcBef>
              <a:buNone/>
            </a:pPr>
            <a:r>
              <a:rPr lang="pl-PL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00-633 Warszawa 		61-770 </a:t>
            </a:r>
            <a:r>
              <a:rPr lang="pl-PL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Poznań</a:t>
            </a:r>
          </a:p>
          <a:p>
            <a:pPr marL="0" indent="0">
              <a:spcBef>
                <a:spcPts val="228"/>
              </a:spcBef>
              <a:buFont typeface="Arial" pitchFamily="34" charset="0"/>
              <a:buNone/>
            </a:pPr>
            <a:r>
              <a:rPr lang="pl-PL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Tel. +48 22 201 00 00		Tel: +48 61 855 32 20</a:t>
            </a:r>
          </a:p>
          <a:p>
            <a:pPr marL="0" indent="0">
              <a:spcBef>
                <a:spcPts val="600"/>
              </a:spcBef>
              <a:buFont typeface="Arial" pitchFamily="34" charset="0"/>
              <a:buNone/>
            </a:pPr>
            <a:r>
              <a:rPr lang="pl-PL" sz="14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biuro@wkb.com.p</a:t>
            </a:r>
            <a:r>
              <a:rPr lang="pl-PL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</a:t>
            </a:r>
          </a:p>
          <a:p>
            <a:pPr marL="0" indent="0">
              <a:buFont typeface="Arial" pitchFamily="34" charset="0"/>
              <a:buNone/>
            </a:pPr>
            <a:r>
              <a:rPr lang="pl-PL" sz="14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www.wkb.com.pl</a:t>
            </a:r>
            <a:endParaRPr lang="pl-PL" sz="1400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zawartości 4"/>
          <p:cNvSpPr txBox="1">
            <a:spLocks/>
          </p:cNvSpPr>
          <p:nvPr/>
        </p:nvSpPr>
        <p:spPr>
          <a:xfrm>
            <a:off x="463188" y="1491630"/>
            <a:ext cx="2884260" cy="1439738"/>
          </a:xfrm>
          <a:prstGeom prst="rect">
            <a:avLst/>
          </a:prstGeom>
        </p:spPr>
        <p:txBody>
          <a:bodyPr lIns="0" tIns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pl-PL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DR SERGIUSZ URBAN</a:t>
            </a:r>
          </a:p>
          <a:p>
            <a:pPr marL="0" indent="0">
              <a:spcBef>
                <a:spcPts val="0"/>
              </a:spcBef>
              <a:buNone/>
            </a:pPr>
            <a:endParaRPr lang="pl-PL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pl-PL" sz="1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pl-PL" sz="14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ergiusz.urban@wkb.com.p</a:t>
            </a:r>
            <a:r>
              <a:rPr lang="pl-PL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pl-PL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67544" y="627534"/>
            <a:ext cx="7787208" cy="637580"/>
          </a:xfrm>
        </p:spPr>
        <p:txBody>
          <a:bodyPr anchor="t"/>
          <a:lstStyle/>
          <a:p>
            <a:r>
              <a:rPr lang="pl-PL" dirty="0" smtClean="0"/>
              <a:t>THANK YOU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124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6659</TotalTime>
  <Words>299</Words>
  <Application>Microsoft Office PowerPoint</Application>
  <PresentationFormat>Pokaz na ekranie (16:9)</PresentationFormat>
  <Paragraphs>49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Motyw pakietu Office</vt:lpstr>
      <vt:lpstr>Prezentacja programu PowerPoint</vt:lpstr>
      <vt:lpstr>Special provisions on the development of projects of special importance for State economy or safety („spec-Acts”)</vt:lpstr>
      <vt:lpstr>Main characteristics</vt:lpstr>
      <vt:lpstr>Main characteristics</vt:lpstr>
      <vt:lpstr>Main characteristics</vt:lpstr>
      <vt:lpstr>Main characteristics</vt:lpstr>
      <vt:lpstr>Main characteristics</vt:lpstr>
      <vt:lpstr>Conclusions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Karolina Heneczkowska</dc:creator>
  <cp:lastModifiedBy>Sergiusz Urban</cp:lastModifiedBy>
  <cp:revision>1054</cp:revision>
  <cp:lastPrinted>2016-08-02T14:17:17Z</cp:lastPrinted>
  <dcterms:modified xsi:type="dcterms:W3CDTF">2016-09-13T07:59:33Z</dcterms:modified>
</cp:coreProperties>
</file>