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sldIdLst>
    <p:sldId id="256" r:id="rId2"/>
    <p:sldId id="257" r:id="rId3"/>
    <p:sldId id="260" r:id="rId4"/>
    <p:sldId id="263" r:id="rId5"/>
    <p:sldId id="264" r:id="rId6"/>
    <p:sldId id="265" r:id="rId7"/>
    <p:sldId id="272" r:id="rId8"/>
    <p:sldId id="259" r:id="rId9"/>
    <p:sldId id="275" r:id="rId10"/>
    <p:sldId id="276" r:id="rId11"/>
    <p:sldId id="267" r:id="rId12"/>
    <p:sldId id="266" r:id="rId13"/>
    <p:sldId id="261" r:id="rId14"/>
    <p:sldId id="262" r:id="rId15"/>
    <p:sldId id="268" r:id="rId16"/>
    <p:sldId id="269" r:id="rId17"/>
    <p:sldId id="270" r:id="rId18"/>
    <p:sldId id="271" r:id="rId19"/>
    <p:sldId id="277" r:id="rId20"/>
    <p:sldId id="278"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ójcik Mariusz [PGE EJ 1 Sp. z o.o.]" initials="M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5" autoAdjust="0"/>
    <p:restoredTop sz="94660"/>
  </p:normalViewPr>
  <p:slideViewPr>
    <p:cSldViewPr>
      <p:cViewPr varScale="1">
        <p:scale>
          <a:sx n="62" d="100"/>
          <a:sy n="62" d="100"/>
        </p:scale>
        <p:origin x="-128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EE5203-D919-4398-9E4A-7C1D49762E13}"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pl-PL"/>
        </a:p>
      </dgm:t>
    </dgm:pt>
    <dgm:pt modelId="{CA95A868-AE12-4765-A839-E09293CA805C}">
      <dgm:prSet phldrT="[Tekst]" custT="1"/>
      <dgm:spPr/>
      <dgm:t>
        <a:bodyPr/>
        <a:lstStyle/>
        <a:p>
          <a:r>
            <a:rPr lang="en-GB" sz="2400" noProof="0" dirty="0" smtClean="0"/>
            <a:t>Need for flexibility in EIA</a:t>
          </a:r>
          <a:endParaRPr lang="en-GB" sz="2400" noProof="0" dirty="0"/>
        </a:p>
      </dgm:t>
    </dgm:pt>
    <dgm:pt modelId="{A91546B5-F18F-4DDB-971C-A973681DD0CC}" type="parTrans" cxnId="{DD9AE9C1-38DD-47F2-9BC9-1C13D0E9CCB6}">
      <dgm:prSet/>
      <dgm:spPr/>
      <dgm:t>
        <a:bodyPr/>
        <a:lstStyle/>
        <a:p>
          <a:endParaRPr lang="pl-PL" sz="1600"/>
        </a:p>
      </dgm:t>
    </dgm:pt>
    <dgm:pt modelId="{E753CDE6-E8EE-4C21-9E8B-C4DAEDE6D0F4}" type="sibTrans" cxnId="{DD9AE9C1-38DD-47F2-9BC9-1C13D0E9CCB6}">
      <dgm:prSet/>
      <dgm:spPr/>
      <dgm:t>
        <a:bodyPr/>
        <a:lstStyle/>
        <a:p>
          <a:endParaRPr lang="pl-PL" sz="1600"/>
        </a:p>
      </dgm:t>
    </dgm:pt>
    <dgm:pt modelId="{C2F64EED-776C-409D-8479-560996062B4C}">
      <dgm:prSet phldrT="[Tekst]" custT="1"/>
      <dgm:spPr/>
      <dgm:t>
        <a:bodyPr/>
        <a:lstStyle/>
        <a:p>
          <a:r>
            <a:rPr lang="en-GB" sz="2400" noProof="0" dirty="0" smtClean="0"/>
            <a:t>Bounding Conditions Envelope</a:t>
          </a:r>
          <a:endParaRPr lang="en-GB" sz="2400" noProof="0" dirty="0"/>
        </a:p>
      </dgm:t>
    </dgm:pt>
    <dgm:pt modelId="{A8479C1B-12B7-4A2E-A00B-A5EAD5C5735F}" type="parTrans" cxnId="{CA9308B0-4C67-4A91-BBC5-0BCE80C54B1A}">
      <dgm:prSet/>
      <dgm:spPr/>
      <dgm:t>
        <a:bodyPr/>
        <a:lstStyle/>
        <a:p>
          <a:endParaRPr lang="pl-PL" sz="1600"/>
        </a:p>
      </dgm:t>
    </dgm:pt>
    <dgm:pt modelId="{23F73750-9880-4E1F-8A53-52390D0AF2C5}" type="sibTrans" cxnId="{CA9308B0-4C67-4A91-BBC5-0BCE80C54B1A}">
      <dgm:prSet/>
      <dgm:spPr/>
      <dgm:t>
        <a:bodyPr/>
        <a:lstStyle/>
        <a:p>
          <a:endParaRPr lang="pl-PL" sz="1600"/>
        </a:p>
      </dgm:t>
    </dgm:pt>
    <dgm:pt modelId="{E4F3C393-9388-4636-BD55-056092E793E6}">
      <dgm:prSet phldrT="[Tekst]" custT="1"/>
      <dgm:spPr/>
      <dgm:t>
        <a:bodyPr/>
        <a:lstStyle/>
        <a:p>
          <a:r>
            <a:rPr lang="en-GB" sz="2400" noProof="0" dirty="0" smtClean="0"/>
            <a:t>Foreign and domestic experience with BCE</a:t>
          </a:r>
          <a:endParaRPr lang="en-GB" sz="2400" noProof="0" dirty="0"/>
        </a:p>
      </dgm:t>
    </dgm:pt>
    <dgm:pt modelId="{090A0646-D0FD-48BC-AE09-6E5D838287A4}" type="parTrans" cxnId="{AC6937D0-BCA6-4C81-AD69-53F2CD5E3AF8}">
      <dgm:prSet/>
      <dgm:spPr/>
      <dgm:t>
        <a:bodyPr/>
        <a:lstStyle/>
        <a:p>
          <a:endParaRPr lang="pl-PL" sz="1600"/>
        </a:p>
      </dgm:t>
    </dgm:pt>
    <dgm:pt modelId="{0233B787-0E25-47C1-B7C5-8FE45DB68260}" type="sibTrans" cxnId="{AC6937D0-BCA6-4C81-AD69-53F2CD5E3AF8}">
      <dgm:prSet/>
      <dgm:spPr/>
      <dgm:t>
        <a:bodyPr/>
        <a:lstStyle/>
        <a:p>
          <a:endParaRPr lang="pl-PL" sz="1600"/>
        </a:p>
      </dgm:t>
    </dgm:pt>
    <dgm:pt modelId="{D44F1A39-CB4B-40C0-BB7B-0494F226113E}">
      <dgm:prSet phldrT="[Tekst]" custT="1"/>
      <dgm:spPr/>
      <dgm:t>
        <a:bodyPr/>
        <a:lstStyle/>
        <a:p>
          <a:r>
            <a:rPr lang="en-GB" sz="2400" noProof="0" dirty="0" smtClean="0"/>
            <a:t>Methodology principles of EIA using BCE</a:t>
          </a:r>
          <a:endParaRPr lang="en-GB" sz="2400" noProof="0" dirty="0"/>
        </a:p>
      </dgm:t>
    </dgm:pt>
    <dgm:pt modelId="{3495BD32-C356-4551-9E10-6EA1457632D9}" type="parTrans" cxnId="{372E3EDA-3042-4F5A-96B7-F356523B46CD}">
      <dgm:prSet/>
      <dgm:spPr/>
      <dgm:t>
        <a:bodyPr/>
        <a:lstStyle/>
        <a:p>
          <a:endParaRPr lang="pl-PL" sz="1600"/>
        </a:p>
      </dgm:t>
    </dgm:pt>
    <dgm:pt modelId="{6B41A2F4-CAEA-4AFE-9739-FB6416C2B5AE}" type="sibTrans" cxnId="{372E3EDA-3042-4F5A-96B7-F356523B46CD}">
      <dgm:prSet/>
      <dgm:spPr/>
      <dgm:t>
        <a:bodyPr/>
        <a:lstStyle/>
        <a:p>
          <a:endParaRPr lang="pl-PL" sz="1600"/>
        </a:p>
      </dgm:t>
    </dgm:pt>
    <dgm:pt modelId="{486DB153-03A4-439C-BC3F-C6FDAC2BFD90}">
      <dgm:prSet phldrT="[Tekst]" custT="1"/>
      <dgm:spPr/>
      <dgm:t>
        <a:bodyPr/>
        <a:lstStyle/>
        <a:p>
          <a:r>
            <a:rPr lang="en-GB" sz="2400" noProof="0" dirty="0" smtClean="0"/>
            <a:t>Legal and procedural aspects in the Polish legal system </a:t>
          </a:r>
          <a:endParaRPr lang="en-GB" sz="2400" noProof="0" dirty="0"/>
        </a:p>
      </dgm:t>
    </dgm:pt>
    <dgm:pt modelId="{8E93434F-A984-43D7-9829-B3DAF67FCE6A}" type="parTrans" cxnId="{CD8B79F0-4C66-483D-9F9B-DD79FA52B0DE}">
      <dgm:prSet/>
      <dgm:spPr/>
      <dgm:t>
        <a:bodyPr/>
        <a:lstStyle/>
        <a:p>
          <a:endParaRPr lang="pl-PL" sz="1600"/>
        </a:p>
      </dgm:t>
    </dgm:pt>
    <dgm:pt modelId="{DC70FB91-D8AA-45FE-8F80-7186BEA346ED}" type="sibTrans" cxnId="{CD8B79F0-4C66-483D-9F9B-DD79FA52B0DE}">
      <dgm:prSet/>
      <dgm:spPr/>
      <dgm:t>
        <a:bodyPr/>
        <a:lstStyle/>
        <a:p>
          <a:endParaRPr lang="pl-PL" sz="1600"/>
        </a:p>
      </dgm:t>
    </dgm:pt>
    <dgm:pt modelId="{AF0631D9-219C-464A-A921-2FB158E8BA82}">
      <dgm:prSet phldrT="[Tekst]" custT="1"/>
      <dgm:spPr/>
      <dgm:t>
        <a:bodyPr/>
        <a:lstStyle/>
        <a:p>
          <a:r>
            <a:rPr lang="en-GB" sz="2400" noProof="0" dirty="0" smtClean="0"/>
            <a:t>BCE and the effective public participation</a:t>
          </a:r>
          <a:endParaRPr lang="en-GB" sz="2400" noProof="0" dirty="0"/>
        </a:p>
      </dgm:t>
    </dgm:pt>
    <dgm:pt modelId="{C5C3ADF4-7397-441E-A0FF-4899B4BE68DD}" type="parTrans" cxnId="{E99D9242-136B-40F6-B0AC-7B74603FAAFE}">
      <dgm:prSet/>
      <dgm:spPr/>
      <dgm:t>
        <a:bodyPr/>
        <a:lstStyle/>
        <a:p>
          <a:endParaRPr lang="pl-PL" sz="1600"/>
        </a:p>
      </dgm:t>
    </dgm:pt>
    <dgm:pt modelId="{68FAF346-875A-4CAD-B35B-D8A142C1E0CD}" type="sibTrans" cxnId="{E99D9242-136B-40F6-B0AC-7B74603FAAFE}">
      <dgm:prSet/>
      <dgm:spPr/>
      <dgm:t>
        <a:bodyPr/>
        <a:lstStyle/>
        <a:p>
          <a:endParaRPr lang="pl-PL" sz="1600"/>
        </a:p>
      </dgm:t>
    </dgm:pt>
    <dgm:pt modelId="{165C4599-0303-41D7-BC59-9779E9D7D07B}">
      <dgm:prSet phldrT="[Tekst]" custT="1"/>
      <dgm:spPr/>
      <dgm:t>
        <a:bodyPr/>
        <a:lstStyle/>
        <a:p>
          <a:endParaRPr lang="en-GB" noProof="0" dirty="0"/>
        </a:p>
      </dgm:t>
    </dgm:pt>
    <dgm:pt modelId="{89003F67-D216-4CEF-A366-5CAEB18FF443}" type="parTrans" cxnId="{0BD389F3-753B-4785-8F66-2AA5D21F530D}">
      <dgm:prSet/>
      <dgm:spPr/>
      <dgm:t>
        <a:bodyPr/>
        <a:lstStyle/>
        <a:p>
          <a:endParaRPr lang="pl-PL" sz="1600"/>
        </a:p>
      </dgm:t>
    </dgm:pt>
    <dgm:pt modelId="{05B58A3C-1929-43D0-80F7-B58926A417C4}" type="sibTrans" cxnId="{0BD389F3-753B-4785-8F66-2AA5D21F530D}">
      <dgm:prSet/>
      <dgm:spPr/>
      <dgm:t>
        <a:bodyPr/>
        <a:lstStyle/>
        <a:p>
          <a:endParaRPr lang="pl-PL" sz="1600"/>
        </a:p>
      </dgm:t>
    </dgm:pt>
    <dgm:pt modelId="{C0838239-AEF9-45A1-84E8-D819302CFACA}">
      <dgm:prSet phldrT="[Tekst]" custT="1"/>
      <dgm:spPr/>
      <dgm:t>
        <a:bodyPr/>
        <a:lstStyle/>
        <a:p>
          <a:r>
            <a:rPr lang="en-GB" sz="2400" noProof="0" dirty="0" smtClean="0"/>
            <a:t>Challenges in using BCE</a:t>
          </a:r>
          <a:endParaRPr lang="en-GB" sz="2400" noProof="0" dirty="0"/>
        </a:p>
      </dgm:t>
    </dgm:pt>
    <dgm:pt modelId="{00688308-0985-45C1-A016-8764719F4221}" type="parTrans" cxnId="{5D6E8312-4C57-4296-B27A-59325913DAB8}">
      <dgm:prSet/>
      <dgm:spPr/>
      <dgm:t>
        <a:bodyPr/>
        <a:lstStyle/>
        <a:p>
          <a:endParaRPr lang="pl-PL" sz="1600"/>
        </a:p>
      </dgm:t>
    </dgm:pt>
    <dgm:pt modelId="{C2870939-AD80-404A-8378-7AFEE9C2331D}" type="sibTrans" cxnId="{5D6E8312-4C57-4296-B27A-59325913DAB8}">
      <dgm:prSet/>
      <dgm:spPr/>
      <dgm:t>
        <a:bodyPr/>
        <a:lstStyle/>
        <a:p>
          <a:endParaRPr lang="pl-PL" sz="1600"/>
        </a:p>
      </dgm:t>
    </dgm:pt>
    <dgm:pt modelId="{8F0E8A4E-2E46-4209-ACFD-D93352A12FA2}" type="pres">
      <dgm:prSet presAssocID="{74EE5203-D919-4398-9E4A-7C1D49762E13}" presName="vert0" presStyleCnt="0">
        <dgm:presLayoutVars>
          <dgm:dir/>
          <dgm:animOne val="branch"/>
          <dgm:animLvl val="lvl"/>
        </dgm:presLayoutVars>
      </dgm:prSet>
      <dgm:spPr/>
      <dgm:t>
        <a:bodyPr/>
        <a:lstStyle/>
        <a:p>
          <a:endParaRPr lang="pl-PL"/>
        </a:p>
      </dgm:t>
    </dgm:pt>
    <dgm:pt modelId="{B4C8BB58-A8D9-4079-9B13-4B58608FF232}" type="pres">
      <dgm:prSet presAssocID="{CA95A868-AE12-4765-A839-E09293CA805C}" presName="thickLine" presStyleLbl="alignNode1" presStyleIdx="0" presStyleCnt="8"/>
      <dgm:spPr/>
    </dgm:pt>
    <dgm:pt modelId="{40626FA1-ED3B-476C-A5B0-41558FD714DC}" type="pres">
      <dgm:prSet presAssocID="{CA95A868-AE12-4765-A839-E09293CA805C}" presName="horz1" presStyleCnt="0"/>
      <dgm:spPr/>
    </dgm:pt>
    <dgm:pt modelId="{C901F4F3-5A2A-40DE-A54A-E5A17D9AEF4A}" type="pres">
      <dgm:prSet presAssocID="{CA95A868-AE12-4765-A839-E09293CA805C}" presName="tx1" presStyleLbl="revTx" presStyleIdx="0" presStyleCnt="8"/>
      <dgm:spPr/>
      <dgm:t>
        <a:bodyPr/>
        <a:lstStyle/>
        <a:p>
          <a:endParaRPr lang="pl-PL"/>
        </a:p>
      </dgm:t>
    </dgm:pt>
    <dgm:pt modelId="{2003F9C0-42FE-47F1-B95C-737546C8826E}" type="pres">
      <dgm:prSet presAssocID="{CA95A868-AE12-4765-A839-E09293CA805C}" presName="vert1" presStyleCnt="0"/>
      <dgm:spPr/>
    </dgm:pt>
    <dgm:pt modelId="{1D25685F-C12A-4D66-9409-52A0FAD3EEC2}" type="pres">
      <dgm:prSet presAssocID="{C2F64EED-776C-409D-8479-560996062B4C}" presName="thickLine" presStyleLbl="alignNode1" presStyleIdx="1" presStyleCnt="8"/>
      <dgm:spPr/>
    </dgm:pt>
    <dgm:pt modelId="{121AE70C-D3D5-4A0D-A757-C3DFB413BCF4}" type="pres">
      <dgm:prSet presAssocID="{C2F64EED-776C-409D-8479-560996062B4C}" presName="horz1" presStyleCnt="0"/>
      <dgm:spPr/>
    </dgm:pt>
    <dgm:pt modelId="{E55F887E-FC1C-4E88-B822-771C388E7E20}" type="pres">
      <dgm:prSet presAssocID="{C2F64EED-776C-409D-8479-560996062B4C}" presName="tx1" presStyleLbl="revTx" presStyleIdx="1" presStyleCnt="8"/>
      <dgm:spPr/>
      <dgm:t>
        <a:bodyPr/>
        <a:lstStyle/>
        <a:p>
          <a:endParaRPr lang="pl-PL"/>
        </a:p>
      </dgm:t>
    </dgm:pt>
    <dgm:pt modelId="{3520229F-51DA-4121-A3AE-4B1289C4C028}" type="pres">
      <dgm:prSet presAssocID="{C2F64EED-776C-409D-8479-560996062B4C}" presName="vert1" presStyleCnt="0"/>
      <dgm:spPr/>
    </dgm:pt>
    <dgm:pt modelId="{AE624483-5B0F-4564-BD2A-D8A271293037}" type="pres">
      <dgm:prSet presAssocID="{E4F3C393-9388-4636-BD55-056092E793E6}" presName="thickLine" presStyleLbl="alignNode1" presStyleIdx="2" presStyleCnt="8"/>
      <dgm:spPr/>
    </dgm:pt>
    <dgm:pt modelId="{0DC9F68B-5BF2-4D77-9A77-EE7E69D24FC1}" type="pres">
      <dgm:prSet presAssocID="{E4F3C393-9388-4636-BD55-056092E793E6}" presName="horz1" presStyleCnt="0"/>
      <dgm:spPr/>
    </dgm:pt>
    <dgm:pt modelId="{97227F24-4388-497D-8D6B-1F20D1E4BF5E}" type="pres">
      <dgm:prSet presAssocID="{E4F3C393-9388-4636-BD55-056092E793E6}" presName="tx1" presStyleLbl="revTx" presStyleIdx="2" presStyleCnt="8"/>
      <dgm:spPr/>
      <dgm:t>
        <a:bodyPr/>
        <a:lstStyle/>
        <a:p>
          <a:endParaRPr lang="pl-PL"/>
        </a:p>
      </dgm:t>
    </dgm:pt>
    <dgm:pt modelId="{B0CFE655-F9E9-4892-847D-2ACC319FFE65}" type="pres">
      <dgm:prSet presAssocID="{E4F3C393-9388-4636-BD55-056092E793E6}" presName="vert1" presStyleCnt="0"/>
      <dgm:spPr/>
    </dgm:pt>
    <dgm:pt modelId="{2A460799-E962-4626-8D65-B47445B466AB}" type="pres">
      <dgm:prSet presAssocID="{D44F1A39-CB4B-40C0-BB7B-0494F226113E}" presName="thickLine" presStyleLbl="alignNode1" presStyleIdx="3" presStyleCnt="8"/>
      <dgm:spPr/>
    </dgm:pt>
    <dgm:pt modelId="{792C7543-17F9-4B02-A130-F871E102ED05}" type="pres">
      <dgm:prSet presAssocID="{D44F1A39-CB4B-40C0-BB7B-0494F226113E}" presName="horz1" presStyleCnt="0"/>
      <dgm:spPr/>
    </dgm:pt>
    <dgm:pt modelId="{08E6F356-6C3C-4E4C-8116-A619E2A0FB07}" type="pres">
      <dgm:prSet presAssocID="{D44F1A39-CB4B-40C0-BB7B-0494F226113E}" presName="tx1" presStyleLbl="revTx" presStyleIdx="3" presStyleCnt="8"/>
      <dgm:spPr/>
      <dgm:t>
        <a:bodyPr/>
        <a:lstStyle/>
        <a:p>
          <a:endParaRPr lang="pl-PL"/>
        </a:p>
      </dgm:t>
    </dgm:pt>
    <dgm:pt modelId="{1E3B1A8D-10F3-4FEC-91F4-EE47B5CE204E}" type="pres">
      <dgm:prSet presAssocID="{D44F1A39-CB4B-40C0-BB7B-0494F226113E}" presName="vert1" presStyleCnt="0"/>
      <dgm:spPr/>
    </dgm:pt>
    <dgm:pt modelId="{0D9E5AFD-CCDB-4325-9115-CF1DC589CE5E}" type="pres">
      <dgm:prSet presAssocID="{486DB153-03A4-439C-BC3F-C6FDAC2BFD90}" presName="thickLine" presStyleLbl="alignNode1" presStyleIdx="4" presStyleCnt="8"/>
      <dgm:spPr/>
    </dgm:pt>
    <dgm:pt modelId="{3B008F9C-5631-4066-A115-9845D4D6B80A}" type="pres">
      <dgm:prSet presAssocID="{486DB153-03A4-439C-BC3F-C6FDAC2BFD90}" presName="horz1" presStyleCnt="0"/>
      <dgm:spPr/>
    </dgm:pt>
    <dgm:pt modelId="{79FF0B5D-A7A3-4BBA-8ABE-6E5C5DF6647D}" type="pres">
      <dgm:prSet presAssocID="{486DB153-03A4-439C-BC3F-C6FDAC2BFD90}" presName="tx1" presStyleLbl="revTx" presStyleIdx="4" presStyleCnt="8"/>
      <dgm:spPr/>
      <dgm:t>
        <a:bodyPr/>
        <a:lstStyle/>
        <a:p>
          <a:endParaRPr lang="pl-PL"/>
        </a:p>
      </dgm:t>
    </dgm:pt>
    <dgm:pt modelId="{8FF5209C-27AF-4EF8-AD7A-027F3262AD8D}" type="pres">
      <dgm:prSet presAssocID="{486DB153-03A4-439C-BC3F-C6FDAC2BFD90}" presName="vert1" presStyleCnt="0"/>
      <dgm:spPr/>
    </dgm:pt>
    <dgm:pt modelId="{781905F8-7161-4340-88FF-4D9AEF111B52}" type="pres">
      <dgm:prSet presAssocID="{AF0631D9-219C-464A-A921-2FB158E8BA82}" presName="thickLine" presStyleLbl="alignNode1" presStyleIdx="5" presStyleCnt="8"/>
      <dgm:spPr/>
    </dgm:pt>
    <dgm:pt modelId="{7FD84C03-435A-4325-8807-AD8EEDDF606B}" type="pres">
      <dgm:prSet presAssocID="{AF0631D9-219C-464A-A921-2FB158E8BA82}" presName="horz1" presStyleCnt="0"/>
      <dgm:spPr/>
    </dgm:pt>
    <dgm:pt modelId="{33B1A022-1D0C-4958-8993-4605F7B12A9D}" type="pres">
      <dgm:prSet presAssocID="{AF0631D9-219C-464A-A921-2FB158E8BA82}" presName="tx1" presStyleLbl="revTx" presStyleIdx="5" presStyleCnt="8"/>
      <dgm:spPr/>
      <dgm:t>
        <a:bodyPr/>
        <a:lstStyle/>
        <a:p>
          <a:endParaRPr lang="pl-PL"/>
        </a:p>
      </dgm:t>
    </dgm:pt>
    <dgm:pt modelId="{B63FC15A-4CE0-4BAE-8C0D-78680FF5A4FE}" type="pres">
      <dgm:prSet presAssocID="{AF0631D9-219C-464A-A921-2FB158E8BA82}" presName="vert1" presStyleCnt="0"/>
      <dgm:spPr/>
    </dgm:pt>
    <dgm:pt modelId="{30068987-051F-4836-965C-33C240C214E7}" type="pres">
      <dgm:prSet presAssocID="{C0838239-AEF9-45A1-84E8-D819302CFACA}" presName="thickLine" presStyleLbl="alignNode1" presStyleIdx="6" presStyleCnt="8"/>
      <dgm:spPr/>
    </dgm:pt>
    <dgm:pt modelId="{1881E1EC-1385-473B-97E6-AF9A4645BB34}" type="pres">
      <dgm:prSet presAssocID="{C0838239-AEF9-45A1-84E8-D819302CFACA}" presName="horz1" presStyleCnt="0"/>
      <dgm:spPr/>
    </dgm:pt>
    <dgm:pt modelId="{BE7288D3-0DEE-44EE-8E23-B3FEFB6C241D}" type="pres">
      <dgm:prSet presAssocID="{C0838239-AEF9-45A1-84E8-D819302CFACA}" presName="tx1" presStyleLbl="revTx" presStyleIdx="6" presStyleCnt="8"/>
      <dgm:spPr/>
      <dgm:t>
        <a:bodyPr/>
        <a:lstStyle/>
        <a:p>
          <a:endParaRPr lang="pl-PL"/>
        </a:p>
      </dgm:t>
    </dgm:pt>
    <dgm:pt modelId="{95894DA6-2EA6-414C-B5A6-530F74FAB04E}" type="pres">
      <dgm:prSet presAssocID="{C0838239-AEF9-45A1-84E8-D819302CFACA}" presName="vert1" presStyleCnt="0"/>
      <dgm:spPr/>
    </dgm:pt>
    <dgm:pt modelId="{960537C8-DB86-4DB2-B056-9ECA70CC6231}" type="pres">
      <dgm:prSet presAssocID="{165C4599-0303-41D7-BC59-9779E9D7D07B}" presName="thickLine" presStyleLbl="alignNode1" presStyleIdx="7" presStyleCnt="8"/>
      <dgm:spPr/>
    </dgm:pt>
    <dgm:pt modelId="{E6278052-C4AE-4E13-9BFA-B5581C85D500}" type="pres">
      <dgm:prSet presAssocID="{165C4599-0303-41D7-BC59-9779E9D7D07B}" presName="horz1" presStyleCnt="0"/>
      <dgm:spPr/>
    </dgm:pt>
    <dgm:pt modelId="{D50B063B-37C0-4829-BC1C-0426784B5179}" type="pres">
      <dgm:prSet presAssocID="{165C4599-0303-41D7-BC59-9779E9D7D07B}" presName="tx1" presStyleLbl="revTx" presStyleIdx="7" presStyleCnt="8"/>
      <dgm:spPr/>
      <dgm:t>
        <a:bodyPr/>
        <a:lstStyle/>
        <a:p>
          <a:endParaRPr lang="pl-PL"/>
        </a:p>
      </dgm:t>
    </dgm:pt>
    <dgm:pt modelId="{F28A6C0D-3EBA-4DDC-A304-4A091711470A}" type="pres">
      <dgm:prSet presAssocID="{165C4599-0303-41D7-BC59-9779E9D7D07B}" presName="vert1" presStyleCnt="0"/>
      <dgm:spPr/>
    </dgm:pt>
  </dgm:ptLst>
  <dgm:cxnLst>
    <dgm:cxn modelId="{CD8B79F0-4C66-483D-9F9B-DD79FA52B0DE}" srcId="{74EE5203-D919-4398-9E4A-7C1D49762E13}" destId="{486DB153-03A4-439C-BC3F-C6FDAC2BFD90}" srcOrd="4" destOrd="0" parTransId="{8E93434F-A984-43D7-9829-B3DAF67FCE6A}" sibTransId="{DC70FB91-D8AA-45FE-8F80-7186BEA346ED}"/>
    <dgm:cxn modelId="{FF208C71-64B2-4853-BD1D-700E51E43745}" type="presOf" srcId="{486DB153-03A4-439C-BC3F-C6FDAC2BFD90}" destId="{79FF0B5D-A7A3-4BBA-8ABE-6E5C5DF6647D}" srcOrd="0" destOrd="0" presId="urn:microsoft.com/office/officeart/2008/layout/LinedList"/>
    <dgm:cxn modelId="{503D4751-9F0E-4614-9A76-12D3F7E3778A}" type="presOf" srcId="{165C4599-0303-41D7-BC59-9779E9D7D07B}" destId="{D50B063B-37C0-4829-BC1C-0426784B5179}" srcOrd="0" destOrd="0" presId="urn:microsoft.com/office/officeart/2008/layout/LinedList"/>
    <dgm:cxn modelId="{5046FCE4-380C-4D01-803D-FF7E72C48664}" type="presOf" srcId="{C0838239-AEF9-45A1-84E8-D819302CFACA}" destId="{BE7288D3-0DEE-44EE-8E23-B3FEFB6C241D}" srcOrd="0" destOrd="0" presId="urn:microsoft.com/office/officeart/2008/layout/LinedList"/>
    <dgm:cxn modelId="{AC6937D0-BCA6-4C81-AD69-53F2CD5E3AF8}" srcId="{74EE5203-D919-4398-9E4A-7C1D49762E13}" destId="{E4F3C393-9388-4636-BD55-056092E793E6}" srcOrd="2" destOrd="0" parTransId="{090A0646-D0FD-48BC-AE09-6E5D838287A4}" sibTransId="{0233B787-0E25-47C1-B7C5-8FE45DB68260}"/>
    <dgm:cxn modelId="{5D6E8312-4C57-4296-B27A-59325913DAB8}" srcId="{74EE5203-D919-4398-9E4A-7C1D49762E13}" destId="{C0838239-AEF9-45A1-84E8-D819302CFACA}" srcOrd="6" destOrd="0" parTransId="{00688308-0985-45C1-A016-8764719F4221}" sibTransId="{C2870939-AD80-404A-8378-7AFEE9C2331D}"/>
    <dgm:cxn modelId="{0BD389F3-753B-4785-8F66-2AA5D21F530D}" srcId="{74EE5203-D919-4398-9E4A-7C1D49762E13}" destId="{165C4599-0303-41D7-BC59-9779E9D7D07B}" srcOrd="7" destOrd="0" parTransId="{89003F67-D216-4CEF-A366-5CAEB18FF443}" sibTransId="{05B58A3C-1929-43D0-80F7-B58926A417C4}"/>
    <dgm:cxn modelId="{E99D9242-136B-40F6-B0AC-7B74603FAAFE}" srcId="{74EE5203-D919-4398-9E4A-7C1D49762E13}" destId="{AF0631D9-219C-464A-A921-2FB158E8BA82}" srcOrd="5" destOrd="0" parTransId="{C5C3ADF4-7397-441E-A0FF-4899B4BE68DD}" sibTransId="{68FAF346-875A-4CAD-B35B-D8A142C1E0CD}"/>
    <dgm:cxn modelId="{0719B6EF-3F03-4E09-A1C8-8255DDEEF571}" type="presOf" srcId="{74EE5203-D919-4398-9E4A-7C1D49762E13}" destId="{8F0E8A4E-2E46-4209-ACFD-D93352A12FA2}" srcOrd="0" destOrd="0" presId="urn:microsoft.com/office/officeart/2008/layout/LinedList"/>
    <dgm:cxn modelId="{ABF5F9B5-ECE1-4E0B-B1E8-E37AD639BAFE}" type="presOf" srcId="{E4F3C393-9388-4636-BD55-056092E793E6}" destId="{97227F24-4388-497D-8D6B-1F20D1E4BF5E}" srcOrd="0" destOrd="0" presId="urn:microsoft.com/office/officeart/2008/layout/LinedList"/>
    <dgm:cxn modelId="{C2DEB9B7-4ECA-4496-B7D3-43CD99775C4E}" type="presOf" srcId="{CA95A868-AE12-4765-A839-E09293CA805C}" destId="{C901F4F3-5A2A-40DE-A54A-E5A17D9AEF4A}" srcOrd="0" destOrd="0" presId="urn:microsoft.com/office/officeart/2008/layout/LinedList"/>
    <dgm:cxn modelId="{372E3EDA-3042-4F5A-96B7-F356523B46CD}" srcId="{74EE5203-D919-4398-9E4A-7C1D49762E13}" destId="{D44F1A39-CB4B-40C0-BB7B-0494F226113E}" srcOrd="3" destOrd="0" parTransId="{3495BD32-C356-4551-9E10-6EA1457632D9}" sibTransId="{6B41A2F4-CAEA-4AFE-9739-FB6416C2B5AE}"/>
    <dgm:cxn modelId="{062C3EE3-F58B-4ADC-B08D-41610C278232}" type="presOf" srcId="{C2F64EED-776C-409D-8479-560996062B4C}" destId="{E55F887E-FC1C-4E88-B822-771C388E7E20}" srcOrd="0" destOrd="0" presId="urn:microsoft.com/office/officeart/2008/layout/LinedList"/>
    <dgm:cxn modelId="{CA9308B0-4C67-4A91-BBC5-0BCE80C54B1A}" srcId="{74EE5203-D919-4398-9E4A-7C1D49762E13}" destId="{C2F64EED-776C-409D-8479-560996062B4C}" srcOrd="1" destOrd="0" parTransId="{A8479C1B-12B7-4A2E-A00B-A5EAD5C5735F}" sibTransId="{23F73750-9880-4E1F-8A53-52390D0AF2C5}"/>
    <dgm:cxn modelId="{A05CB5B5-71A5-4459-AC49-BA7B31DF2C10}" type="presOf" srcId="{AF0631D9-219C-464A-A921-2FB158E8BA82}" destId="{33B1A022-1D0C-4958-8993-4605F7B12A9D}" srcOrd="0" destOrd="0" presId="urn:microsoft.com/office/officeart/2008/layout/LinedList"/>
    <dgm:cxn modelId="{DD9AE9C1-38DD-47F2-9BC9-1C13D0E9CCB6}" srcId="{74EE5203-D919-4398-9E4A-7C1D49762E13}" destId="{CA95A868-AE12-4765-A839-E09293CA805C}" srcOrd="0" destOrd="0" parTransId="{A91546B5-F18F-4DDB-971C-A973681DD0CC}" sibTransId="{E753CDE6-E8EE-4C21-9E8B-C4DAEDE6D0F4}"/>
    <dgm:cxn modelId="{74EDFD87-A559-4C60-B323-802956CAB167}" type="presOf" srcId="{D44F1A39-CB4B-40C0-BB7B-0494F226113E}" destId="{08E6F356-6C3C-4E4C-8116-A619E2A0FB07}" srcOrd="0" destOrd="0" presId="urn:microsoft.com/office/officeart/2008/layout/LinedList"/>
    <dgm:cxn modelId="{A66B5668-B814-4A1D-A3BD-1F79FB6D77B6}" type="presParOf" srcId="{8F0E8A4E-2E46-4209-ACFD-D93352A12FA2}" destId="{B4C8BB58-A8D9-4079-9B13-4B58608FF232}" srcOrd="0" destOrd="0" presId="urn:microsoft.com/office/officeart/2008/layout/LinedList"/>
    <dgm:cxn modelId="{FE1C74B6-1F4F-4089-B3A8-38B7CFE9CBB2}" type="presParOf" srcId="{8F0E8A4E-2E46-4209-ACFD-D93352A12FA2}" destId="{40626FA1-ED3B-476C-A5B0-41558FD714DC}" srcOrd="1" destOrd="0" presId="urn:microsoft.com/office/officeart/2008/layout/LinedList"/>
    <dgm:cxn modelId="{618825BF-1840-4807-956B-D4E67F6A9A76}" type="presParOf" srcId="{40626FA1-ED3B-476C-A5B0-41558FD714DC}" destId="{C901F4F3-5A2A-40DE-A54A-E5A17D9AEF4A}" srcOrd="0" destOrd="0" presId="urn:microsoft.com/office/officeart/2008/layout/LinedList"/>
    <dgm:cxn modelId="{0CAF589D-8E0D-4DEE-AB45-08AB4AA04618}" type="presParOf" srcId="{40626FA1-ED3B-476C-A5B0-41558FD714DC}" destId="{2003F9C0-42FE-47F1-B95C-737546C8826E}" srcOrd="1" destOrd="0" presId="urn:microsoft.com/office/officeart/2008/layout/LinedList"/>
    <dgm:cxn modelId="{176B37A1-CA5F-4943-BD70-D9061C961E6D}" type="presParOf" srcId="{8F0E8A4E-2E46-4209-ACFD-D93352A12FA2}" destId="{1D25685F-C12A-4D66-9409-52A0FAD3EEC2}" srcOrd="2" destOrd="0" presId="urn:microsoft.com/office/officeart/2008/layout/LinedList"/>
    <dgm:cxn modelId="{DEED1122-33DF-4EA7-B88D-124BAF3CBD95}" type="presParOf" srcId="{8F0E8A4E-2E46-4209-ACFD-D93352A12FA2}" destId="{121AE70C-D3D5-4A0D-A757-C3DFB413BCF4}" srcOrd="3" destOrd="0" presId="urn:microsoft.com/office/officeart/2008/layout/LinedList"/>
    <dgm:cxn modelId="{D7F1EAF8-2C53-43AA-84ED-0E608624FB09}" type="presParOf" srcId="{121AE70C-D3D5-4A0D-A757-C3DFB413BCF4}" destId="{E55F887E-FC1C-4E88-B822-771C388E7E20}" srcOrd="0" destOrd="0" presId="urn:microsoft.com/office/officeart/2008/layout/LinedList"/>
    <dgm:cxn modelId="{A9D781E7-5121-49FF-BB0B-AACFFE88549C}" type="presParOf" srcId="{121AE70C-D3D5-4A0D-A757-C3DFB413BCF4}" destId="{3520229F-51DA-4121-A3AE-4B1289C4C028}" srcOrd="1" destOrd="0" presId="urn:microsoft.com/office/officeart/2008/layout/LinedList"/>
    <dgm:cxn modelId="{44DA7563-5B7D-42DF-A069-C78241C1855F}" type="presParOf" srcId="{8F0E8A4E-2E46-4209-ACFD-D93352A12FA2}" destId="{AE624483-5B0F-4564-BD2A-D8A271293037}" srcOrd="4" destOrd="0" presId="urn:microsoft.com/office/officeart/2008/layout/LinedList"/>
    <dgm:cxn modelId="{9994F63D-420F-41FA-BDF8-35802F5EFD50}" type="presParOf" srcId="{8F0E8A4E-2E46-4209-ACFD-D93352A12FA2}" destId="{0DC9F68B-5BF2-4D77-9A77-EE7E69D24FC1}" srcOrd="5" destOrd="0" presId="urn:microsoft.com/office/officeart/2008/layout/LinedList"/>
    <dgm:cxn modelId="{56F1E742-46F6-4BFE-8914-A2B61F630641}" type="presParOf" srcId="{0DC9F68B-5BF2-4D77-9A77-EE7E69D24FC1}" destId="{97227F24-4388-497D-8D6B-1F20D1E4BF5E}" srcOrd="0" destOrd="0" presId="urn:microsoft.com/office/officeart/2008/layout/LinedList"/>
    <dgm:cxn modelId="{DCCFFC68-EC11-4224-BF32-646F6DCF31D7}" type="presParOf" srcId="{0DC9F68B-5BF2-4D77-9A77-EE7E69D24FC1}" destId="{B0CFE655-F9E9-4892-847D-2ACC319FFE65}" srcOrd="1" destOrd="0" presId="urn:microsoft.com/office/officeart/2008/layout/LinedList"/>
    <dgm:cxn modelId="{95CA7B9E-5148-43E8-B6D9-4A4566D6A6D0}" type="presParOf" srcId="{8F0E8A4E-2E46-4209-ACFD-D93352A12FA2}" destId="{2A460799-E962-4626-8D65-B47445B466AB}" srcOrd="6" destOrd="0" presId="urn:microsoft.com/office/officeart/2008/layout/LinedList"/>
    <dgm:cxn modelId="{D4A9185F-8E17-4F76-86A2-5A235C309F63}" type="presParOf" srcId="{8F0E8A4E-2E46-4209-ACFD-D93352A12FA2}" destId="{792C7543-17F9-4B02-A130-F871E102ED05}" srcOrd="7" destOrd="0" presId="urn:microsoft.com/office/officeart/2008/layout/LinedList"/>
    <dgm:cxn modelId="{44FDC0CD-60C4-44AA-A1CB-E6949F6DCAEE}" type="presParOf" srcId="{792C7543-17F9-4B02-A130-F871E102ED05}" destId="{08E6F356-6C3C-4E4C-8116-A619E2A0FB07}" srcOrd="0" destOrd="0" presId="urn:microsoft.com/office/officeart/2008/layout/LinedList"/>
    <dgm:cxn modelId="{5A846DD1-87EC-4C18-A185-D936DB08E616}" type="presParOf" srcId="{792C7543-17F9-4B02-A130-F871E102ED05}" destId="{1E3B1A8D-10F3-4FEC-91F4-EE47B5CE204E}" srcOrd="1" destOrd="0" presId="urn:microsoft.com/office/officeart/2008/layout/LinedList"/>
    <dgm:cxn modelId="{97F47109-448E-4084-B2CC-358B3CB10066}" type="presParOf" srcId="{8F0E8A4E-2E46-4209-ACFD-D93352A12FA2}" destId="{0D9E5AFD-CCDB-4325-9115-CF1DC589CE5E}" srcOrd="8" destOrd="0" presId="urn:microsoft.com/office/officeart/2008/layout/LinedList"/>
    <dgm:cxn modelId="{46878DBC-F4C4-470C-9426-F62FC3258400}" type="presParOf" srcId="{8F0E8A4E-2E46-4209-ACFD-D93352A12FA2}" destId="{3B008F9C-5631-4066-A115-9845D4D6B80A}" srcOrd="9" destOrd="0" presId="urn:microsoft.com/office/officeart/2008/layout/LinedList"/>
    <dgm:cxn modelId="{2824F450-2468-46E3-9971-FBB1BADFD70E}" type="presParOf" srcId="{3B008F9C-5631-4066-A115-9845D4D6B80A}" destId="{79FF0B5D-A7A3-4BBA-8ABE-6E5C5DF6647D}" srcOrd="0" destOrd="0" presId="urn:microsoft.com/office/officeart/2008/layout/LinedList"/>
    <dgm:cxn modelId="{98808BF1-89F0-4EC2-B7A0-AD419B334C40}" type="presParOf" srcId="{3B008F9C-5631-4066-A115-9845D4D6B80A}" destId="{8FF5209C-27AF-4EF8-AD7A-027F3262AD8D}" srcOrd="1" destOrd="0" presId="urn:microsoft.com/office/officeart/2008/layout/LinedList"/>
    <dgm:cxn modelId="{D700BED0-8E93-4FCC-A045-4719332E8BAB}" type="presParOf" srcId="{8F0E8A4E-2E46-4209-ACFD-D93352A12FA2}" destId="{781905F8-7161-4340-88FF-4D9AEF111B52}" srcOrd="10" destOrd="0" presId="urn:microsoft.com/office/officeart/2008/layout/LinedList"/>
    <dgm:cxn modelId="{46BCD5CA-6AEF-406C-84E3-7A4CDDE8BE67}" type="presParOf" srcId="{8F0E8A4E-2E46-4209-ACFD-D93352A12FA2}" destId="{7FD84C03-435A-4325-8807-AD8EEDDF606B}" srcOrd="11" destOrd="0" presId="urn:microsoft.com/office/officeart/2008/layout/LinedList"/>
    <dgm:cxn modelId="{D1CAFCEF-11A0-4F48-8705-265D987062F2}" type="presParOf" srcId="{7FD84C03-435A-4325-8807-AD8EEDDF606B}" destId="{33B1A022-1D0C-4958-8993-4605F7B12A9D}" srcOrd="0" destOrd="0" presId="urn:microsoft.com/office/officeart/2008/layout/LinedList"/>
    <dgm:cxn modelId="{D83DFED9-71F9-4F1A-963E-23A0AC7BEACF}" type="presParOf" srcId="{7FD84C03-435A-4325-8807-AD8EEDDF606B}" destId="{B63FC15A-4CE0-4BAE-8C0D-78680FF5A4FE}" srcOrd="1" destOrd="0" presId="urn:microsoft.com/office/officeart/2008/layout/LinedList"/>
    <dgm:cxn modelId="{44732972-33B3-4D2A-9964-71E5DC91990D}" type="presParOf" srcId="{8F0E8A4E-2E46-4209-ACFD-D93352A12FA2}" destId="{30068987-051F-4836-965C-33C240C214E7}" srcOrd="12" destOrd="0" presId="urn:microsoft.com/office/officeart/2008/layout/LinedList"/>
    <dgm:cxn modelId="{85B41EE6-C28B-4973-BC1E-D1DBD9CB90A9}" type="presParOf" srcId="{8F0E8A4E-2E46-4209-ACFD-D93352A12FA2}" destId="{1881E1EC-1385-473B-97E6-AF9A4645BB34}" srcOrd="13" destOrd="0" presId="urn:microsoft.com/office/officeart/2008/layout/LinedList"/>
    <dgm:cxn modelId="{9C08F2B1-CB5E-4353-A122-52777E8AE2A9}" type="presParOf" srcId="{1881E1EC-1385-473B-97E6-AF9A4645BB34}" destId="{BE7288D3-0DEE-44EE-8E23-B3FEFB6C241D}" srcOrd="0" destOrd="0" presId="urn:microsoft.com/office/officeart/2008/layout/LinedList"/>
    <dgm:cxn modelId="{3F5F7DEE-15D9-400A-9158-50B02B745133}" type="presParOf" srcId="{1881E1EC-1385-473B-97E6-AF9A4645BB34}" destId="{95894DA6-2EA6-414C-B5A6-530F74FAB04E}" srcOrd="1" destOrd="0" presId="urn:microsoft.com/office/officeart/2008/layout/LinedList"/>
    <dgm:cxn modelId="{D1BE27B6-C347-4B1D-9729-E3189B18AEA4}" type="presParOf" srcId="{8F0E8A4E-2E46-4209-ACFD-D93352A12FA2}" destId="{960537C8-DB86-4DB2-B056-9ECA70CC6231}" srcOrd="14" destOrd="0" presId="urn:microsoft.com/office/officeart/2008/layout/LinedList"/>
    <dgm:cxn modelId="{7FF7F357-F7EC-4695-962F-00C61E821341}" type="presParOf" srcId="{8F0E8A4E-2E46-4209-ACFD-D93352A12FA2}" destId="{E6278052-C4AE-4E13-9BFA-B5581C85D500}" srcOrd="15" destOrd="0" presId="urn:microsoft.com/office/officeart/2008/layout/LinedList"/>
    <dgm:cxn modelId="{8C0DC12D-BCFF-4648-8422-CE8C1F967DFC}" type="presParOf" srcId="{E6278052-C4AE-4E13-9BFA-B5581C85D500}" destId="{D50B063B-37C0-4829-BC1C-0426784B5179}" srcOrd="0" destOrd="0" presId="urn:microsoft.com/office/officeart/2008/layout/LinedList"/>
    <dgm:cxn modelId="{2767195A-1D32-43A9-8B65-D11E777475B3}" type="presParOf" srcId="{E6278052-C4AE-4E13-9BFA-B5581C85D500}" destId="{F28A6C0D-3EBA-4DDC-A304-4A091711470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B70147-CE60-47AC-B2BB-C55B7015EA49}" type="doc">
      <dgm:prSet loTypeId="urn:microsoft.com/office/officeart/2005/8/layout/chevron1" loCatId="process" qsTypeId="urn:microsoft.com/office/officeart/2005/8/quickstyle/simple1" qsCatId="simple" csTypeId="urn:microsoft.com/office/officeart/2005/8/colors/colorful3" csCatId="colorful" phldr="1"/>
      <dgm:spPr/>
      <dgm:t>
        <a:bodyPr/>
        <a:lstStyle/>
        <a:p>
          <a:endParaRPr lang="pl-PL"/>
        </a:p>
      </dgm:t>
    </dgm:pt>
    <dgm:pt modelId="{EB1C237C-8FED-4E56-B3D0-A26DF1BC0882}">
      <dgm:prSet phldrT="[Tekst]">
        <dgm:style>
          <a:lnRef idx="1">
            <a:schemeClr val="accent1"/>
          </a:lnRef>
          <a:fillRef idx="2">
            <a:schemeClr val="accent1"/>
          </a:fillRef>
          <a:effectRef idx="1">
            <a:schemeClr val="accent1"/>
          </a:effectRef>
          <a:fontRef idx="minor">
            <a:schemeClr val="dk1"/>
          </a:fontRef>
        </dgm:style>
      </dgm:prSet>
      <dgm:spPr/>
      <dgm:t>
        <a:bodyPr/>
        <a:lstStyle/>
        <a:p>
          <a:r>
            <a:rPr lang="en-GB" noProof="0" dirty="0" smtClean="0"/>
            <a:t>Long investment development process</a:t>
          </a:r>
          <a:endParaRPr lang="en-GB" noProof="0" dirty="0"/>
        </a:p>
      </dgm:t>
    </dgm:pt>
    <dgm:pt modelId="{CB67229C-683C-47B6-8775-7EECCBD20AC3}" type="parTrans" cxnId="{37AA1091-B18D-4885-8CD0-221F673BD28A}">
      <dgm:prSet/>
      <dgm:spPr/>
      <dgm:t>
        <a:bodyPr/>
        <a:lstStyle/>
        <a:p>
          <a:endParaRPr lang="pl-PL"/>
        </a:p>
      </dgm:t>
    </dgm:pt>
    <dgm:pt modelId="{724E012B-51FD-4837-96F4-CDDBD465DB2C}" type="sibTrans" cxnId="{37AA1091-B18D-4885-8CD0-221F673BD28A}">
      <dgm:prSet/>
      <dgm:spPr/>
      <dgm:t>
        <a:bodyPr/>
        <a:lstStyle/>
        <a:p>
          <a:endParaRPr lang="pl-PL"/>
        </a:p>
      </dgm:t>
    </dgm:pt>
    <dgm:pt modelId="{F5D3C366-2A2B-480C-B7C1-4F011165E260}">
      <dgm:prSet phldrT="[Tekst]">
        <dgm:style>
          <a:lnRef idx="1">
            <a:schemeClr val="accent1"/>
          </a:lnRef>
          <a:fillRef idx="2">
            <a:schemeClr val="accent1"/>
          </a:fillRef>
          <a:effectRef idx="1">
            <a:schemeClr val="accent1"/>
          </a:effectRef>
          <a:fontRef idx="minor">
            <a:schemeClr val="dk1"/>
          </a:fontRef>
        </dgm:style>
      </dgm:prSet>
      <dgm:spPr/>
      <dgm:t>
        <a:bodyPr/>
        <a:lstStyle/>
        <a:p>
          <a:r>
            <a:rPr lang="en-GB" noProof="0" dirty="0" smtClean="0"/>
            <a:t>Rapid technological development</a:t>
          </a:r>
          <a:endParaRPr lang="en-GB" noProof="0" dirty="0"/>
        </a:p>
      </dgm:t>
    </dgm:pt>
    <dgm:pt modelId="{0D85D155-F72C-45A1-B714-BFBA0DADAF68}" type="parTrans" cxnId="{17D43E85-B996-434D-B055-21FF950BFD7F}">
      <dgm:prSet/>
      <dgm:spPr/>
      <dgm:t>
        <a:bodyPr/>
        <a:lstStyle/>
        <a:p>
          <a:endParaRPr lang="pl-PL"/>
        </a:p>
      </dgm:t>
    </dgm:pt>
    <dgm:pt modelId="{B4D4619D-C056-4288-A345-AE0584C9366D}" type="sibTrans" cxnId="{17D43E85-B996-434D-B055-21FF950BFD7F}">
      <dgm:prSet/>
      <dgm:spPr/>
      <dgm:t>
        <a:bodyPr/>
        <a:lstStyle/>
        <a:p>
          <a:endParaRPr lang="pl-PL"/>
        </a:p>
      </dgm:t>
    </dgm:pt>
    <dgm:pt modelId="{A454B89D-2DB0-4944-8BD1-1A10616ED86F}">
      <dgm:prSet phldrT="[Tekst]">
        <dgm:style>
          <a:lnRef idx="1">
            <a:schemeClr val="accent1"/>
          </a:lnRef>
          <a:fillRef idx="2">
            <a:schemeClr val="accent1"/>
          </a:fillRef>
          <a:effectRef idx="1">
            <a:schemeClr val="accent1"/>
          </a:effectRef>
          <a:fontRef idx="minor">
            <a:schemeClr val="dk1"/>
          </a:fontRef>
        </dgm:style>
      </dgm:prSet>
      <dgm:spPr/>
      <dgm:t>
        <a:bodyPr/>
        <a:lstStyle/>
        <a:p>
          <a:r>
            <a:rPr lang="en-GB" noProof="0" dirty="0" smtClean="0"/>
            <a:t>Uncertainty of final investment parameters</a:t>
          </a:r>
          <a:endParaRPr lang="en-GB" noProof="0" dirty="0"/>
        </a:p>
      </dgm:t>
    </dgm:pt>
    <dgm:pt modelId="{0B2C8235-F35F-45AF-AD17-7F7A14C2883F}" type="parTrans" cxnId="{ACDA8709-890E-4D02-81B8-47A8DD530DAE}">
      <dgm:prSet/>
      <dgm:spPr/>
      <dgm:t>
        <a:bodyPr/>
        <a:lstStyle/>
        <a:p>
          <a:endParaRPr lang="pl-PL"/>
        </a:p>
      </dgm:t>
    </dgm:pt>
    <dgm:pt modelId="{C4A9E25C-AC07-46D4-9014-938375C52BE5}" type="sibTrans" cxnId="{ACDA8709-890E-4D02-81B8-47A8DD530DAE}">
      <dgm:prSet/>
      <dgm:spPr/>
      <dgm:t>
        <a:bodyPr/>
        <a:lstStyle/>
        <a:p>
          <a:endParaRPr lang="pl-PL"/>
        </a:p>
      </dgm:t>
    </dgm:pt>
    <dgm:pt modelId="{5AC08B53-F8AC-4A05-A45C-7790C4A5DE15}">
      <dgm:prSet phldrT="[Tekst]">
        <dgm:style>
          <a:lnRef idx="1">
            <a:schemeClr val="accent5"/>
          </a:lnRef>
          <a:fillRef idx="2">
            <a:schemeClr val="accent5"/>
          </a:fillRef>
          <a:effectRef idx="1">
            <a:schemeClr val="accent5"/>
          </a:effectRef>
          <a:fontRef idx="minor">
            <a:schemeClr val="dk1"/>
          </a:fontRef>
        </dgm:style>
      </dgm:prSet>
      <dgm:spPr>
        <a:ln w="38100"/>
      </dgm:spPr>
      <dgm:t>
        <a:bodyPr/>
        <a:lstStyle/>
        <a:p>
          <a:r>
            <a:rPr lang="en-GB" noProof="0" dirty="0" smtClean="0"/>
            <a:t>Need for flexible approach in EIA</a:t>
          </a:r>
          <a:endParaRPr lang="en-GB" noProof="0" dirty="0"/>
        </a:p>
      </dgm:t>
    </dgm:pt>
    <dgm:pt modelId="{72441E33-A34B-4744-8C69-BB79568CCF86}" type="parTrans" cxnId="{AFFF30A2-FF65-4852-8ACE-F1FE2262742B}">
      <dgm:prSet/>
      <dgm:spPr/>
      <dgm:t>
        <a:bodyPr/>
        <a:lstStyle/>
        <a:p>
          <a:endParaRPr lang="pl-PL"/>
        </a:p>
      </dgm:t>
    </dgm:pt>
    <dgm:pt modelId="{9CEDE397-EAAD-4E8A-9551-48E2C142E94D}" type="sibTrans" cxnId="{AFFF30A2-FF65-4852-8ACE-F1FE2262742B}">
      <dgm:prSet/>
      <dgm:spPr/>
      <dgm:t>
        <a:bodyPr/>
        <a:lstStyle/>
        <a:p>
          <a:endParaRPr lang="pl-PL"/>
        </a:p>
      </dgm:t>
    </dgm:pt>
    <dgm:pt modelId="{C1AE97B0-71B8-4980-9265-2104D997D4C2}" type="pres">
      <dgm:prSet presAssocID="{94B70147-CE60-47AC-B2BB-C55B7015EA49}" presName="Name0" presStyleCnt="0">
        <dgm:presLayoutVars>
          <dgm:dir/>
          <dgm:animLvl val="lvl"/>
          <dgm:resizeHandles val="exact"/>
        </dgm:presLayoutVars>
      </dgm:prSet>
      <dgm:spPr/>
      <dgm:t>
        <a:bodyPr/>
        <a:lstStyle/>
        <a:p>
          <a:endParaRPr lang="pl-PL"/>
        </a:p>
      </dgm:t>
    </dgm:pt>
    <dgm:pt modelId="{AE82BE8A-8791-4601-9B7C-60DBF0D93334}" type="pres">
      <dgm:prSet presAssocID="{EB1C237C-8FED-4E56-B3D0-A26DF1BC0882}" presName="parTxOnly" presStyleLbl="node1" presStyleIdx="0" presStyleCnt="4">
        <dgm:presLayoutVars>
          <dgm:chMax val="0"/>
          <dgm:chPref val="0"/>
          <dgm:bulletEnabled val="1"/>
        </dgm:presLayoutVars>
      </dgm:prSet>
      <dgm:spPr/>
      <dgm:t>
        <a:bodyPr/>
        <a:lstStyle/>
        <a:p>
          <a:endParaRPr lang="pl-PL"/>
        </a:p>
      </dgm:t>
    </dgm:pt>
    <dgm:pt modelId="{7AABDCC3-7F75-45F4-AE1B-C445149D4862}" type="pres">
      <dgm:prSet presAssocID="{724E012B-51FD-4837-96F4-CDDBD465DB2C}" presName="parTxOnlySpace" presStyleCnt="0"/>
      <dgm:spPr/>
    </dgm:pt>
    <dgm:pt modelId="{830A4A5F-72B7-4591-AF70-59877727C9A1}" type="pres">
      <dgm:prSet presAssocID="{F5D3C366-2A2B-480C-B7C1-4F011165E260}" presName="parTxOnly" presStyleLbl="node1" presStyleIdx="1" presStyleCnt="4">
        <dgm:presLayoutVars>
          <dgm:chMax val="0"/>
          <dgm:chPref val="0"/>
          <dgm:bulletEnabled val="1"/>
        </dgm:presLayoutVars>
      </dgm:prSet>
      <dgm:spPr/>
      <dgm:t>
        <a:bodyPr/>
        <a:lstStyle/>
        <a:p>
          <a:endParaRPr lang="pl-PL"/>
        </a:p>
      </dgm:t>
    </dgm:pt>
    <dgm:pt modelId="{31590F8A-CB89-46B7-A36C-18664FEE495C}" type="pres">
      <dgm:prSet presAssocID="{B4D4619D-C056-4288-A345-AE0584C9366D}" presName="parTxOnlySpace" presStyleCnt="0"/>
      <dgm:spPr/>
    </dgm:pt>
    <dgm:pt modelId="{A4F1F7A4-3F24-4AF5-8DCF-EFD1F7E185CA}" type="pres">
      <dgm:prSet presAssocID="{A454B89D-2DB0-4944-8BD1-1A10616ED86F}" presName="parTxOnly" presStyleLbl="node1" presStyleIdx="2" presStyleCnt="4">
        <dgm:presLayoutVars>
          <dgm:chMax val="0"/>
          <dgm:chPref val="0"/>
          <dgm:bulletEnabled val="1"/>
        </dgm:presLayoutVars>
      </dgm:prSet>
      <dgm:spPr/>
      <dgm:t>
        <a:bodyPr/>
        <a:lstStyle/>
        <a:p>
          <a:endParaRPr lang="pl-PL"/>
        </a:p>
      </dgm:t>
    </dgm:pt>
    <dgm:pt modelId="{A1C36D4E-D42B-4301-9C1A-008DC18252C4}" type="pres">
      <dgm:prSet presAssocID="{C4A9E25C-AC07-46D4-9014-938375C52BE5}" presName="parTxOnlySpace" presStyleCnt="0"/>
      <dgm:spPr/>
    </dgm:pt>
    <dgm:pt modelId="{8FEFE9C6-A648-47B2-B5E5-777FEEA27D5F}" type="pres">
      <dgm:prSet presAssocID="{5AC08B53-F8AC-4A05-A45C-7790C4A5DE15}" presName="parTxOnly" presStyleLbl="node1" presStyleIdx="3" presStyleCnt="4">
        <dgm:presLayoutVars>
          <dgm:chMax val="0"/>
          <dgm:chPref val="0"/>
          <dgm:bulletEnabled val="1"/>
        </dgm:presLayoutVars>
      </dgm:prSet>
      <dgm:spPr>
        <a:prstGeom prst="flowChartAlternateProcess">
          <a:avLst/>
        </a:prstGeom>
      </dgm:spPr>
      <dgm:t>
        <a:bodyPr/>
        <a:lstStyle/>
        <a:p>
          <a:endParaRPr lang="pl-PL"/>
        </a:p>
      </dgm:t>
    </dgm:pt>
  </dgm:ptLst>
  <dgm:cxnLst>
    <dgm:cxn modelId="{42D77E0B-7436-43B8-B884-5A5B93E36FF1}" type="presOf" srcId="{EB1C237C-8FED-4E56-B3D0-A26DF1BC0882}" destId="{AE82BE8A-8791-4601-9B7C-60DBF0D93334}" srcOrd="0" destOrd="0" presId="urn:microsoft.com/office/officeart/2005/8/layout/chevron1"/>
    <dgm:cxn modelId="{E7CE2879-32F7-45D7-B726-E054E2412878}" type="presOf" srcId="{5AC08B53-F8AC-4A05-A45C-7790C4A5DE15}" destId="{8FEFE9C6-A648-47B2-B5E5-777FEEA27D5F}" srcOrd="0" destOrd="0" presId="urn:microsoft.com/office/officeart/2005/8/layout/chevron1"/>
    <dgm:cxn modelId="{BC61CBC4-01A4-420B-93EA-9D0E0C422271}" type="presOf" srcId="{A454B89D-2DB0-4944-8BD1-1A10616ED86F}" destId="{A4F1F7A4-3F24-4AF5-8DCF-EFD1F7E185CA}" srcOrd="0" destOrd="0" presId="urn:microsoft.com/office/officeart/2005/8/layout/chevron1"/>
    <dgm:cxn modelId="{ACDA8709-890E-4D02-81B8-47A8DD530DAE}" srcId="{94B70147-CE60-47AC-B2BB-C55B7015EA49}" destId="{A454B89D-2DB0-4944-8BD1-1A10616ED86F}" srcOrd="2" destOrd="0" parTransId="{0B2C8235-F35F-45AF-AD17-7F7A14C2883F}" sibTransId="{C4A9E25C-AC07-46D4-9014-938375C52BE5}"/>
    <dgm:cxn modelId="{37AA1091-B18D-4885-8CD0-221F673BD28A}" srcId="{94B70147-CE60-47AC-B2BB-C55B7015EA49}" destId="{EB1C237C-8FED-4E56-B3D0-A26DF1BC0882}" srcOrd="0" destOrd="0" parTransId="{CB67229C-683C-47B6-8775-7EECCBD20AC3}" sibTransId="{724E012B-51FD-4837-96F4-CDDBD465DB2C}"/>
    <dgm:cxn modelId="{A8EB18F9-AAE0-4660-8075-40B9758ED16D}" type="presOf" srcId="{F5D3C366-2A2B-480C-B7C1-4F011165E260}" destId="{830A4A5F-72B7-4591-AF70-59877727C9A1}" srcOrd="0" destOrd="0" presId="urn:microsoft.com/office/officeart/2005/8/layout/chevron1"/>
    <dgm:cxn modelId="{17D43E85-B996-434D-B055-21FF950BFD7F}" srcId="{94B70147-CE60-47AC-B2BB-C55B7015EA49}" destId="{F5D3C366-2A2B-480C-B7C1-4F011165E260}" srcOrd="1" destOrd="0" parTransId="{0D85D155-F72C-45A1-B714-BFBA0DADAF68}" sibTransId="{B4D4619D-C056-4288-A345-AE0584C9366D}"/>
    <dgm:cxn modelId="{AFFF30A2-FF65-4852-8ACE-F1FE2262742B}" srcId="{94B70147-CE60-47AC-B2BB-C55B7015EA49}" destId="{5AC08B53-F8AC-4A05-A45C-7790C4A5DE15}" srcOrd="3" destOrd="0" parTransId="{72441E33-A34B-4744-8C69-BB79568CCF86}" sibTransId="{9CEDE397-EAAD-4E8A-9551-48E2C142E94D}"/>
    <dgm:cxn modelId="{B164C065-8A66-4DF2-AA88-87A71A5F8873}" type="presOf" srcId="{94B70147-CE60-47AC-B2BB-C55B7015EA49}" destId="{C1AE97B0-71B8-4980-9265-2104D997D4C2}" srcOrd="0" destOrd="0" presId="urn:microsoft.com/office/officeart/2005/8/layout/chevron1"/>
    <dgm:cxn modelId="{CD8632CB-629F-4205-97C0-791510F7F925}" type="presParOf" srcId="{C1AE97B0-71B8-4980-9265-2104D997D4C2}" destId="{AE82BE8A-8791-4601-9B7C-60DBF0D93334}" srcOrd="0" destOrd="0" presId="urn:microsoft.com/office/officeart/2005/8/layout/chevron1"/>
    <dgm:cxn modelId="{524AD4CE-60AC-4AF3-B086-E0952E2AE48F}" type="presParOf" srcId="{C1AE97B0-71B8-4980-9265-2104D997D4C2}" destId="{7AABDCC3-7F75-45F4-AE1B-C445149D4862}" srcOrd="1" destOrd="0" presId="urn:microsoft.com/office/officeart/2005/8/layout/chevron1"/>
    <dgm:cxn modelId="{37E55DF5-F22E-4D65-BD8A-EAE289A9D058}" type="presParOf" srcId="{C1AE97B0-71B8-4980-9265-2104D997D4C2}" destId="{830A4A5F-72B7-4591-AF70-59877727C9A1}" srcOrd="2" destOrd="0" presId="urn:microsoft.com/office/officeart/2005/8/layout/chevron1"/>
    <dgm:cxn modelId="{9BB02192-6B42-4F1C-81E8-EA171BD31E38}" type="presParOf" srcId="{C1AE97B0-71B8-4980-9265-2104D997D4C2}" destId="{31590F8A-CB89-46B7-A36C-18664FEE495C}" srcOrd="3" destOrd="0" presId="urn:microsoft.com/office/officeart/2005/8/layout/chevron1"/>
    <dgm:cxn modelId="{423AA985-E022-4344-8E4C-1DE4D4E38EDD}" type="presParOf" srcId="{C1AE97B0-71B8-4980-9265-2104D997D4C2}" destId="{A4F1F7A4-3F24-4AF5-8DCF-EFD1F7E185CA}" srcOrd="4" destOrd="0" presId="urn:microsoft.com/office/officeart/2005/8/layout/chevron1"/>
    <dgm:cxn modelId="{6E985071-A4C7-436E-BCFC-12669E8D5239}" type="presParOf" srcId="{C1AE97B0-71B8-4980-9265-2104D997D4C2}" destId="{A1C36D4E-D42B-4301-9C1A-008DC18252C4}" srcOrd="5" destOrd="0" presId="urn:microsoft.com/office/officeart/2005/8/layout/chevron1"/>
    <dgm:cxn modelId="{74E99BA9-F82A-4FED-952C-333A3DA07FC0}" type="presParOf" srcId="{C1AE97B0-71B8-4980-9265-2104D997D4C2}" destId="{8FEFE9C6-A648-47B2-B5E5-777FEEA27D5F}" srcOrd="6" destOrd="0" presId="urn:microsoft.com/office/officeart/2005/8/layout/chevron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4595E6-F91D-4EAA-9896-5AB07D9F550D}" type="doc">
      <dgm:prSet loTypeId="urn:microsoft.com/office/officeart/2009/3/layout/DescendingProcess" loCatId="process" qsTypeId="urn:microsoft.com/office/officeart/2005/8/quickstyle/simple1" qsCatId="simple" csTypeId="urn:microsoft.com/office/officeart/2005/8/colors/colorful4" csCatId="colorful" phldr="1"/>
      <dgm:spPr/>
      <dgm:t>
        <a:bodyPr/>
        <a:lstStyle/>
        <a:p>
          <a:endParaRPr lang="pl-PL"/>
        </a:p>
      </dgm:t>
    </dgm:pt>
    <dgm:pt modelId="{4F5CCE98-2797-412F-B482-68CF3B56557C}">
      <dgm:prSet phldrT="[Tekst]"/>
      <dgm:spPr/>
      <dgm:t>
        <a:bodyPr/>
        <a:lstStyle/>
        <a:p>
          <a:r>
            <a:rPr lang="pl-PL" b="1" dirty="0" smtClean="0"/>
            <a:t>SCOPING DECISION</a:t>
          </a:r>
          <a:endParaRPr lang="pl-PL" b="1" dirty="0"/>
        </a:p>
      </dgm:t>
    </dgm:pt>
    <dgm:pt modelId="{13D7E59E-54F9-4002-B2C1-0B2836EB0A79}" type="parTrans" cxnId="{C36001E0-6EAB-4576-A1B6-D3BBDB2DAABA}">
      <dgm:prSet/>
      <dgm:spPr/>
      <dgm:t>
        <a:bodyPr/>
        <a:lstStyle/>
        <a:p>
          <a:endParaRPr lang="pl-PL" b="1"/>
        </a:p>
      </dgm:t>
    </dgm:pt>
    <dgm:pt modelId="{ADC62956-89D0-4088-B321-E3042FA96A94}" type="sibTrans" cxnId="{C36001E0-6EAB-4576-A1B6-D3BBDB2DAABA}">
      <dgm:prSet/>
      <dgm:spPr/>
      <dgm:t>
        <a:bodyPr/>
        <a:lstStyle/>
        <a:p>
          <a:endParaRPr lang="pl-PL" b="1"/>
        </a:p>
      </dgm:t>
    </dgm:pt>
    <dgm:pt modelId="{B2C7894E-EFFE-4E21-BD92-3DF92ECDA8C5}">
      <dgm:prSet phldrT="[Tekst]"/>
      <dgm:spPr/>
      <dgm:t>
        <a:bodyPr/>
        <a:lstStyle/>
        <a:p>
          <a:r>
            <a:rPr lang="pl-PL" b="1" dirty="0" smtClean="0"/>
            <a:t>ENVIRONMENTAL DECISION</a:t>
          </a:r>
          <a:endParaRPr lang="pl-PL" b="1" dirty="0"/>
        </a:p>
      </dgm:t>
    </dgm:pt>
    <dgm:pt modelId="{9DDC7BB1-38E1-4D8A-A9C8-4DA5E99974A2}" type="parTrans" cxnId="{733B835C-1FE2-4C13-84F0-BE64B1C37C5A}">
      <dgm:prSet/>
      <dgm:spPr/>
      <dgm:t>
        <a:bodyPr/>
        <a:lstStyle/>
        <a:p>
          <a:endParaRPr lang="pl-PL" b="1"/>
        </a:p>
      </dgm:t>
    </dgm:pt>
    <dgm:pt modelId="{C978CC1B-13AA-4B2C-9293-51D6B15D097E}" type="sibTrans" cxnId="{733B835C-1FE2-4C13-84F0-BE64B1C37C5A}">
      <dgm:prSet/>
      <dgm:spPr/>
      <dgm:t>
        <a:bodyPr/>
        <a:lstStyle/>
        <a:p>
          <a:endParaRPr lang="pl-PL" b="1"/>
        </a:p>
      </dgm:t>
    </dgm:pt>
    <dgm:pt modelId="{84C4C5F9-053C-4FC3-9859-32E78D5CFD9A}">
      <dgm:prSet phldrT="[Tekst]"/>
      <dgm:spPr/>
      <dgm:t>
        <a:bodyPr/>
        <a:lstStyle/>
        <a:p>
          <a:r>
            <a:rPr lang="pl-PL" b="1" dirty="0" smtClean="0"/>
            <a:t>SUPPLEMENTARY EIA</a:t>
          </a:r>
          <a:endParaRPr lang="pl-PL" b="1" dirty="0"/>
        </a:p>
      </dgm:t>
    </dgm:pt>
    <dgm:pt modelId="{3498AA68-59EB-419A-B8D5-9F6B35D0CC50}" type="parTrans" cxnId="{B538E14D-F954-4DD6-96B2-B9810AF066B8}">
      <dgm:prSet/>
      <dgm:spPr/>
      <dgm:t>
        <a:bodyPr/>
        <a:lstStyle/>
        <a:p>
          <a:endParaRPr lang="pl-PL" b="1"/>
        </a:p>
      </dgm:t>
    </dgm:pt>
    <dgm:pt modelId="{9B7591CB-EB64-43A3-84D6-E5F3AC72A609}" type="sibTrans" cxnId="{B538E14D-F954-4DD6-96B2-B9810AF066B8}">
      <dgm:prSet/>
      <dgm:spPr/>
      <dgm:t>
        <a:bodyPr/>
        <a:lstStyle/>
        <a:p>
          <a:endParaRPr lang="pl-PL" b="1"/>
        </a:p>
      </dgm:t>
    </dgm:pt>
    <dgm:pt modelId="{5829E0ED-D7EB-43F9-A28C-EE9C315CE034}">
      <dgm:prSet phldrT="[Tekst]"/>
      <dgm:spPr/>
      <dgm:t>
        <a:bodyPr/>
        <a:lstStyle/>
        <a:p>
          <a:r>
            <a:rPr lang="pl-PL" b="1" dirty="0" smtClean="0"/>
            <a:t>DEVELOPMENT CONSENT</a:t>
          </a:r>
          <a:endParaRPr lang="pl-PL" b="1" dirty="0"/>
        </a:p>
      </dgm:t>
    </dgm:pt>
    <dgm:pt modelId="{E28C4EFC-EC27-42D7-94F6-07B8020C37B3}" type="parTrans" cxnId="{7B1C8C22-F4B0-471C-994D-6250EEB60675}">
      <dgm:prSet/>
      <dgm:spPr/>
      <dgm:t>
        <a:bodyPr/>
        <a:lstStyle/>
        <a:p>
          <a:endParaRPr lang="pl-PL" b="1"/>
        </a:p>
      </dgm:t>
    </dgm:pt>
    <dgm:pt modelId="{642B17BF-264C-4CAD-B21A-E062CA1CC078}" type="sibTrans" cxnId="{7B1C8C22-F4B0-471C-994D-6250EEB60675}">
      <dgm:prSet/>
      <dgm:spPr/>
      <dgm:t>
        <a:bodyPr/>
        <a:lstStyle/>
        <a:p>
          <a:endParaRPr lang="pl-PL" b="1"/>
        </a:p>
      </dgm:t>
    </dgm:pt>
    <dgm:pt modelId="{ACB58FBB-FFDA-4A1A-81DD-A4174AC56D29}" type="pres">
      <dgm:prSet presAssocID="{764595E6-F91D-4EAA-9896-5AB07D9F550D}" presName="Name0" presStyleCnt="0">
        <dgm:presLayoutVars>
          <dgm:chMax val="7"/>
          <dgm:chPref val="5"/>
        </dgm:presLayoutVars>
      </dgm:prSet>
      <dgm:spPr/>
      <dgm:t>
        <a:bodyPr/>
        <a:lstStyle/>
        <a:p>
          <a:endParaRPr lang="pl-PL"/>
        </a:p>
      </dgm:t>
    </dgm:pt>
    <dgm:pt modelId="{85275558-4758-46E3-BA01-BFBF6DBE9D3A}" type="pres">
      <dgm:prSet presAssocID="{764595E6-F91D-4EAA-9896-5AB07D9F550D}" presName="arrowNode" presStyleLbl="node1" presStyleIdx="0" presStyleCnt="1"/>
      <dgm:spPr>
        <a:solidFill>
          <a:srgbClr val="C00000"/>
        </a:solidFill>
      </dgm:spPr>
    </dgm:pt>
    <dgm:pt modelId="{0BED19BA-9240-4F5C-B43D-7EE9332D7C9C}" type="pres">
      <dgm:prSet presAssocID="{4F5CCE98-2797-412F-B482-68CF3B56557C}" presName="txNode1" presStyleLbl="revTx" presStyleIdx="0" presStyleCnt="4">
        <dgm:presLayoutVars>
          <dgm:bulletEnabled val="1"/>
        </dgm:presLayoutVars>
      </dgm:prSet>
      <dgm:spPr/>
      <dgm:t>
        <a:bodyPr/>
        <a:lstStyle/>
        <a:p>
          <a:endParaRPr lang="pl-PL"/>
        </a:p>
      </dgm:t>
    </dgm:pt>
    <dgm:pt modelId="{3E4928F0-65ED-49FC-8F0E-2D9077EC4DFD}" type="pres">
      <dgm:prSet presAssocID="{B2C7894E-EFFE-4E21-BD92-3DF92ECDA8C5}" presName="txNode2" presStyleLbl="revTx" presStyleIdx="1" presStyleCnt="4">
        <dgm:presLayoutVars>
          <dgm:bulletEnabled val="1"/>
        </dgm:presLayoutVars>
      </dgm:prSet>
      <dgm:spPr/>
      <dgm:t>
        <a:bodyPr/>
        <a:lstStyle/>
        <a:p>
          <a:endParaRPr lang="pl-PL"/>
        </a:p>
      </dgm:t>
    </dgm:pt>
    <dgm:pt modelId="{27E33595-D8FD-464A-9E48-624C5304FD3C}" type="pres">
      <dgm:prSet presAssocID="{C978CC1B-13AA-4B2C-9293-51D6B15D097E}" presName="dotNode2" presStyleCnt="0"/>
      <dgm:spPr/>
    </dgm:pt>
    <dgm:pt modelId="{024BEF95-098B-4F4B-9221-671ED79967A3}" type="pres">
      <dgm:prSet presAssocID="{C978CC1B-13AA-4B2C-9293-51D6B15D097E}" presName="dotRepeatNode" presStyleLbl="fgShp" presStyleIdx="0" presStyleCnt="2"/>
      <dgm:spPr/>
      <dgm:t>
        <a:bodyPr/>
        <a:lstStyle/>
        <a:p>
          <a:endParaRPr lang="pl-PL"/>
        </a:p>
      </dgm:t>
    </dgm:pt>
    <dgm:pt modelId="{F94523D4-620E-49BD-80F2-E9A4218C0DC3}" type="pres">
      <dgm:prSet presAssocID="{84C4C5F9-053C-4FC3-9859-32E78D5CFD9A}" presName="txNode3" presStyleLbl="revTx" presStyleIdx="2" presStyleCnt="4" custScaleX="83974">
        <dgm:presLayoutVars>
          <dgm:bulletEnabled val="1"/>
        </dgm:presLayoutVars>
      </dgm:prSet>
      <dgm:spPr/>
      <dgm:t>
        <a:bodyPr/>
        <a:lstStyle/>
        <a:p>
          <a:endParaRPr lang="pl-PL"/>
        </a:p>
      </dgm:t>
    </dgm:pt>
    <dgm:pt modelId="{0816215A-7179-42EB-9272-D17D797A4C45}" type="pres">
      <dgm:prSet presAssocID="{9B7591CB-EB64-43A3-84D6-E5F3AC72A609}" presName="dotNode3" presStyleCnt="0"/>
      <dgm:spPr/>
    </dgm:pt>
    <dgm:pt modelId="{26DE1AA7-A2AE-4CAB-9F9E-39A3FE4A51EF}" type="pres">
      <dgm:prSet presAssocID="{9B7591CB-EB64-43A3-84D6-E5F3AC72A609}" presName="dotRepeatNode" presStyleLbl="fgShp" presStyleIdx="1" presStyleCnt="2"/>
      <dgm:spPr/>
      <dgm:t>
        <a:bodyPr/>
        <a:lstStyle/>
        <a:p>
          <a:endParaRPr lang="pl-PL"/>
        </a:p>
      </dgm:t>
    </dgm:pt>
    <dgm:pt modelId="{265DB4AF-312E-4223-827F-891D1C253B33}" type="pres">
      <dgm:prSet presAssocID="{5829E0ED-D7EB-43F9-A28C-EE9C315CE034}" presName="txNode4" presStyleLbl="revTx" presStyleIdx="3" presStyleCnt="4">
        <dgm:presLayoutVars>
          <dgm:bulletEnabled val="1"/>
        </dgm:presLayoutVars>
      </dgm:prSet>
      <dgm:spPr/>
      <dgm:t>
        <a:bodyPr/>
        <a:lstStyle/>
        <a:p>
          <a:endParaRPr lang="pl-PL"/>
        </a:p>
      </dgm:t>
    </dgm:pt>
  </dgm:ptLst>
  <dgm:cxnLst>
    <dgm:cxn modelId="{7B1C8C22-F4B0-471C-994D-6250EEB60675}" srcId="{764595E6-F91D-4EAA-9896-5AB07D9F550D}" destId="{5829E0ED-D7EB-43F9-A28C-EE9C315CE034}" srcOrd="3" destOrd="0" parTransId="{E28C4EFC-EC27-42D7-94F6-07B8020C37B3}" sibTransId="{642B17BF-264C-4CAD-B21A-E062CA1CC078}"/>
    <dgm:cxn modelId="{FF647922-570D-4BE2-87EA-7EAB654157F4}" type="presOf" srcId="{4F5CCE98-2797-412F-B482-68CF3B56557C}" destId="{0BED19BA-9240-4F5C-B43D-7EE9332D7C9C}" srcOrd="0" destOrd="0" presId="urn:microsoft.com/office/officeart/2009/3/layout/DescendingProcess"/>
    <dgm:cxn modelId="{0E87CAC1-0DA3-4163-817B-0CDF28B705F5}" type="presOf" srcId="{B2C7894E-EFFE-4E21-BD92-3DF92ECDA8C5}" destId="{3E4928F0-65ED-49FC-8F0E-2D9077EC4DFD}" srcOrd="0" destOrd="0" presId="urn:microsoft.com/office/officeart/2009/3/layout/DescendingProcess"/>
    <dgm:cxn modelId="{733B835C-1FE2-4C13-84F0-BE64B1C37C5A}" srcId="{764595E6-F91D-4EAA-9896-5AB07D9F550D}" destId="{B2C7894E-EFFE-4E21-BD92-3DF92ECDA8C5}" srcOrd="1" destOrd="0" parTransId="{9DDC7BB1-38E1-4D8A-A9C8-4DA5E99974A2}" sibTransId="{C978CC1B-13AA-4B2C-9293-51D6B15D097E}"/>
    <dgm:cxn modelId="{9ECA0584-C650-4120-A126-7CF23A3411A7}" type="presOf" srcId="{764595E6-F91D-4EAA-9896-5AB07D9F550D}" destId="{ACB58FBB-FFDA-4A1A-81DD-A4174AC56D29}" srcOrd="0" destOrd="0" presId="urn:microsoft.com/office/officeart/2009/3/layout/DescendingProcess"/>
    <dgm:cxn modelId="{A4CC261C-55F4-4A0B-9548-D42FC8281FB7}" type="presOf" srcId="{5829E0ED-D7EB-43F9-A28C-EE9C315CE034}" destId="{265DB4AF-312E-4223-827F-891D1C253B33}" srcOrd="0" destOrd="0" presId="urn:microsoft.com/office/officeart/2009/3/layout/DescendingProcess"/>
    <dgm:cxn modelId="{C36001E0-6EAB-4576-A1B6-D3BBDB2DAABA}" srcId="{764595E6-F91D-4EAA-9896-5AB07D9F550D}" destId="{4F5CCE98-2797-412F-B482-68CF3B56557C}" srcOrd="0" destOrd="0" parTransId="{13D7E59E-54F9-4002-B2C1-0B2836EB0A79}" sibTransId="{ADC62956-89D0-4088-B321-E3042FA96A94}"/>
    <dgm:cxn modelId="{83C3766E-674B-4741-8C83-5B1029550BA8}" type="presOf" srcId="{84C4C5F9-053C-4FC3-9859-32E78D5CFD9A}" destId="{F94523D4-620E-49BD-80F2-E9A4218C0DC3}" srcOrd="0" destOrd="0" presId="urn:microsoft.com/office/officeart/2009/3/layout/DescendingProcess"/>
    <dgm:cxn modelId="{B538E14D-F954-4DD6-96B2-B9810AF066B8}" srcId="{764595E6-F91D-4EAA-9896-5AB07D9F550D}" destId="{84C4C5F9-053C-4FC3-9859-32E78D5CFD9A}" srcOrd="2" destOrd="0" parTransId="{3498AA68-59EB-419A-B8D5-9F6B35D0CC50}" sibTransId="{9B7591CB-EB64-43A3-84D6-E5F3AC72A609}"/>
    <dgm:cxn modelId="{A9BFD0B6-66F2-4837-AF43-7B2052267B94}" type="presOf" srcId="{C978CC1B-13AA-4B2C-9293-51D6B15D097E}" destId="{024BEF95-098B-4F4B-9221-671ED79967A3}" srcOrd="0" destOrd="0" presId="urn:microsoft.com/office/officeart/2009/3/layout/DescendingProcess"/>
    <dgm:cxn modelId="{EEB9D01C-EFE3-42A3-9ED8-90E2ABAA4B33}" type="presOf" srcId="{9B7591CB-EB64-43A3-84D6-E5F3AC72A609}" destId="{26DE1AA7-A2AE-4CAB-9F9E-39A3FE4A51EF}" srcOrd="0" destOrd="0" presId="urn:microsoft.com/office/officeart/2009/3/layout/DescendingProcess"/>
    <dgm:cxn modelId="{41278F13-822B-4BDE-B308-547C695A20B3}" type="presParOf" srcId="{ACB58FBB-FFDA-4A1A-81DD-A4174AC56D29}" destId="{85275558-4758-46E3-BA01-BFBF6DBE9D3A}" srcOrd="0" destOrd="0" presId="urn:microsoft.com/office/officeart/2009/3/layout/DescendingProcess"/>
    <dgm:cxn modelId="{7FE1B653-9A7F-4424-AEFD-A9402E271FD7}" type="presParOf" srcId="{ACB58FBB-FFDA-4A1A-81DD-A4174AC56D29}" destId="{0BED19BA-9240-4F5C-B43D-7EE9332D7C9C}" srcOrd="1" destOrd="0" presId="urn:microsoft.com/office/officeart/2009/3/layout/DescendingProcess"/>
    <dgm:cxn modelId="{0A1416CD-2971-41BF-A1DA-A704ADBF7BA5}" type="presParOf" srcId="{ACB58FBB-FFDA-4A1A-81DD-A4174AC56D29}" destId="{3E4928F0-65ED-49FC-8F0E-2D9077EC4DFD}" srcOrd="2" destOrd="0" presId="urn:microsoft.com/office/officeart/2009/3/layout/DescendingProcess"/>
    <dgm:cxn modelId="{8C27A212-8B2B-4D13-8BA9-7EF0E7818B08}" type="presParOf" srcId="{ACB58FBB-FFDA-4A1A-81DD-A4174AC56D29}" destId="{27E33595-D8FD-464A-9E48-624C5304FD3C}" srcOrd="3" destOrd="0" presId="urn:microsoft.com/office/officeart/2009/3/layout/DescendingProcess"/>
    <dgm:cxn modelId="{1DF93B3D-0B96-4E11-88D5-4F849CBA718E}" type="presParOf" srcId="{27E33595-D8FD-464A-9E48-624C5304FD3C}" destId="{024BEF95-098B-4F4B-9221-671ED79967A3}" srcOrd="0" destOrd="0" presId="urn:microsoft.com/office/officeart/2009/3/layout/DescendingProcess"/>
    <dgm:cxn modelId="{90EAE5EB-0EF9-49FE-8FBD-0D436528626D}" type="presParOf" srcId="{ACB58FBB-FFDA-4A1A-81DD-A4174AC56D29}" destId="{F94523D4-620E-49BD-80F2-E9A4218C0DC3}" srcOrd="4" destOrd="0" presId="urn:microsoft.com/office/officeart/2009/3/layout/DescendingProcess"/>
    <dgm:cxn modelId="{C09AA6A3-E5D2-4B51-B273-6F081B8017CF}" type="presParOf" srcId="{ACB58FBB-FFDA-4A1A-81DD-A4174AC56D29}" destId="{0816215A-7179-42EB-9272-D17D797A4C45}" srcOrd="5" destOrd="0" presId="urn:microsoft.com/office/officeart/2009/3/layout/DescendingProcess"/>
    <dgm:cxn modelId="{42F9FA88-D094-4795-B8C7-8407E527A602}" type="presParOf" srcId="{0816215A-7179-42EB-9272-D17D797A4C45}" destId="{26DE1AA7-A2AE-4CAB-9F9E-39A3FE4A51EF}" srcOrd="0" destOrd="0" presId="urn:microsoft.com/office/officeart/2009/3/layout/DescendingProcess"/>
    <dgm:cxn modelId="{38AF4F29-EF96-460D-ACD5-9FE4D7565A2C}" type="presParOf" srcId="{ACB58FBB-FFDA-4A1A-81DD-A4174AC56D29}" destId="{265DB4AF-312E-4223-827F-891D1C253B33}" srcOrd="6"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17A8B3-6D4E-423E-8EBB-A18ABBEA1D34}" type="doc">
      <dgm:prSet loTypeId="urn:microsoft.com/office/officeart/2005/8/layout/chevron1" loCatId="process" qsTypeId="urn:microsoft.com/office/officeart/2005/8/quickstyle/simple1" qsCatId="simple" csTypeId="urn:microsoft.com/office/officeart/2005/8/colors/accent1_2" csCatId="accent1" phldr="1"/>
      <dgm:spPr/>
    </dgm:pt>
    <dgm:pt modelId="{2997260B-5F61-4A15-9343-9D30B11D0C00}">
      <dgm:prSet phldrT="[Tekst]"/>
      <dgm:spPr/>
      <dgm:t>
        <a:bodyPr/>
        <a:lstStyle/>
        <a:p>
          <a:r>
            <a:rPr lang="en-GB" noProof="0" dirty="0" smtClean="0"/>
            <a:t>Final project design</a:t>
          </a:r>
          <a:endParaRPr lang="en-GB" noProof="0" dirty="0"/>
        </a:p>
      </dgm:t>
    </dgm:pt>
    <dgm:pt modelId="{22140A41-21AC-467A-82E0-AF2055A0F101}" type="parTrans" cxnId="{67E361D7-B44D-412F-A041-AB273D300F0D}">
      <dgm:prSet/>
      <dgm:spPr/>
      <dgm:t>
        <a:bodyPr/>
        <a:lstStyle/>
        <a:p>
          <a:endParaRPr lang="pl-PL"/>
        </a:p>
      </dgm:t>
    </dgm:pt>
    <dgm:pt modelId="{782085AE-5FFF-4B7B-9FD6-BC5C09A6E5D8}" type="sibTrans" cxnId="{67E361D7-B44D-412F-A041-AB273D300F0D}">
      <dgm:prSet/>
      <dgm:spPr/>
      <dgm:t>
        <a:bodyPr/>
        <a:lstStyle/>
        <a:p>
          <a:endParaRPr lang="pl-PL"/>
        </a:p>
      </dgm:t>
    </dgm:pt>
    <dgm:pt modelId="{E6534940-FDA8-4E0D-833F-7FA42EDFADB7}">
      <dgm:prSet phldrT="[Tekst]"/>
      <dgm:spPr/>
      <dgm:t>
        <a:bodyPr/>
        <a:lstStyle/>
        <a:p>
          <a:r>
            <a:rPr lang="en-GB" noProof="0" dirty="0" smtClean="0"/>
            <a:t>Development consent (construction permit)</a:t>
          </a:r>
          <a:endParaRPr lang="en-GB" noProof="0" dirty="0"/>
        </a:p>
      </dgm:t>
    </dgm:pt>
    <dgm:pt modelId="{05C0EF70-658D-44FA-B499-DE57030D3D40}" type="parTrans" cxnId="{5C1A98F1-925D-44D9-9F9F-8E603D6105AF}">
      <dgm:prSet/>
      <dgm:spPr/>
      <dgm:t>
        <a:bodyPr/>
        <a:lstStyle/>
        <a:p>
          <a:endParaRPr lang="pl-PL"/>
        </a:p>
      </dgm:t>
    </dgm:pt>
    <dgm:pt modelId="{E0209857-A0D6-4F13-B3B6-2CD6975DB6A9}" type="sibTrans" cxnId="{5C1A98F1-925D-44D9-9F9F-8E603D6105AF}">
      <dgm:prSet/>
      <dgm:spPr/>
      <dgm:t>
        <a:bodyPr/>
        <a:lstStyle/>
        <a:p>
          <a:endParaRPr lang="pl-PL"/>
        </a:p>
      </dgm:t>
    </dgm:pt>
    <dgm:pt modelId="{DCC6A851-EE1D-4527-A235-BD4DEE450F3B}">
      <dgm:prSet phldrT="[Tekst]"/>
      <dgm:spPr/>
      <dgm:t>
        <a:bodyPr/>
        <a:lstStyle/>
        <a:p>
          <a:r>
            <a:rPr lang="en-GB" noProof="0" dirty="0" smtClean="0"/>
            <a:t>Construction</a:t>
          </a:r>
          <a:endParaRPr lang="en-GB" noProof="0" dirty="0"/>
        </a:p>
      </dgm:t>
    </dgm:pt>
    <dgm:pt modelId="{46F0C7FC-85F3-474C-83E8-42FBA770A028}" type="parTrans" cxnId="{06B8BCDB-3982-4F9F-9F12-B0EDDE6A3019}">
      <dgm:prSet/>
      <dgm:spPr/>
      <dgm:t>
        <a:bodyPr/>
        <a:lstStyle/>
        <a:p>
          <a:endParaRPr lang="pl-PL"/>
        </a:p>
      </dgm:t>
    </dgm:pt>
    <dgm:pt modelId="{EFCCBC84-B36F-4215-BF0D-10BA0F451A1F}" type="sibTrans" cxnId="{06B8BCDB-3982-4F9F-9F12-B0EDDE6A3019}">
      <dgm:prSet/>
      <dgm:spPr/>
      <dgm:t>
        <a:bodyPr/>
        <a:lstStyle/>
        <a:p>
          <a:endParaRPr lang="pl-PL"/>
        </a:p>
      </dgm:t>
    </dgm:pt>
    <dgm:pt modelId="{61F74F8B-725B-4A55-AF8D-868C033AD1EE}">
      <dgm:prSet phldrT="[Tekst]"/>
      <dgm:spPr/>
      <dgm:t>
        <a:bodyPr/>
        <a:lstStyle/>
        <a:p>
          <a:r>
            <a:rPr lang="en-GB" noProof="0" dirty="0" smtClean="0"/>
            <a:t>Operation</a:t>
          </a:r>
          <a:endParaRPr lang="en-GB" noProof="0" dirty="0"/>
        </a:p>
      </dgm:t>
    </dgm:pt>
    <dgm:pt modelId="{F1396797-EC9A-425F-8C70-0BB6700E847B}" type="parTrans" cxnId="{6F098FCB-F595-4AD3-A296-614E4C294269}">
      <dgm:prSet/>
      <dgm:spPr/>
      <dgm:t>
        <a:bodyPr/>
        <a:lstStyle/>
        <a:p>
          <a:endParaRPr lang="pl-PL"/>
        </a:p>
      </dgm:t>
    </dgm:pt>
    <dgm:pt modelId="{6580C97D-E54F-4C57-AEB0-60EA4F53CC97}" type="sibTrans" cxnId="{6F098FCB-F595-4AD3-A296-614E4C294269}">
      <dgm:prSet/>
      <dgm:spPr/>
      <dgm:t>
        <a:bodyPr/>
        <a:lstStyle/>
        <a:p>
          <a:endParaRPr lang="pl-PL"/>
        </a:p>
      </dgm:t>
    </dgm:pt>
    <dgm:pt modelId="{E829F7E4-2ABE-4DDD-A42F-E382434FB253}">
      <dgm:prSet phldrT="[Tekst]"/>
      <dgm:spPr/>
      <dgm:t>
        <a:bodyPr/>
        <a:lstStyle/>
        <a:p>
          <a:r>
            <a:rPr lang="en-GB" noProof="0" dirty="0" smtClean="0"/>
            <a:t>Project concept</a:t>
          </a:r>
          <a:endParaRPr lang="en-GB" noProof="0" dirty="0"/>
        </a:p>
      </dgm:t>
    </dgm:pt>
    <dgm:pt modelId="{C03ABD63-B28C-4C66-96A2-A0CBE20E6204}" type="parTrans" cxnId="{9A97DA3D-9720-472A-B70F-F8B18FA55A8B}">
      <dgm:prSet/>
      <dgm:spPr/>
      <dgm:t>
        <a:bodyPr/>
        <a:lstStyle/>
        <a:p>
          <a:endParaRPr lang="pl-PL"/>
        </a:p>
      </dgm:t>
    </dgm:pt>
    <dgm:pt modelId="{5B839400-0A2D-428B-AFDB-B0CED8CF206B}" type="sibTrans" cxnId="{9A97DA3D-9720-472A-B70F-F8B18FA55A8B}">
      <dgm:prSet/>
      <dgm:spPr/>
      <dgm:t>
        <a:bodyPr/>
        <a:lstStyle/>
        <a:p>
          <a:endParaRPr lang="pl-PL"/>
        </a:p>
      </dgm:t>
    </dgm:pt>
    <dgm:pt modelId="{AD837740-D4E8-4D2A-B26C-E61F2A30C76C}">
      <dgm:prSet phldrT="[Tekst]"/>
      <dgm:spPr/>
      <dgm:t>
        <a:bodyPr/>
        <a:lstStyle/>
        <a:p>
          <a:r>
            <a:rPr lang="en-GB" noProof="0" dirty="0" smtClean="0"/>
            <a:t>Project development</a:t>
          </a:r>
          <a:endParaRPr lang="en-GB" noProof="0" dirty="0"/>
        </a:p>
      </dgm:t>
    </dgm:pt>
    <dgm:pt modelId="{ED36CEE7-CE01-4619-93C7-87F236F17A88}" type="parTrans" cxnId="{E9AB49EE-C5DF-4A07-B485-D5FC1E1B94C5}">
      <dgm:prSet/>
      <dgm:spPr/>
      <dgm:t>
        <a:bodyPr/>
        <a:lstStyle/>
        <a:p>
          <a:endParaRPr lang="pl-PL"/>
        </a:p>
      </dgm:t>
    </dgm:pt>
    <dgm:pt modelId="{72D483E5-E0B7-4D36-BBB9-BD3EF7D633C4}" type="sibTrans" cxnId="{E9AB49EE-C5DF-4A07-B485-D5FC1E1B94C5}">
      <dgm:prSet/>
      <dgm:spPr/>
      <dgm:t>
        <a:bodyPr/>
        <a:lstStyle/>
        <a:p>
          <a:endParaRPr lang="pl-PL"/>
        </a:p>
      </dgm:t>
    </dgm:pt>
    <dgm:pt modelId="{70FBEB1A-35F0-4817-9A81-C4AE08C34DC1}" type="pres">
      <dgm:prSet presAssocID="{D017A8B3-6D4E-423E-8EBB-A18ABBEA1D34}" presName="Name0" presStyleCnt="0">
        <dgm:presLayoutVars>
          <dgm:dir/>
          <dgm:animLvl val="lvl"/>
          <dgm:resizeHandles val="exact"/>
        </dgm:presLayoutVars>
      </dgm:prSet>
      <dgm:spPr/>
    </dgm:pt>
    <dgm:pt modelId="{F266A548-C5E4-43F0-9926-F0737C7ED274}" type="pres">
      <dgm:prSet presAssocID="{E829F7E4-2ABE-4DDD-A42F-E382434FB253}" presName="parTxOnly" presStyleLbl="node1" presStyleIdx="0" presStyleCnt="6">
        <dgm:presLayoutVars>
          <dgm:chMax val="0"/>
          <dgm:chPref val="0"/>
          <dgm:bulletEnabled val="1"/>
        </dgm:presLayoutVars>
      </dgm:prSet>
      <dgm:spPr/>
      <dgm:t>
        <a:bodyPr/>
        <a:lstStyle/>
        <a:p>
          <a:endParaRPr lang="pl-PL"/>
        </a:p>
      </dgm:t>
    </dgm:pt>
    <dgm:pt modelId="{DF61EAFF-4920-46D5-B955-8A715362C98F}" type="pres">
      <dgm:prSet presAssocID="{5B839400-0A2D-428B-AFDB-B0CED8CF206B}" presName="parTxOnlySpace" presStyleCnt="0"/>
      <dgm:spPr/>
    </dgm:pt>
    <dgm:pt modelId="{B2A65178-B1E2-4CD1-804A-40C691F26CB4}" type="pres">
      <dgm:prSet presAssocID="{AD837740-D4E8-4D2A-B26C-E61F2A30C76C}" presName="parTxOnly" presStyleLbl="node1" presStyleIdx="1" presStyleCnt="6">
        <dgm:presLayoutVars>
          <dgm:chMax val="0"/>
          <dgm:chPref val="0"/>
          <dgm:bulletEnabled val="1"/>
        </dgm:presLayoutVars>
      </dgm:prSet>
      <dgm:spPr/>
      <dgm:t>
        <a:bodyPr/>
        <a:lstStyle/>
        <a:p>
          <a:endParaRPr lang="pl-PL"/>
        </a:p>
      </dgm:t>
    </dgm:pt>
    <dgm:pt modelId="{312B764A-749D-4C06-BD2B-37483994A274}" type="pres">
      <dgm:prSet presAssocID="{72D483E5-E0B7-4D36-BBB9-BD3EF7D633C4}" presName="parTxOnlySpace" presStyleCnt="0"/>
      <dgm:spPr/>
    </dgm:pt>
    <dgm:pt modelId="{D1BAFBC0-36FD-47C4-BD87-D0B5B2B98E95}" type="pres">
      <dgm:prSet presAssocID="{2997260B-5F61-4A15-9343-9D30B11D0C00}" presName="parTxOnly" presStyleLbl="node1" presStyleIdx="2" presStyleCnt="6">
        <dgm:presLayoutVars>
          <dgm:chMax val="0"/>
          <dgm:chPref val="0"/>
          <dgm:bulletEnabled val="1"/>
        </dgm:presLayoutVars>
      </dgm:prSet>
      <dgm:spPr/>
      <dgm:t>
        <a:bodyPr/>
        <a:lstStyle/>
        <a:p>
          <a:endParaRPr lang="pl-PL"/>
        </a:p>
      </dgm:t>
    </dgm:pt>
    <dgm:pt modelId="{0DAD54D3-8C96-471E-82E5-99AB54CFBF2D}" type="pres">
      <dgm:prSet presAssocID="{782085AE-5FFF-4B7B-9FD6-BC5C09A6E5D8}" presName="parTxOnlySpace" presStyleCnt="0"/>
      <dgm:spPr/>
    </dgm:pt>
    <dgm:pt modelId="{D4294756-0A54-43A4-8FCF-24A1122FCA5E}" type="pres">
      <dgm:prSet presAssocID="{E6534940-FDA8-4E0D-833F-7FA42EDFADB7}" presName="parTxOnly" presStyleLbl="node1" presStyleIdx="3" presStyleCnt="6">
        <dgm:presLayoutVars>
          <dgm:chMax val="0"/>
          <dgm:chPref val="0"/>
          <dgm:bulletEnabled val="1"/>
        </dgm:presLayoutVars>
      </dgm:prSet>
      <dgm:spPr/>
      <dgm:t>
        <a:bodyPr/>
        <a:lstStyle/>
        <a:p>
          <a:endParaRPr lang="pl-PL"/>
        </a:p>
      </dgm:t>
    </dgm:pt>
    <dgm:pt modelId="{8035C578-B071-4950-96F0-EEC062426839}" type="pres">
      <dgm:prSet presAssocID="{E0209857-A0D6-4F13-B3B6-2CD6975DB6A9}" presName="parTxOnlySpace" presStyleCnt="0"/>
      <dgm:spPr/>
    </dgm:pt>
    <dgm:pt modelId="{8B6EC026-1FA7-4295-9A54-813EA46027DA}" type="pres">
      <dgm:prSet presAssocID="{DCC6A851-EE1D-4527-A235-BD4DEE450F3B}" presName="parTxOnly" presStyleLbl="node1" presStyleIdx="4" presStyleCnt="6">
        <dgm:presLayoutVars>
          <dgm:chMax val="0"/>
          <dgm:chPref val="0"/>
          <dgm:bulletEnabled val="1"/>
        </dgm:presLayoutVars>
      </dgm:prSet>
      <dgm:spPr/>
      <dgm:t>
        <a:bodyPr/>
        <a:lstStyle/>
        <a:p>
          <a:endParaRPr lang="pl-PL"/>
        </a:p>
      </dgm:t>
    </dgm:pt>
    <dgm:pt modelId="{3888F97D-2671-44C5-9916-5D15951ADC40}" type="pres">
      <dgm:prSet presAssocID="{EFCCBC84-B36F-4215-BF0D-10BA0F451A1F}" presName="parTxOnlySpace" presStyleCnt="0"/>
      <dgm:spPr/>
    </dgm:pt>
    <dgm:pt modelId="{F686FD73-D374-4310-91EE-2EA34480315F}" type="pres">
      <dgm:prSet presAssocID="{61F74F8B-725B-4A55-AF8D-868C033AD1EE}" presName="parTxOnly" presStyleLbl="node1" presStyleIdx="5" presStyleCnt="6">
        <dgm:presLayoutVars>
          <dgm:chMax val="0"/>
          <dgm:chPref val="0"/>
          <dgm:bulletEnabled val="1"/>
        </dgm:presLayoutVars>
      </dgm:prSet>
      <dgm:spPr/>
      <dgm:t>
        <a:bodyPr/>
        <a:lstStyle/>
        <a:p>
          <a:endParaRPr lang="pl-PL"/>
        </a:p>
      </dgm:t>
    </dgm:pt>
  </dgm:ptLst>
  <dgm:cxnLst>
    <dgm:cxn modelId="{2C4E8387-7FFF-422E-8F6E-044C8A74CB17}" type="presOf" srcId="{2997260B-5F61-4A15-9343-9D30B11D0C00}" destId="{D1BAFBC0-36FD-47C4-BD87-D0B5B2B98E95}" srcOrd="0" destOrd="0" presId="urn:microsoft.com/office/officeart/2005/8/layout/chevron1"/>
    <dgm:cxn modelId="{6F098FCB-F595-4AD3-A296-614E4C294269}" srcId="{D017A8B3-6D4E-423E-8EBB-A18ABBEA1D34}" destId="{61F74F8B-725B-4A55-AF8D-868C033AD1EE}" srcOrd="5" destOrd="0" parTransId="{F1396797-EC9A-425F-8C70-0BB6700E847B}" sibTransId="{6580C97D-E54F-4C57-AEB0-60EA4F53CC97}"/>
    <dgm:cxn modelId="{2E9663EC-1BA8-4EF9-8161-03631A20BCB2}" type="presOf" srcId="{AD837740-D4E8-4D2A-B26C-E61F2A30C76C}" destId="{B2A65178-B1E2-4CD1-804A-40C691F26CB4}" srcOrd="0" destOrd="0" presId="urn:microsoft.com/office/officeart/2005/8/layout/chevron1"/>
    <dgm:cxn modelId="{04940DD1-B0C6-479D-8D28-AD1C504C8C8D}" type="presOf" srcId="{D017A8B3-6D4E-423E-8EBB-A18ABBEA1D34}" destId="{70FBEB1A-35F0-4817-9A81-C4AE08C34DC1}" srcOrd="0" destOrd="0" presId="urn:microsoft.com/office/officeart/2005/8/layout/chevron1"/>
    <dgm:cxn modelId="{06B8BCDB-3982-4F9F-9F12-B0EDDE6A3019}" srcId="{D017A8B3-6D4E-423E-8EBB-A18ABBEA1D34}" destId="{DCC6A851-EE1D-4527-A235-BD4DEE450F3B}" srcOrd="4" destOrd="0" parTransId="{46F0C7FC-85F3-474C-83E8-42FBA770A028}" sibTransId="{EFCCBC84-B36F-4215-BF0D-10BA0F451A1F}"/>
    <dgm:cxn modelId="{67E361D7-B44D-412F-A041-AB273D300F0D}" srcId="{D017A8B3-6D4E-423E-8EBB-A18ABBEA1D34}" destId="{2997260B-5F61-4A15-9343-9D30B11D0C00}" srcOrd="2" destOrd="0" parTransId="{22140A41-21AC-467A-82E0-AF2055A0F101}" sibTransId="{782085AE-5FFF-4B7B-9FD6-BC5C09A6E5D8}"/>
    <dgm:cxn modelId="{03E0ECDE-5589-4198-87A4-143542959A26}" type="presOf" srcId="{E829F7E4-2ABE-4DDD-A42F-E382434FB253}" destId="{F266A548-C5E4-43F0-9926-F0737C7ED274}" srcOrd="0" destOrd="0" presId="urn:microsoft.com/office/officeart/2005/8/layout/chevron1"/>
    <dgm:cxn modelId="{BDC5D25F-79C5-4D2D-9545-BDBD8DFFA6B3}" type="presOf" srcId="{E6534940-FDA8-4E0D-833F-7FA42EDFADB7}" destId="{D4294756-0A54-43A4-8FCF-24A1122FCA5E}" srcOrd="0" destOrd="0" presId="urn:microsoft.com/office/officeart/2005/8/layout/chevron1"/>
    <dgm:cxn modelId="{F1E72DDC-4759-4EF1-8133-6380D76ED74D}" type="presOf" srcId="{61F74F8B-725B-4A55-AF8D-868C033AD1EE}" destId="{F686FD73-D374-4310-91EE-2EA34480315F}" srcOrd="0" destOrd="0" presId="urn:microsoft.com/office/officeart/2005/8/layout/chevron1"/>
    <dgm:cxn modelId="{9A97DA3D-9720-472A-B70F-F8B18FA55A8B}" srcId="{D017A8B3-6D4E-423E-8EBB-A18ABBEA1D34}" destId="{E829F7E4-2ABE-4DDD-A42F-E382434FB253}" srcOrd="0" destOrd="0" parTransId="{C03ABD63-B28C-4C66-96A2-A0CBE20E6204}" sibTransId="{5B839400-0A2D-428B-AFDB-B0CED8CF206B}"/>
    <dgm:cxn modelId="{E9AB49EE-C5DF-4A07-B485-D5FC1E1B94C5}" srcId="{D017A8B3-6D4E-423E-8EBB-A18ABBEA1D34}" destId="{AD837740-D4E8-4D2A-B26C-E61F2A30C76C}" srcOrd="1" destOrd="0" parTransId="{ED36CEE7-CE01-4619-93C7-87F236F17A88}" sibTransId="{72D483E5-E0B7-4D36-BBB9-BD3EF7D633C4}"/>
    <dgm:cxn modelId="{2C040423-A300-4585-8E7D-351699999380}" type="presOf" srcId="{DCC6A851-EE1D-4527-A235-BD4DEE450F3B}" destId="{8B6EC026-1FA7-4295-9A54-813EA46027DA}" srcOrd="0" destOrd="0" presId="urn:microsoft.com/office/officeart/2005/8/layout/chevron1"/>
    <dgm:cxn modelId="{5C1A98F1-925D-44D9-9F9F-8E603D6105AF}" srcId="{D017A8B3-6D4E-423E-8EBB-A18ABBEA1D34}" destId="{E6534940-FDA8-4E0D-833F-7FA42EDFADB7}" srcOrd="3" destOrd="0" parTransId="{05C0EF70-658D-44FA-B499-DE57030D3D40}" sibTransId="{E0209857-A0D6-4F13-B3B6-2CD6975DB6A9}"/>
    <dgm:cxn modelId="{F37C32A6-0D7A-4DA3-AE7D-E7EA727FBE2A}" type="presParOf" srcId="{70FBEB1A-35F0-4817-9A81-C4AE08C34DC1}" destId="{F266A548-C5E4-43F0-9926-F0737C7ED274}" srcOrd="0" destOrd="0" presId="urn:microsoft.com/office/officeart/2005/8/layout/chevron1"/>
    <dgm:cxn modelId="{4E53749E-A0A8-47BD-9F77-BE4F9622A6DD}" type="presParOf" srcId="{70FBEB1A-35F0-4817-9A81-C4AE08C34DC1}" destId="{DF61EAFF-4920-46D5-B955-8A715362C98F}" srcOrd="1" destOrd="0" presId="urn:microsoft.com/office/officeart/2005/8/layout/chevron1"/>
    <dgm:cxn modelId="{5395C41B-B34A-40B5-9670-CC2958FB35C4}" type="presParOf" srcId="{70FBEB1A-35F0-4817-9A81-C4AE08C34DC1}" destId="{B2A65178-B1E2-4CD1-804A-40C691F26CB4}" srcOrd="2" destOrd="0" presId="urn:microsoft.com/office/officeart/2005/8/layout/chevron1"/>
    <dgm:cxn modelId="{ECF64E47-8226-4439-A3D4-D0E01CE02E6D}" type="presParOf" srcId="{70FBEB1A-35F0-4817-9A81-C4AE08C34DC1}" destId="{312B764A-749D-4C06-BD2B-37483994A274}" srcOrd="3" destOrd="0" presId="urn:microsoft.com/office/officeart/2005/8/layout/chevron1"/>
    <dgm:cxn modelId="{3B54FBD5-D9E0-4BDF-97B3-3A670E85BBD4}" type="presParOf" srcId="{70FBEB1A-35F0-4817-9A81-C4AE08C34DC1}" destId="{D1BAFBC0-36FD-47C4-BD87-D0B5B2B98E95}" srcOrd="4" destOrd="0" presId="urn:microsoft.com/office/officeart/2005/8/layout/chevron1"/>
    <dgm:cxn modelId="{B0BD6A22-E01C-4EAF-B196-E5C61A976F3A}" type="presParOf" srcId="{70FBEB1A-35F0-4817-9A81-C4AE08C34DC1}" destId="{0DAD54D3-8C96-471E-82E5-99AB54CFBF2D}" srcOrd="5" destOrd="0" presId="urn:microsoft.com/office/officeart/2005/8/layout/chevron1"/>
    <dgm:cxn modelId="{D2B390B0-38E4-4778-BCF6-24FE652C7C59}" type="presParOf" srcId="{70FBEB1A-35F0-4817-9A81-C4AE08C34DC1}" destId="{D4294756-0A54-43A4-8FCF-24A1122FCA5E}" srcOrd="6" destOrd="0" presId="urn:microsoft.com/office/officeart/2005/8/layout/chevron1"/>
    <dgm:cxn modelId="{32E1E7EB-10F1-4984-B972-8330E1214FDC}" type="presParOf" srcId="{70FBEB1A-35F0-4817-9A81-C4AE08C34DC1}" destId="{8035C578-B071-4950-96F0-EEC062426839}" srcOrd="7" destOrd="0" presId="urn:microsoft.com/office/officeart/2005/8/layout/chevron1"/>
    <dgm:cxn modelId="{6D4FB19C-6354-4EF3-B51D-BC4B1C4BEA61}" type="presParOf" srcId="{70FBEB1A-35F0-4817-9A81-C4AE08C34DC1}" destId="{8B6EC026-1FA7-4295-9A54-813EA46027DA}" srcOrd="8" destOrd="0" presId="urn:microsoft.com/office/officeart/2005/8/layout/chevron1"/>
    <dgm:cxn modelId="{341D807D-7027-4BD7-816B-AB17294F368D}" type="presParOf" srcId="{70FBEB1A-35F0-4817-9A81-C4AE08C34DC1}" destId="{3888F97D-2671-44C5-9916-5D15951ADC40}" srcOrd="9" destOrd="0" presId="urn:microsoft.com/office/officeart/2005/8/layout/chevron1"/>
    <dgm:cxn modelId="{868EF4DF-9725-4F67-9849-0E07B46449A0}" type="presParOf" srcId="{70FBEB1A-35F0-4817-9A81-C4AE08C34DC1}" destId="{F686FD73-D374-4310-91EE-2EA34480315F}"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8BB58-A8D9-4079-9B13-4B58608FF232}">
      <dsp:nvSpPr>
        <dsp:cNvPr id="0" name=""/>
        <dsp:cNvSpPr/>
      </dsp:nvSpPr>
      <dsp:spPr>
        <a:xfrm>
          <a:off x="0" y="0"/>
          <a:ext cx="8229600" cy="0"/>
        </a:xfrm>
        <a:prstGeom prst="line">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01F4F3-5A2A-40DE-A54A-E5A17D9AEF4A}">
      <dsp:nvSpPr>
        <dsp:cNvPr id="0" name=""/>
        <dsp:cNvSpPr/>
      </dsp:nvSpPr>
      <dsp:spPr>
        <a:xfrm>
          <a:off x="0" y="0"/>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Need for flexibility in EIA</a:t>
          </a:r>
          <a:endParaRPr lang="en-GB" sz="2400" kern="1200" noProof="0" dirty="0"/>
        </a:p>
      </dsp:txBody>
      <dsp:txXfrm>
        <a:off x="0" y="0"/>
        <a:ext cx="8229600" cy="540543"/>
      </dsp:txXfrm>
    </dsp:sp>
    <dsp:sp modelId="{1D25685F-C12A-4D66-9409-52A0FAD3EEC2}">
      <dsp:nvSpPr>
        <dsp:cNvPr id="0" name=""/>
        <dsp:cNvSpPr/>
      </dsp:nvSpPr>
      <dsp:spPr>
        <a:xfrm>
          <a:off x="0" y="540543"/>
          <a:ext cx="8229600" cy="0"/>
        </a:xfrm>
        <a:prstGeom prst="line">
          <a:avLst/>
        </a:prstGeom>
        <a:solidFill>
          <a:schemeClr val="accent5">
            <a:hueOff val="1534131"/>
            <a:satOff val="-206"/>
            <a:lumOff val="2045"/>
            <a:alphaOff val="0"/>
          </a:schemeClr>
        </a:solidFill>
        <a:ln w="19050" cap="flat" cmpd="sng" algn="ctr">
          <a:solidFill>
            <a:schemeClr val="accent5">
              <a:hueOff val="1534131"/>
              <a:satOff val="-206"/>
              <a:lumOff val="20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5F887E-FC1C-4E88-B822-771C388E7E20}">
      <dsp:nvSpPr>
        <dsp:cNvPr id="0" name=""/>
        <dsp:cNvSpPr/>
      </dsp:nvSpPr>
      <dsp:spPr>
        <a:xfrm>
          <a:off x="0" y="540543"/>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Bounding Conditions Envelope</a:t>
          </a:r>
          <a:endParaRPr lang="en-GB" sz="2400" kern="1200" noProof="0" dirty="0"/>
        </a:p>
      </dsp:txBody>
      <dsp:txXfrm>
        <a:off x="0" y="540543"/>
        <a:ext cx="8229600" cy="540543"/>
      </dsp:txXfrm>
    </dsp:sp>
    <dsp:sp modelId="{AE624483-5B0F-4564-BD2A-D8A271293037}">
      <dsp:nvSpPr>
        <dsp:cNvPr id="0" name=""/>
        <dsp:cNvSpPr/>
      </dsp:nvSpPr>
      <dsp:spPr>
        <a:xfrm>
          <a:off x="0" y="1081087"/>
          <a:ext cx="8229600" cy="0"/>
        </a:xfrm>
        <a:prstGeom prst="line">
          <a:avLst/>
        </a:prstGeom>
        <a:solidFill>
          <a:schemeClr val="accent5">
            <a:hueOff val="3068262"/>
            <a:satOff val="-413"/>
            <a:lumOff val="4089"/>
            <a:alphaOff val="0"/>
          </a:schemeClr>
        </a:solidFill>
        <a:ln w="19050" cap="flat" cmpd="sng" algn="ctr">
          <a:solidFill>
            <a:schemeClr val="accent5">
              <a:hueOff val="3068262"/>
              <a:satOff val="-413"/>
              <a:lumOff val="40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227F24-4388-497D-8D6B-1F20D1E4BF5E}">
      <dsp:nvSpPr>
        <dsp:cNvPr id="0" name=""/>
        <dsp:cNvSpPr/>
      </dsp:nvSpPr>
      <dsp:spPr>
        <a:xfrm>
          <a:off x="0" y="1081087"/>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Foreign and domestic experience with BCE</a:t>
          </a:r>
          <a:endParaRPr lang="en-GB" sz="2400" kern="1200" noProof="0" dirty="0"/>
        </a:p>
      </dsp:txBody>
      <dsp:txXfrm>
        <a:off x="0" y="1081087"/>
        <a:ext cx="8229600" cy="540543"/>
      </dsp:txXfrm>
    </dsp:sp>
    <dsp:sp modelId="{2A460799-E962-4626-8D65-B47445B466AB}">
      <dsp:nvSpPr>
        <dsp:cNvPr id="0" name=""/>
        <dsp:cNvSpPr/>
      </dsp:nvSpPr>
      <dsp:spPr>
        <a:xfrm>
          <a:off x="0" y="1621631"/>
          <a:ext cx="8229600" cy="0"/>
        </a:xfrm>
        <a:prstGeom prst="line">
          <a:avLst/>
        </a:prstGeom>
        <a:solidFill>
          <a:schemeClr val="accent5">
            <a:hueOff val="4602393"/>
            <a:satOff val="-619"/>
            <a:lumOff val="6134"/>
            <a:alphaOff val="0"/>
          </a:schemeClr>
        </a:solidFill>
        <a:ln w="19050" cap="flat" cmpd="sng" algn="ctr">
          <a:solidFill>
            <a:schemeClr val="accent5">
              <a:hueOff val="4602393"/>
              <a:satOff val="-619"/>
              <a:lumOff val="613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E6F356-6C3C-4E4C-8116-A619E2A0FB07}">
      <dsp:nvSpPr>
        <dsp:cNvPr id="0" name=""/>
        <dsp:cNvSpPr/>
      </dsp:nvSpPr>
      <dsp:spPr>
        <a:xfrm>
          <a:off x="0" y="1621631"/>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Methodology principles of EIA using BCE</a:t>
          </a:r>
          <a:endParaRPr lang="en-GB" sz="2400" kern="1200" noProof="0" dirty="0"/>
        </a:p>
      </dsp:txBody>
      <dsp:txXfrm>
        <a:off x="0" y="1621631"/>
        <a:ext cx="8229600" cy="540543"/>
      </dsp:txXfrm>
    </dsp:sp>
    <dsp:sp modelId="{0D9E5AFD-CCDB-4325-9115-CF1DC589CE5E}">
      <dsp:nvSpPr>
        <dsp:cNvPr id="0" name=""/>
        <dsp:cNvSpPr/>
      </dsp:nvSpPr>
      <dsp:spPr>
        <a:xfrm>
          <a:off x="0" y="2162175"/>
          <a:ext cx="8229600" cy="0"/>
        </a:xfrm>
        <a:prstGeom prst="line">
          <a:avLst/>
        </a:prstGeom>
        <a:solidFill>
          <a:schemeClr val="accent5">
            <a:hueOff val="6136524"/>
            <a:satOff val="-825"/>
            <a:lumOff val="8179"/>
            <a:alphaOff val="0"/>
          </a:schemeClr>
        </a:solidFill>
        <a:ln w="19050" cap="flat" cmpd="sng" algn="ctr">
          <a:solidFill>
            <a:schemeClr val="accent5">
              <a:hueOff val="6136524"/>
              <a:satOff val="-825"/>
              <a:lumOff val="81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F0B5D-A7A3-4BBA-8ABE-6E5C5DF6647D}">
      <dsp:nvSpPr>
        <dsp:cNvPr id="0" name=""/>
        <dsp:cNvSpPr/>
      </dsp:nvSpPr>
      <dsp:spPr>
        <a:xfrm>
          <a:off x="0" y="2162175"/>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Legal and procedural aspects in the Polish legal system </a:t>
          </a:r>
          <a:endParaRPr lang="en-GB" sz="2400" kern="1200" noProof="0" dirty="0"/>
        </a:p>
      </dsp:txBody>
      <dsp:txXfrm>
        <a:off x="0" y="2162175"/>
        <a:ext cx="8229600" cy="540543"/>
      </dsp:txXfrm>
    </dsp:sp>
    <dsp:sp modelId="{781905F8-7161-4340-88FF-4D9AEF111B52}">
      <dsp:nvSpPr>
        <dsp:cNvPr id="0" name=""/>
        <dsp:cNvSpPr/>
      </dsp:nvSpPr>
      <dsp:spPr>
        <a:xfrm>
          <a:off x="0" y="2702718"/>
          <a:ext cx="8229600" cy="0"/>
        </a:xfrm>
        <a:prstGeom prst="line">
          <a:avLst/>
        </a:prstGeom>
        <a:solidFill>
          <a:schemeClr val="accent5">
            <a:hueOff val="7670654"/>
            <a:satOff val="-1031"/>
            <a:lumOff val="10224"/>
            <a:alphaOff val="0"/>
          </a:schemeClr>
        </a:solidFill>
        <a:ln w="19050" cap="flat" cmpd="sng" algn="ctr">
          <a:solidFill>
            <a:schemeClr val="accent5">
              <a:hueOff val="7670654"/>
              <a:satOff val="-1031"/>
              <a:lumOff val="102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1A022-1D0C-4958-8993-4605F7B12A9D}">
      <dsp:nvSpPr>
        <dsp:cNvPr id="0" name=""/>
        <dsp:cNvSpPr/>
      </dsp:nvSpPr>
      <dsp:spPr>
        <a:xfrm>
          <a:off x="0" y="2702718"/>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BCE and the effective public participation</a:t>
          </a:r>
          <a:endParaRPr lang="en-GB" sz="2400" kern="1200" noProof="0" dirty="0"/>
        </a:p>
      </dsp:txBody>
      <dsp:txXfrm>
        <a:off x="0" y="2702718"/>
        <a:ext cx="8229600" cy="540543"/>
      </dsp:txXfrm>
    </dsp:sp>
    <dsp:sp modelId="{30068987-051F-4836-965C-33C240C214E7}">
      <dsp:nvSpPr>
        <dsp:cNvPr id="0" name=""/>
        <dsp:cNvSpPr/>
      </dsp:nvSpPr>
      <dsp:spPr>
        <a:xfrm>
          <a:off x="0" y="3243262"/>
          <a:ext cx="8229600" cy="0"/>
        </a:xfrm>
        <a:prstGeom prst="line">
          <a:avLst/>
        </a:prstGeom>
        <a:solidFill>
          <a:schemeClr val="accent5">
            <a:hueOff val="9204785"/>
            <a:satOff val="-1238"/>
            <a:lumOff val="12268"/>
            <a:alphaOff val="0"/>
          </a:schemeClr>
        </a:solidFill>
        <a:ln w="19050" cap="flat" cmpd="sng" algn="ctr">
          <a:solidFill>
            <a:schemeClr val="accent5">
              <a:hueOff val="9204785"/>
              <a:satOff val="-1238"/>
              <a:lumOff val="122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7288D3-0DEE-44EE-8E23-B3FEFB6C241D}">
      <dsp:nvSpPr>
        <dsp:cNvPr id="0" name=""/>
        <dsp:cNvSpPr/>
      </dsp:nvSpPr>
      <dsp:spPr>
        <a:xfrm>
          <a:off x="0" y="3243262"/>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noProof="0" dirty="0" smtClean="0"/>
            <a:t>Challenges in using BCE</a:t>
          </a:r>
          <a:endParaRPr lang="en-GB" sz="2400" kern="1200" noProof="0" dirty="0"/>
        </a:p>
      </dsp:txBody>
      <dsp:txXfrm>
        <a:off x="0" y="3243262"/>
        <a:ext cx="8229600" cy="540543"/>
      </dsp:txXfrm>
    </dsp:sp>
    <dsp:sp modelId="{960537C8-DB86-4DB2-B056-9ECA70CC6231}">
      <dsp:nvSpPr>
        <dsp:cNvPr id="0" name=""/>
        <dsp:cNvSpPr/>
      </dsp:nvSpPr>
      <dsp:spPr>
        <a:xfrm>
          <a:off x="0" y="3783806"/>
          <a:ext cx="8229600" cy="0"/>
        </a:xfrm>
        <a:prstGeom prst="line">
          <a:avLst/>
        </a:prstGeom>
        <a:solidFill>
          <a:schemeClr val="accent5">
            <a:hueOff val="10738916"/>
            <a:satOff val="-1444"/>
            <a:lumOff val="14313"/>
            <a:alphaOff val="0"/>
          </a:schemeClr>
        </a:solidFill>
        <a:ln w="19050" cap="flat" cmpd="sng" algn="ctr">
          <a:solidFill>
            <a:schemeClr val="accent5">
              <a:hueOff val="10738916"/>
              <a:satOff val="-1444"/>
              <a:lumOff val="1431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0B063B-37C0-4829-BC1C-0426784B5179}">
      <dsp:nvSpPr>
        <dsp:cNvPr id="0" name=""/>
        <dsp:cNvSpPr/>
      </dsp:nvSpPr>
      <dsp:spPr>
        <a:xfrm>
          <a:off x="0" y="3783806"/>
          <a:ext cx="8229600" cy="54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lvl="0" algn="l" defTabSz="1600200">
            <a:lnSpc>
              <a:spcPct val="90000"/>
            </a:lnSpc>
            <a:spcBef>
              <a:spcPct val="0"/>
            </a:spcBef>
            <a:spcAft>
              <a:spcPct val="35000"/>
            </a:spcAft>
          </a:pPr>
          <a:endParaRPr lang="en-GB" sz="3600" kern="1200" noProof="0" dirty="0"/>
        </a:p>
      </dsp:txBody>
      <dsp:txXfrm>
        <a:off x="0" y="3783806"/>
        <a:ext cx="8229600" cy="540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2BE8A-8791-4601-9B7C-60DBF0D93334}">
      <dsp:nvSpPr>
        <dsp:cNvPr id="0" name=""/>
        <dsp:cNvSpPr/>
      </dsp:nvSpPr>
      <dsp:spPr>
        <a:xfrm>
          <a:off x="3774" y="460675"/>
          <a:ext cx="2197123" cy="878849"/>
        </a:xfrm>
        <a:prstGeom prst="chevron">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noProof="0" dirty="0" smtClean="0"/>
            <a:t>Long investment development process</a:t>
          </a:r>
          <a:endParaRPr lang="en-GB" sz="1600" kern="1200" noProof="0" dirty="0"/>
        </a:p>
      </dsp:txBody>
      <dsp:txXfrm>
        <a:off x="443199" y="460675"/>
        <a:ext cx="1318274" cy="878849"/>
      </dsp:txXfrm>
    </dsp:sp>
    <dsp:sp modelId="{830A4A5F-72B7-4591-AF70-59877727C9A1}">
      <dsp:nvSpPr>
        <dsp:cNvPr id="0" name=""/>
        <dsp:cNvSpPr/>
      </dsp:nvSpPr>
      <dsp:spPr>
        <a:xfrm>
          <a:off x="1981185" y="460675"/>
          <a:ext cx="2197123" cy="878849"/>
        </a:xfrm>
        <a:prstGeom prst="chevron">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noProof="0" dirty="0" smtClean="0"/>
            <a:t>Rapid technological development</a:t>
          </a:r>
          <a:endParaRPr lang="en-GB" sz="1600" kern="1200" noProof="0" dirty="0"/>
        </a:p>
      </dsp:txBody>
      <dsp:txXfrm>
        <a:off x="2420610" y="460675"/>
        <a:ext cx="1318274" cy="878849"/>
      </dsp:txXfrm>
    </dsp:sp>
    <dsp:sp modelId="{A4F1F7A4-3F24-4AF5-8DCF-EFD1F7E185CA}">
      <dsp:nvSpPr>
        <dsp:cNvPr id="0" name=""/>
        <dsp:cNvSpPr/>
      </dsp:nvSpPr>
      <dsp:spPr>
        <a:xfrm>
          <a:off x="3958595" y="460675"/>
          <a:ext cx="2197123" cy="878849"/>
        </a:xfrm>
        <a:prstGeom prst="chevron">
          <a:avLst/>
        </a:prstGeom>
        <a:gradFill rotWithShape="1">
          <a:gsLst>
            <a:gs pos="0">
              <a:schemeClr val="accent1">
                <a:tint val="1000"/>
                <a:satMod val="255000"/>
              </a:schemeClr>
            </a:gs>
            <a:gs pos="55000">
              <a:schemeClr val="accent1">
                <a:tint val="12000"/>
                <a:satMod val="255000"/>
              </a:schemeClr>
            </a:gs>
            <a:gs pos="100000">
              <a:schemeClr val="accent1">
                <a:tint val="45000"/>
                <a:satMod val="250000"/>
              </a:schemeClr>
            </a:gs>
          </a:gsLst>
          <a:path path="circle">
            <a:fillToRect l="-40000" t="-90000" r="140000" b="190000"/>
          </a:path>
        </a:gradFill>
        <a:ln w="9525" cap="flat" cmpd="sng" algn="ctr">
          <a:solidFill>
            <a:schemeClr val="accent1"/>
          </a:solidFill>
          <a:prstDash val="solid"/>
        </a:ln>
        <a:effectLst>
          <a:outerShdw blurRad="51500" dist="25400" dir="5400000" rotWithShape="0">
            <a:srgbClr val="000000">
              <a:alpha val="4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noProof="0" dirty="0" smtClean="0"/>
            <a:t>Uncertainty of final investment parameters</a:t>
          </a:r>
          <a:endParaRPr lang="en-GB" sz="1600" kern="1200" noProof="0" dirty="0"/>
        </a:p>
      </dsp:txBody>
      <dsp:txXfrm>
        <a:off x="4398020" y="460675"/>
        <a:ext cx="1318274" cy="878849"/>
      </dsp:txXfrm>
    </dsp:sp>
    <dsp:sp modelId="{8FEFE9C6-A648-47B2-B5E5-777FEEA27D5F}">
      <dsp:nvSpPr>
        <dsp:cNvPr id="0" name=""/>
        <dsp:cNvSpPr/>
      </dsp:nvSpPr>
      <dsp:spPr>
        <a:xfrm>
          <a:off x="5936006" y="460675"/>
          <a:ext cx="2197123" cy="878849"/>
        </a:xfrm>
        <a:prstGeom prst="flowChartAlternateProcess">
          <a:avLst/>
        </a:prstGeom>
        <a:gradFill rotWithShape="1">
          <a:gsLst>
            <a:gs pos="0">
              <a:schemeClr val="accent5">
                <a:tint val="1000"/>
                <a:satMod val="255000"/>
              </a:schemeClr>
            </a:gs>
            <a:gs pos="55000">
              <a:schemeClr val="accent5">
                <a:tint val="12000"/>
                <a:satMod val="255000"/>
              </a:schemeClr>
            </a:gs>
            <a:gs pos="100000">
              <a:schemeClr val="accent5">
                <a:tint val="45000"/>
                <a:satMod val="250000"/>
              </a:schemeClr>
            </a:gs>
          </a:gsLst>
          <a:path path="circle">
            <a:fillToRect l="-40000" t="-90000" r="140000" b="190000"/>
          </a:path>
        </a:gradFill>
        <a:ln w="38100" cap="flat" cmpd="sng" algn="ctr">
          <a:solidFill>
            <a:schemeClr val="accent5"/>
          </a:solidFill>
          <a:prstDash val="solid"/>
        </a:ln>
        <a:effectLst>
          <a:outerShdw blurRad="51500" dist="25400" dir="5400000" rotWithShape="0">
            <a:srgbClr val="000000">
              <a:alpha val="4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GB" sz="1600" kern="1200" noProof="0" dirty="0" smtClean="0"/>
            <a:t>Need for flexible approach in EIA</a:t>
          </a:r>
          <a:endParaRPr lang="en-GB" sz="1600" kern="1200" noProof="0" dirty="0"/>
        </a:p>
      </dsp:txBody>
      <dsp:txXfrm>
        <a:off x="5978907" y="503576"/>
        <a:ext cx="2111321" cy="7930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75558-4758-46E3-BA01-BFBF6DBE9D3A}">
      <dsp:nvSpPr>
        <dsp:cNvPr id="0" name=""/>
        <dsp:cNvSpPr/>
      </dsp:nvSpPr>
      <dsp:spPr>
        <a:xfrm rot="4396374">
          <a:off x="332675" y="564275"/>
          <a:ext cx="2447917" cy="1707117"/>
        </a:xfrm>
        <a:prstGeom prst="swooshArrow">
          <a:avLst>
            <a:gd name="adj1" fmla="val 16310"/>
            <a:gd name="adj2" fmla="val 31370"/>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4BEF95-098B-4F4B-9221-671ED79967A3}">
      <dsp:nvSpPr>
        <dsp:cNvPr id="0" name=""/>
        <dsp:cNvSpPr/>
      </dsp:nvSpPr>
      <dsp:spPr>
        <a:xfrm>
          <a:off x="1354167" y="863177"/>
          <a:ext cx="61817" cy="61817"/>
        </a:xfrm>
        <a:prstGeom prst="ellipse">
          <a:avLst/>
        </a:prstGeom>
        <a:solidFill>
          <a:schemeClr val="accent4">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DE1AA7-A2AE-4CAB-9F9E-39A3FE4A51EF}">
      <dsp:nvSpPr>
        <dsp:cNvPr id="0" name=""/>
        <dsp:cNvSpPr/>
      </dsp:nvSpPr>
      <dsp:spPr>
        <a:xfrm>
          <a:off x="1892547" y="1388059"/>
          <a:ext cx="61817" cy="61817"/>
        </a:xfrm>
        <a:prstGeom prst="ellipse">
          <a:avLst/>
        </a:prstGeom>
        <a:solidFill>
          <a:schemeClr val="accent4">
            <a:tint val="4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ED19BA-9240-4F5C-B43D-7EE9332D7C9C}">
      <dsp:nvSpPr>
        <dsp:cNvPr id="0" name=""/>
        <dsp:cNvSpPr/>
      </dsp:nvSpPr>
      <dsp:spPr>
        <a:xfrm>
          <a:off x="168574" y="0"/>
          <a:ext cx="1154117" cy="453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b" anchorCtr="0">
          <a:noAutofit/>
        </a:bodyPr>
        <a:lstStyle/>
        <a:p>
          <a:pPr lvl="0" algn="ctr" defTabSz="444500">
            <a:lnSpc>
              <a:spcPct val="90000"/>
            </a:lnSpc>
            <a:spcBef>
              <a:spcPct val="0"/>
            </a:spcBef>
            <a:spcAft>
              <a:spcPct val="35000"/>
            </a:spcAft>
          </a:pPr>
          <a:r>
            <a:rPr lang="pl-PL" sz="1000" b="1" kern="1200" dirty="0" smtClean="0"/>
            <a:t>SCOPING DECISION</a:t>
          </a:r>
          <a:endParaRPr lang="pl-PL" sz="1000" b="1" kern="1200" dirty="0"/>
        </a:p>
      </dsp:txBody>
      <dsp:txXfrm>
        <a:off x="168574" y="0"/>
        <a:ext cx="1154117" cy="453707"/>
      </dsp:txXfrm>
    </dsp:sp>
    <dsp:sp modelId="{3E4928F0-65ED-49FC-8F0E-2D9077EC4DFD}">
      <dsp:nvSpPr>
        <dsp:cNvPr id="0" name=""/>
        <dsp:cNvSpPr/>
      </dsp:nvSpPr>
      <dsp:spPr>
        <a:xfrm>
          <a:off x="1696999" y="667232"/>
          <a:ext cx="1590810" cy="453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pl-PL" sz="1000" b="1" kern="1200" dirty="0" smtClean="0"/>
            <a:t>ENVIRONMENTAL DECISION</a:t>
          </a:r>
          <a:endParaRPr lang="pl-PL" sz="1000" b="1" kern="1200" dirty="0"/>
        </a:p>
      </dsp:txBody>
      <dsp:txXfrm>
        <a:off x="1696999" y="667232"/>
        <a:ext cx="1590810" cy="453707"/>
      </dsp:txXfrm>
    </dsp:sp>
    <dsp:sp modelId="{F94523D4-620E-49BD-80F2-E9A4218C0DC3}">
      <dsp:nvSpPr>
        <dsp:cNvPr id="0" name=""/>
        <dsp:cNvSpPr/>
      </dsp:nvSpPr>
      <dsp:spPr>
        <a:xfrm>
          <a:off x="293546" y="1192115"/>
          <a:ext cx="1309673" cy="453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r" defTabSz="444500">
            <a:lnSpc>
              <a:spcPct val="90000"/>
            </a:lnSpc>
            <a:spcBef>
              <a:spcPct val="0"/>
            </a:spcBef>
            <a:spcAft>
              <a:spcPct val="35000"/>
            </a:spcAft>
          </a:pPr>
          <a:r>
            <a:rPr lang="pl-PL" sz="1000" b="1" kern="1200" dirty="0" smtClean="0"/>
            <a:t>SUPPLEMENTARY EIA</a:t>
          </a:r>
          <a:endParaRPr lang="pl-PL" sz="1000" b="1" kern="1200" dirty="0"/>
        </a:p>
      </dsp:txBody>
      <dsp:txXfrm>
        <a:off x="293546" y="1192115"/>
        <a:ext cx="1309673" cy="453707"/>
      </dsp:txXfrm>
    </dsp:sp>
    <dsp:sp modelId="{265DB4AF-312E-4223-827F-891D1C253B33}">
      <dsp:nvSpPr>
        <dsp:cNvPr id="0" name=""/>
        <dsp:cNvSpPr/>
      </dsp:nvSpPr>
      <dsp:spPr>
        <a:xfrm>
          <a:off x="1728192" y="2381961"/>
          <a:ext cx="1559617" cy="453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t" anchorCtr="0">
          <a:noAutofit/>
        </a:bodyPr>
        <a:lstStyle/>
        <a:p>
          <a:pPr lvl="0" algn="ctr" defTabSz="444500">
            <a:lnSpc>
              <a:spcPct val="90000"/>
            </a:lnSpc>
            <a:spcBef>
              <a:spcPct val="0"/>
            </a:spcBef>
            <a:spcAft>
              <a:spcPct val="35000"/>
            </a:spcAft>
          </a:pPr>
          <a:r>
            <a:rPr lang="pl-PL" sz="1000" b="1" kern="1200" dirty="0" smtClean="0"/>
            <a:t>DEVELOPMENT CONSENT</a:t>
          </a:r>
          <a:endParaRPr lang="pl-PL" sz="1000" b="1" kern="1200" dirty="0"/>
        </a:p>
      </dsp:txBody>
      <dsp:txXfrm>
        <a:off x="1728192" y="2381961"/>
        <a:ext cx="1559617" cy="4537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66A548-C5E4-43F0-9926-F0737C7ED274}">
      <dsp:nvSpPr>
        <dsp:cNvPr id="0" name=""/>
        <dsp:cNvSpPr/>
      </dsp:nvSpPr>
      <dsp:spPr>
        <a:xfrm>
          <a:off x="4252"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Project concept</a:t>
          </a:r>
          <a:endParaRPr lang="en-GB" sz="1100" kern="1200" noProof="0" dirty="0"/>
        </a:p>
      </dsp:txBody>
      <dsp:txXfrm>
        <a:off x="320661" y="646701"/>
        <a:ext cx="949225" cy="632817"/>
      </dsp:txXfrm>
    </dsp:sp>
    <dsp:sp modelId="{B2A65178-B1E2-4CD1-804A-40C691F26CB4}">
      <dsp:nvSpPr>
        <dsp:cNvPr id="0" name=""/>
        <dsp:cNvSpPr/>
      </dsp:nvSpPr>
      <dsp:spPr>
        <a:xfrm>
          <a:off x="1428091"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Project development</a:t>
          </a:r>
          <a:endParaRPr lang="en-GB" sz="1100" kern="1200" noProof="0" dirty="0"/>
        </a:p>
      </dsp:txBody>
      <dsp:txXfrm>
        <a:off x="1744500" y="646701"/>
        <a:ext cx="949225" cy="632817"/>
      </dsp:txXfrm>
    </dsp:sp>
    <dsp:sp modelId="{D1BAFBC0-36FD-47C4-BD87-D0B5B2B98E95}">
      <dsp:nvSpPr>
        <dsp:cNvPr id="0" name=""/>
        <dsp:cNvSpPr/>
      </dsp:nvSpPr>
      <dsp:spPr>
        <a:xfrm>
          <a:off x="2851929"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Final project design</a:t>
          </a:r>
          <a:endParaRPr lang="en-GB" sz="1100" kern="1200" noProof="0" dirty="0"/>
        </a:p>
      </dsp:txBody>
      <dsp:txXfrm>
        <a:off x="3168338" y="646701"/>
        <a:ext cx="949225" cy="632817"/>
      </dsp:txXfrm>
    </dsp:sp>
    <dsp:sp modelId="{D4294756-0A54-43A4-8FCF-24A1122FCA5E}">
      <dsp:nvSpPr>
        <dsp:cNvPr id="0" name=""/>
        <dsp:cNvSpPr/>
      </dsp:nvSpPr>
      <dsp:spPr>
        <a:xfrm>
          <a:off x="4275768"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Development consent (construction permit)</a:t>
          </a:r>
          <a:endParaRPr lang="en-GB" sz="1100" kern="1200" noProof="0" dirty="0"/>
        </a:p>
      </dsp:txBody>
      <dsp:txXfrm>
        <a:off x="4592177" y="646701"/>
        <a:ext cx="949225" cy="632817"/>
      </dsp:txXfrm>
    </dsp:sp>
    <dsp:sp modelId="{8B6EC026-1FA7-4295-9A54-813EA46027DA}">
      <dsp:nvSpPr>
        <dsp:cNvPr id="0" name=""/>
        <dsp:cNvSpPr/>
      </dsp:nvSpPr>
      <dsp:spPr>
        <a:xfrm>
          <a:off x="5699606"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Construction</a:t>
          </a:r>
          <a:endParaRPr lang="en-GB" sz="1100" kern="1200" noProof="0" dirty="0"/>
        </a:p>
      </dsp:txBody>
      <dsp:txXfrm>
        <a:off x="6016015" y="646701"/>
        <a:ext cx="949225" cy="632817"/>
      </dsp:txXfrm>
    </dsp:sp>
    <dsp:sp modelId="{F686FD73-D374-4310-91EE-2EA34480315F}">
      <dsp:nvSpPr>
        <dsp:cNvPr id="0" name=""/>
        <dsp:cNvSpPr/>
      </dsp:nvSpPr>
      <dsp:spPr>
        <a:xfrm>
          <a:off x="7123445" y="646701"/>
          <a:ext cx="1582042" cy="632817"/>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GB" sz="1100" kern="1200" noProof="0" dirty="0" smtClean="0"/>
            <a:t>Operation</a:t>
          </a:r>
          <a:endParaRPr lang="en-GB" sz="1100" kern="1200" noProof="0" dirty="0"/>
        </a:p>
      </dsp:txBody>
      <dsp:txXfrm>
        <a:off x="7439854" y="646701"/>
        <a:ext cx="949225" cy="6328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877D36-AFFE-467B-8690-83DE97EDDD06}" type="datetimeFigureOut">
              <a:rPr lang="pl-PL" smtClean="0"/>
              <a:t>2016-09-13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7CE36-2C76-45C1-BF3F-51CDA7BDDE02}" type="slidenum">
              <a:rPr lang="pl-PL" smtClean="0"/>
              <a:t>‹#›</a:t>
            </a:fld>
            <a:endParaRPr lang="pl-PL"/>
          </a:p>
        </p:txBody>
      </p:sp>
    </p:spTree>
    <p:extLst>
      <p:ext uri="{BB962C8B-B14F-4D97-AF65-F5344CB8AC3E}">
        <p14:creationId xmlns:p14="http://schemas.microsoft.com/office/powerpoint/2010/main" val="1344689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087CE36-2C76-45C1-BF3F-51CDA7BDDE02}" type="slidenum">
              <a:rPr lang="pl-PL" smtClean="0"/>
              <a:t>11</a:t>
            </a:fld>
            <a:endParaRPr lang="pl-PL" dirty="0"/>
          </a:p>
        </p:txBody>
      </p:sp>
    </p:spTree>
    <p:extLst>
      <p:ext uri="{BB962C8B-B14F-4D97-AF65-F5344CB8AC3E}">
        <p14:creationId xmlns:p14="http://schemas.microsoft.com/office/powerpoint/2010/main" val="857200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3" name="Prostokąt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Prostokąt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Prostokąt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Prostokąt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Prostokąt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Prostokąt zaokrąglony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Prostokąt zaokrąglony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Prostokąt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l-PL" smtClean="0"/>
              <a:t>Kliknij, aby edytować styl</a:t>
            </a:r>
            <a:endParaRPr kumimoji="0" lang="en-US"/>
          </a:p>
        </p:txBody>
      </p:sp>
      <p:sp>
        <p:nvSpPr>
          <p:cNvPr id="9" name="Podtytuł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6705600" y="4206240"/>
            <a:ext cx="960120" cy="457200"/>
          </a:xfrm>
        </p:spPr>
        <p:txBody>
          <a:bodyPr/>
          <a:lstStyle/>
          <a:p>
            <a:fld id="{130EC9D6-3AB8-40A5-AEB1-89ECB863BCBB}" type="datetimeFigureOut">
              <a:rPr lang="pl-PL" smtClean="0"/>
              <a:t>2016-09-13</a:t>
            </a:fld>
            <a:endParaRPr lang="pl-PL"/>
          </a:p>
        </p:txBody>
      </p:sp>
      <p:sp>
        <p:nvSpPr>
          <p:cNvPr id="17" name="Symbol zastępczy stopki 16"/>
          <p:cNvSpPr>
            <a:spLocks noGrp="1"/>
          </p:cNvSpPr>
          <p:nvPr>
            <p:ph type="ftr" sz="quarter" idx="11"/>
          </p:nvPr>
        </p:nvSpPr>
        <p:spPr>
          <a:xfrm>
            <a:off x="5410200" y="4205288"/>
            <a:ext cx="1295400" cy="457200"/>
          </a:xfrm>
        </p:spPr>
        <p:txBody>
          <a:bodyPr/>
          <a:lstStyle/>
          <a:p>
            <a:endParaRPr lang="pl-PL"/>
          </a:p>
        </p:txBody>
      </p:sp>
      <p:sp>
        <p:nvSpPr>
          <p:cNvPr id="29" name="Symbol zastępczy numeru slajd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3F5B879-5CB1-4F51-BC8A-839D0EAF4D98}"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30EC9D6-3AB8-40A5-AEB1-89ECB863BCBB}" type="datetimeFigureOut">
              <a:rPr lang="pl-PL" smtClean="0"/>
              <a:t>2016-09-13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1143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143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30EC9D6-3AB8-40A5-AEB1-89ECB863BCBB}" type="datetimeFigureOut">
              <a:rPr lang="pl-PL" smtClean="0"/>
              <a:t>2016-09-13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130EC9D6-3AB8-40A5-AEB1-89ECB863BCBB}" type="datetimeFigureOut">
              <a:rPr lang="pl-PL" smtClean="0"/>
              <a:t>2016-09-13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130EC9D6-3AB8-40A5-AEB1-89ECB863BCBB}" type="datetimeFigureOut">
              <a:rPr lang="pl-PL" smtClean="0"/>
              <a:t>2016-09-13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130EC9D6-3AB8-40A5-AEB1-89ECB863BCBB}" type="datetimeFigureOut">
              <a:rPr lang="pl-PL" smtClean="0"/>
              <a:t>2016-09-13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381000" y="1143000"/>
            <a:ext cx="8382000" cy="1069848"/>
          </a:xfrm>
        </p:spPr>
        <p:txBody>
          <a:bodyPr anchor="ctr"/>
          <a:lstStyle>
            <a:lvl1pPr>
              <a:defRPr sz="4000" b="0" i="0"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6" name="Symbol zastępczy daty 25"/>
          <p:cNvSpPr>
            <a:spLocks noGrp="1"/>
          </p:cNvSpPr>
          <p:nvPr>
            <p:ph type="dt" sz="half" idx="10"/>
          </p:nvPr>
        </p:nvSpPr>
        <p:spPr/>
        <p:txBody>
          <a:bodyPr rtlCol="0"/>
          <a:lstStyle/>
          <a:p>
            <a:fld id="{130EC9D6-3AB8-40A5-AEB1-89ECB863BCBB}" type="datetimeFigureOut">
              <a:rPr lang="pl-PL" smtClean="0"/>
              <a:t>2016-09-13</a:t>
            </a:fld>
            <a:endParaRPr lang="pl-PL"/>
          </a:p>
        </p:txBody>
      </p:sp>
      <p:sp>
        <p:nvSpPr>
          <p:cNvPr id="27" name="Symbol zastępczy numeru slajdu 26"/>
          <p:cNvSpPr>
            <a:spLocks noGrp="1"/>
          </p:cNvSpPr>
          <p:nvPr>
            <p:ph type="sldNum" sz="quarter" idx="11"/>
          </p:nvPr>
        </p:nvSpPr>
        <p:spPr/>
        <p:txBody>
          <a:bodyPr rtlCol="0"/>
          <a:lstStyle/>
          <a:p>
            <a:fld id="{63F5B879-5CB1-4F51-BC8A-839D0EAF4D98}" type="slidenum">
              <a:rPr lang="pl-PL" smtClean="0"/>
              <a:t>‹#›</a:t>
            </a:fld>
            <a:endParaRPr lang="pl-PL"/>
          </a:p>
        </p:txBody>
      </p:sp>
      <p:sp>
        <p:nvSpPr>
          <p:cNvPr id="28" name="Symbol zastępczy stopki 27"/>
          <p:cNvSpPr>
            <a:spLocks noGrp="1"/>
          </p:cNvSpPr>
          <p:nvPr>
            <p:ph type="ftr" sz="quarter" idx="12"/>
          </p:nvPr>
        </p:nvSpPr>
        <p:spPr/>
        <p:txBody>
          <a:bodyPr rtlCol="0"/>
          <a:lstStyle/>
          <a:p>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a:xfrm>
            <a:off x="6583680" y="612648"/>
            <a:ext cx="957264" cy="457200"/>
          </a:xfrm>
        </p:spPr>
        <p:txBody>
          <a:bodyPr/>
          <a:lstStyle/>
          <a:p>
            <a:fld id="{130EC9D6-3AB8-40A5-AEB1-89ECB863BCBB}" type="datetimeFigureOut">
              <a:rPr lang="pl-PL" smtClean="0"/>
              <a:t>2016-09-13</a:t>
            </a:fld>
            <a:endParaRPr lang="pl-PL"/>
          </a:p>
        </p:txBody>
      </p:sp>
      <p:sp>
        <p:nvSpPr>
          <p:cNvPr id="4" name="Symbol zastępczy stopki 3"/>
          <p:cNvSpPr>
            <a:spLocks noGrp="1"/>
          </p:cNvSpPr>
          <p:nvPr>
            <p:ph type="ftr" sz="quarter" idx="11"/>
          </p:nvPr>
        </p:nvSpPr>
        <p:spPr>
          <a:xfrm>
            <a:off x="5257800" y="612648"/>
            <a:ext cx="1325880" cy="457200"/>
          </a:xfrm>
        </p:spPr>
        <p:txBody>
          <a:bodyPr/>
          <a:lstStyle/>
          <a:p>
            <a:endParaRPr lang="pl-PL"/>
          </a:p>
        </p:txBody>
      </p:sp>
      <p:sp>
        <p:nvSpPr>
          <p:cNvPr id="5" name="Symbol zastępczy numeru slajdu 4"/>
          <p:cNvSpPr>
            <a:spLocks noGrp="1"/>
          </p:cNvSpPr>
          <p:nvPr>
            <p:ph type="sldNum" sz="quarter" idx="12"/>
          </p:nvPr>
        </p:nvSpPr>
        <p:spPr>
          <a:xfrm>
            <a:off x="8174736" y="2272"/>
            <a:ext cx="762000" cy="365760"/>
          </a:xfrm>
        </p:spPr>
        <p:txBody>
          <a:bodyPr/>
          <a:lstStyle/>
          <a:p>
            <a:fld id="{63F5B879-5CB1-4F51-BC8A-839D0EAF4D98}"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30EC9D6-3AB8-40A5-AEB1-89ECB863BCBB}" type="datetimeFigureOut">
              <a:rPr lang="pl-PL" smtClean="0"/>
              <a:t>2016-09-13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353496" y="1101970"/>
            <a:ext cx="3383280" cy="877824"/>
          </a:xfrm>
        </p:spPr>
        <p:txBody>
          <a:bodyPr anchor="b"/>
          <a:lstStyle>
            <a:lvl1pPr algn="l">
              <a:buNone/>
              <a:defRPr sz="1800" b="1"/>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130EC9D6-3AB8-40A5-AEB1-89ECB863BCBB}" type="datetimeFigureOut">
              <a:rPr lang="pl-PL" smtClean="0"/>
              <a:t>2016-09-13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130EC9D6-3AB8-40A5-AEB1-89ECB863BCBB}" type="datetimeFigureOut">
              <a:rPr lang="pl-PL" smtClean="0"/>
              <a:t>2016-09-13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3F5B879-5CB1-4F51-BC8A-839D0EAF4D98}"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Prostokąt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Prostokąt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Prostokąt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Prostokąt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Prostokąt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Prostokąt zaokrąglony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Prostokąt zaokrąglony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Prostokąt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Prostokąt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Prostokąt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Prostokąt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Prostokąt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Prostokąt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ymbol zastępczy tytułu 21"/>
          <p:cNvSpPr>
            <a:spLocks noGrp="1"/>
          </p:cNvSpPr>
          <p:nvPr>
            <p:ph type="title"/>
          </p:nvPr>
        </p:nvSpPr>
        <p:spPr>
          <a:xfrm>
            <a:off x="457200" y="1143000"/>
            <a:ext cx="8229600" cy="10668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30EC9D6-3AB8-40A5-AEB1-89ECB863BCBB}" type="datetimeFigureOut">
              <a:rPr lang="pl-PL" smtClean="0"/>
              <a:t>2016-09-13</a:t>
            </a:fld>
            <a:endParaRPr lang="pl-PL"/>
          </a:p>
        </p:txBody>
      </p:sp>
      <p:sp>
        <p:nvSpPr>
          <p:cNvPr id="3" name="Symbol zastępczy stopki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l-PL"/>
          </a:p>
        </p:txBody>
      </p:sp>
      <p:sp>
        <p:nvSpPr>
          <p:cNvPr id="23" name="Symbol zastępczy numeru slajd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3F5B879-5CB1-4F51-BC8A-839D0EAF4D98}"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en-GB" dirty="0"/>
              <a:t>Use of bounding conditions envelope concept in the Polish system of environmental impact assessments</a:t>
            </a:r>
            <a:endParaRPr lang="pl-PL" dirty="0"/>
          </a:p>
        </p:txBody>
      </p:sp>
      <p:sp>
        <p:nvSpPr>
          <p:cNvPr id="3" name="Podtytuł 2"/>
          <p:cNvSpPr>
            <a:spLocks noGrp="1"/>
          </p:cNvSpPr>
          <p:nvPr>
            <p:ph type="subTitle" idx="1"/>
          </p:nvPr>
        </p:nvSpPr>
        <p:spPr/>
        <p:txBody>
          <a:bodyPr/>
          <a:lstStyle/>
          <a:p>
            <a:endParaRPr lang="pl-PL" dirty="0"/>
          </a:p>
        </p:txBody>
      </p:sp>
      <p:sp>
        <p:nvSpPr>
          <p:cNvPr id="5" name="Podtytuł 2"/>
          <p:cNvSpPr txBox="1">
            <a:spLocks/>
          </p:cNvSpPr>
          <p:nvPr/>
        </p:nvSpPr>
        <p:spPr>
          <a:xfrm>
            <a:off x="323528" y="4797152"/>
            <a:ext cx="4953000" cy="1752600"/>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endParaRPr lang="pl-PL" dirty="0"/>
          </a:p>
        </p:txBody>
      </p:sp>
      <p:sp>
        <p:nvSpPr>
          <p:cNvPr id="6" name="Prostokąt 5"/>
          <p:cNvSpPr/>
          <p:nvPr/>
        </p:nvSpPr>
        <p:spPr>
          <a:xfrm>
            <a:off x="4067944" y="5805264"/>
            <a:ext cx="4572000" cy="923330"/>
          </a:xfrm>
          <a:prstGeom prst="rect">
            <a:avLst/>
          </a:prstGeom>
        </p:spPr>
        <p:txBody>
          <a:bodyPr>
            <a:spAutoFit/>
          </a:bodyPr>
          <a:lstStyle/>
          <a:p>
            <a:r>
              <a:rPr lang="pl-PL" dirty="0" err="1" smtClean="0"/>
              <a:t>Authors</a:t>
            </a:r>
            <a:r>
              <a:rPr lang="pl-PL" dirty="0" smtClean="0"/>
              <a:t>:</a:t>
            </a:r>
          </a:p>
          <a:p>
            <a:r>
              <a:rPr lang="pl-PL" dirty="0" smtClean="0"/>
              <a:t>Mariusz Wójcik, Maciej Stryjecki, </a:t>
            </a:r>
            <a:endParaRPr lang="pl-PL" dirty="0" smtClean="0"/>
          </a:p>
          <a:p>
            <a:r>
              <a:rPr lang="pl-PL" dirty="0" smtClean="0"/>
              <a:t>Dominik </a:t>
            </a:r>
            <a:r>
              <a:rPr lang="pl-PL" dirty="0" smtClean="0"/>
              <a:t>Gajewski, Paweł Grabowski</a:t>
            </a:r>
            <a:endParaRPr lang="pl-PL" dirty="0"/>
          </a:p>
        </p:txBody>
      </p:sp>
    </p:spTree>
    <p:extLst>
      <p:ext uri="{BB962C8B-B14F-4D97-AF65-F5344CB8AC3E}">
        <p14:creationId xmlns:p14="http://schemas.microsoft.com/office/powerpoint/2010/main" val="967663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00808"/>
            <a:ext cx="3682752" cy="4873728"/>
          </a:xfrm>
        </p:spPr>
        <p:txBody>
          <a:bodyPr>
            <a:noAutofit/>
          </a:bodyPr>
          <a:lstStyle/>
          <a:p>
            <a:pPr marL="109728" indent="0">
              <a:spcAft>
                <a:spcPts val="300"/>
              </a:spcAft>
              <a:buNone/>
            </a:pPr>
            <a:r>
              <a:rPr lang="en-GB" sz="1400" b="1" dirty="0" smtClean="0"/>
              <a:t>Polish legal framework enables the use of BCE through:</a:t>
            </a:r>
          </a:p>
          <a:p>
            <a:pPr lvl="1">
              <a:spcAft>
                <a:spcPts val="300"/>
              </a:spcAft>
            </a:pPr>
            <a:r>
              <a:rPr lang="en-GB" sz="1400" b="1" dirty="0" smtClean="0">
                <a:solidFill>
                  <a:schemeClr val="tx1"/>
                </a:solidFill>
              </a:rPr>
              <a:t>Multistage EIA approach </a:t>
            </a:r>
            <a:r>
              <a:rPr lang="en-GB" sz="1400" dirty="0" smtClean="0">
                <a:solidFill>
                  <a:schemeClr val="tx1"/>
                </a:solidFill>
              </a:rPr>
              <a:t>(supplementary EIA at the development consent stage)</a:t>
            </a:r>
          </a:p>
          <a:p>
            <a:pPr lvl="1">
              <a:spcAft>
                <a:spcPts val="300"/>
              </a:spcAft>
            </a:pPr>
            <a:r>
              <a:rPr lang="en-GB" sz="1400" b="1" dirty="0" smtClean="0">
                <a:solidFill>
                  <a:schemeClr val="tx1"/>
                </a:solidFill>
              </a:rPr>
              <a:t>Authority’s flexibility in forming scoping decisions – art. 68 of EIA Act </a:t>
            </a:r>
            <a:r>
              <a:rPr lang="en-GB" sz="1400" dirty="0" smtClean="0">
                <a:solidFill>
                  <a:schemeClr val="tx1"/>
                </a:solidFill>
              </a:rPr>
              <a:t>(provisions coming into force in January 2017 will further enhance the use of BCE) </a:t>
            </a:r>
          </a:p>
          <a:p>
            <a:pPr lvl="1">
              <a:spcAft>
                <a:spcPts val="300"/>
              </a:spcAft>
            </a:pPr>
            <a:r>
              <a:rPr lang="en-GB" sz="1400" b="1" dirty="0" smtClean="0">
                <a:solidFill>
                  <a:schemeClr val="tx1"/>
                </a:solidFill>
              </a:rPr>
              <a:t>The level of detail for project description is not defined in the EIA Act</a:t>
            </a:r>
            <a:r>
              <a:rPr lang="en-GB" sz="1400" dirty="0" smtClean="0">
                <a:solidFill>
                  <a:schemeClr val="tx1"/>
                </a:solidFill>
              </a:rPr>
              <a:t>. Information must however enable to perform environmental impact assessment according to the art. 62 of the EIA Act and prepare EIA Report according to the art. 66 of the EIA Act. </a:t>
            </a:r>
          </a:p>
          <a:p>
            <a:pPr lvl="1">
              <a:spcAft>
                <a:spcPts val="300"/>
              </a:spcAft>
            </a:pPr>
            <a:endParaRPr lang="en-GB" sz="1400" dirty="0" smtClean="0">
              <a:solidFill>
                <a:schemeClr val="tx1"/>
              </a:solidFill>
            </a:endParaRPr>
          </a:p>
          <a:p>
            <a:pPr marL="109728" lvl="1" indent="0">
              <a:buClr>
                <a:schemeClr val="accent3"/>
              </a:buClr>
              <a:buNone/>
            </a:pPr>
            <a:endParaRPr lang="en-GB" sz="1400" dirty="0" smtClean="0"/>
          </a:p>
          <a:p>
            <a:pPr lvl="1"/>
            <a:endParaRPr lang="en-GB" sz="1400" dirty="0" smtClean="0"/>
          </a:p>
          <a:p>
            <a:pPr lvl="1"/>
            <a:endParaRPr lang="en-GB" sz="1400" dirty="0" smtClean="0"/>
          </a:p>
          <a:p>
            <a:pPr lvl="1"/>
            <a:endParaRPr lang="en-GB" sz="1400" dirty="0"/>
          </a:p>
        </p:txBody>
      </p:sp>
      <p:sp>
        <p:nvSpPr>
          <p:cNvPr id="4" name="Prostokąt zaokrąglony 3"/>
          <p:cNvSpPr/>
          <p:nvPr/>
        </p:nvSpPr>
        <p:spPr>
          <a:xfrm>
            <a:off x="4139952" y="1700808"/>
            <a:ext cx="4896544" cy="4752528"/>
          </a:xfrm>
          <a:prstGeom prst="roundRect">
            <a:avLst>
              <a:gd name="adj" fmla="val 490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50" b="1" u="sng" dirty="0" smtClean="0"/>
              <a:t>Article 62</a:t>
            </a:r>
          </a:p>
          <a:p>
            <a:pPr marL="228600" indent="-228600">
              <a:buAutoNum type="arabicPeriod"/>
            </a:pPr>
            <a:r>
              <a:rPr lang="en-GB" sz="1050" dirty="0" smtClean="0"/>
              <a:t>Within the framework of the environmental impact assessment, the following shall be identified, analysed and assessed:</a:t>
            </a:r>
          </a:p>
          <a:p>
            <a:pPr marL="449263" indent="-228600">
              <a:buFont typeface="+mj-lt"/>
              <a:buAutoNum type="arabicParenR"/>
            </a:pPr>
            <a:r>
              <a:rPr lang="en-GB" sz="1050" dirty="0" smtClean="0"/>
              <a:t>the direct and indirect effects of a given project on:</a:t>
            </a:r>
          </a:p>
          <a:p>
            <a:pPr marL="685800" lvl="1" indent="-228600">
              <a:buFont typeface="+mj-lt"/>
              <a:buAutoNum type="alphaLcParenR"/>
            </a:pPr>
            <a:r>
              <a:rPr lang="en-GB" sz="1050" dirty="0" smtClean="0"/>
              <a:t>the environment, human health and the quality of human life,</a:t>
            </a:r>
          </a:p>
          <a:p>
            <a:pPr marL="685800" lvl="1" indent="-228600">
              <a:buFont typeface="+mj-lt"/>
              <a:buAutoNum type="alphaLcParenR"/>
            </a:pPr>
            <a:r>
              <a:rPr lang="en-GB" sz="1050" dirty="0" smtClean="0"/>
              <a:t>property,</a:t>
            </a:r>
          </a:p>
          <a:p>
            <a:pPr marL="685800" lvl="1" indent="-228600">
              <a:buFont typeface="+mj-lt"/>
              <a:buAutoNum type="alphaLcParenR"/>
            </a:pPr>
            <a:r>
              <a:rPr lang="en-GB" sz="1050" dirty="0" smtClean="0"/>
              <a:t>cultural heritage,</a:t>
            </a:r>
          </a:p>
          <a:p>
            <a:pPr marL="685800" lvl="1" indent="-228600">
              <a:buFont typeface="+mj-lt"/>
              <a:buAutoNum type="alphaLcParenR"/>
            </a:pPr>
            <a:r>
              <a:rPr lang="en-GB" sz="1050" dirty="0" smtClean="0"/>
              <a:t>the interaction between the elements referred to in letters a)–c),</a:t>
            </a:r>
          </a:p>
          <a:p>
            <a:pPr marL="685800" lvl="1" indent="-228600">
              <a:buFont typeface="+mj-lt"/>
              <a:buAutoNum type="alphaLcParenR"/>
            </a:pPr>
            <a:r>
              <a:rPr lang="en-GB" sz="1050" dirty="0" smtClean="0"/>
              <a:t>access to mineral deposits;</a:t>
            </a:r>
          </a:p>
          <a:p>
            <a:pPr marL="449263" indent="-228600">
              <a:buFont typeface="+mj-lt"/>
              <a:buAutoNum type="arabicParenR"/>
            </a:pPr>
            <a:r>
              <a:rPr lang="en-GB" sz="1050" dirty="0" smtClean="0"/>
              <a:t>the possibilities and ways of preventing and reducing the adverse impact of the project on the environment;</a:t>
            </a:r>
          </a:p>
          <a:p>
            <a:pPr marL="449263" indent="-228600">
              <a:buFont typeface="+mj-lt"/>
              <a:buAutoNum type="arabicParenR"/>
            </a:pPr>
            <a:r>
              <a:rPr lang="en-GB" sz="1050" dirty="0" smtClean="0"/>
              <a:t>the required scope of monitoring.</a:t>
            </a:r>
          </a:p>
          <a:p>
            <a:pPr marL="228600" indent="-228600">
              <a:buFont typeface="+mj-lt"/>
              <a:buAutoNum type="arabicPeriod" startAt="2"/>
            </a:pPr>
            <a:r>
              <a:rPr lang="en-GB" sz="1050" dirty="0" smtClean="0"/>
              <a:t>Within the framework of the assessment of the impact of a project on a Natura 2000 site, the impacts of projects on Natura 2000 sites shall be identified, analysed and assessed, taking also into account the accumulation of the impact of the project with those of other projects.</a:t>
            </a:r>
            <a:endParaRPr lang="en-GB" sz="1050" dirty="0"/>
          </a:p>
        </p:txBody>
      </p:sp>
      <p:sp>
        <p:nvSpPr>
          <p:cNvPr id="13" name="Tytuł 1"/>
          <p:cNvSpPr txBox="1">
            <a:spLocks/>
          </p:cNvSpPr>
          <p:nvPr/>
        </p:nvSpPr>
        <p:spPr>
          <a:xfrm>
            <a:off x="467544"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400" dirty="0" smtClean="0"/>
              <a:t>Legal and procedural aspects of using BCE in the Polish legal system </a:t>
            </a:r>
            <a:endParaRPr lang="en-GB" sz="2400" dirty="0"/>
          </a:p>
        </p:txBody>
      </p:sp>
    </p:spTree>
    <p:extLst>
      <p:ext uri="{BB962C8B-B14F-4D97-AF65-F5344CB8AC3E}">
        <p14:creationId xmlns:p14="http://schemas.microsoft.com/office/powerpoint/2010/main" val="581425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79512" y="1412776"/>
            <a:ext cx="8856984" cy="5256584"/>
          </a:xfrm>
          <a:prstGeom prst="roundRect">
            <a:avLst>
              <a:gd name="adj" fmla="val 301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t>„EIA ACT” Article 66</a:t>
            </a:r>
          </a:p>
          <a:p>
            <a:r>
              <a:rPr lang="en-GB" sz="1000" dirty="0" smtClean="0"/>
              <a:t>1. The environmental impact report for a project shall contain:</a:t>
            </a:r>
          </a:p>
          <a:p>
            <a:pPr marL="180975"/>
            <a:r>
              <a:rPr lang="en-GB" sz="1000" b="1" dirty="0" smtClean="0"/>
              <a:t>1) a description of the proposed project, in particular:</a:t>
            </a:r>
          </a:p>
          <a:p>
            <a:pPr marL="361950"/>
            <a:r>
              <a:rPr lang="en-GB" sz="1000" b="1" dirty="0" smtClean="0"/>
              <a:t>a) the characteristics of the whole project and the conditions of the site use at the stages of construction and operation,</a:t>
            </a:r>
          </a:p>
          <a:p>
            <a:pPr marL="361950"/>
            <a:r>
              <a:rPr lang="en-GB" sz="1000" b="1" dirty="0" smtClean="0"/>
              <a:t>b) the main characteristic features of production processes,</a:t>
            </a:r>
          </a:p>
          <a:p>
            <a:pPr marL="361950"/>
            <a:r>
              <a:rPr lang="en-GB" sz="1000" b="1" dirty="0" smtClean="0"/>
              <a:t>c) the envisaged types and quantities of pollutants caused by the operation of the proposed project;</a:t>
            </a:r>
            <a:endParaRPr lang="en-GB" sz="1050" b="1" dirty="0" smtClean="0"/>
          </a:p>
          <a:p>
            <a:pPr marL="180975"/>
            <a:r>
              <a:rPr lang="en-GB" sz="1000" dirty="0" smtClean="0">
                <a:solidFill>
                  <a:schemeClr val="bg1">
                    <a:lumMod val="65000"/>
                  </a:schemeClr>
                </a:solidFill>
              </a:rPr>
              <a:t>2) a description of the natural elements of the environment exposed to the envisaged environmental impact of the proposed project, including the natural elements protected pursuant to the Nature Conservation Act of 16 April 2004 […];</a:t>
            </a:r>
          </a:p>
          <a:p>
            <a:pPr marL="180975"/>
            <a:r>
              <a:rPr lang="en-GB" sz="1000" dirty="0" smtClean="0">
                <a:solidFill>
                  <a:schemeClr val="bg1">
                    <a:lumMod val="65000"/>
                  </a:schemeClr>
                </a:solidFill>
              </a:rPr>
              <a:t>3) a description of cultural heritage sites, protected pursuant to the regulations in the protection and care of cultural heritage sites, existing in the vicinity or within the direct range of the impact of the proposed project;</a:t>
            </a:r>
          </a:p>
          <a:p>
            <a:pPr marL="180975"/>
            <a:r>
              <a:rPr lang="en-GB" sz="1000" dirty="0" smtClean="0">
                <a:solidFill>
                  <a:schemeClr val="bg1">
                    <a:lumMod val="65000"/>
                  </a:schemeClr>
                </a:solidFill>
              </a:rPr>
              <a:t>3a) a description of the landscape, in which the project is to be located;</a:t>
            </a:r>
          </a:p>
          <a:p>
            <a:pPr marL="180975"/>
            <a:r>
              <a:rPr lang="en-GB" sz="1050" dirty="0" smtClean="0">
                <a:solidFill>
                  <a:schemeClr val="bg1">
                    <a:lumMod val="65000"/>
                  </a:schemeClr>
                </a:solidFill>
              </a:rPr>
              <a:t>4</a:t>
            </a:r>
            <a:r>
              <a:rPr lang="en-GB" sz="1000" dirty="0" smtClean="0">
                <a:solidFill>
                  <a:schemeClr val="bg1">
                    <a:lumMod val="65000"/>
                  </a:schemeClr>
                </a:solidFill>
              </a:rPr>
              <a:t>) a description of the envisaged effects on the environment in the case where the project is not undertaken;</a:t>
            </a:r>
          </a:p>
          <a:p>
            <a:pPr marL="180975"/>
            <a:r>
              <a:rPr lang="en-GB" sz="1000" b="1" dirty="0" smtClean="0"/>
              <a:t>5) a description </a:t>
            </a:r>
            <a:r>
              <a:rPr lang="en-GB" sz="1050" b="1" dirty="0" smtClean="0"/>
              <a:t>of the options analysed, including:</a:t>
            </a:r>
          </a:p>
          <a:p>
            <a:pPr marL="361950"/>
            <a:r>
              <a:rPr lang="en-GB" sz="1000" b="1" dirty="0" smtClean="0"/>
              <a:t>a) the option proposed by the proponent and a reasonable alternative,</a:t>
            </a:r>
          </a:p>
          <a:p>
            <a:pPr marL="361950"/>
            <a:r>
              <a:rPr lang="en-GB" sz="1000" b="1" dirty="0" smtClean="0"/>
              <a:t>b) the option which is most favourable for the environment, along with reasons for their choice;</a:t>
            </a:r>
          </a:p>
          <a:p>
            <a:pPr marL="180975"/>
            <a:r>
              <a:rPr lang="en-GB" sz="1000" dirty="0" smtClean="0">
                <a:solidFill>
                  <a:schemeClr val="bg1">
                    <a:lumMod val="65000"/>
                  </a:schemeClr>
                </a:solidFill>
              </a:rPr>
              <a:t>6) the determination of the expected environmental impacts of the options analysed, also including the impact in the event of a major industrial accident as well as the possible transboundary impact on the environment, […];</a:t>
            </a:r>
          </a:p>
          <a:p>
            <a:pPr marL="180975"/>
            <a:r>
              <a:rPr lang="en-GB" sz="1000" dirty="0" smtClean="0">
                <a:solidFill>
                  <a:schemeClr val="bg1">
                    <a:lumMod val="65000"/>
                  </a:schemeClr>
                </a:solidFill>
              </a:rPr>
              <a:t>7) the justification for the option proposed by the proponent, indicating its impact on the environment, in particular on:</a:t>
            </a:r>
          </a:p>
          <a:p>
            <a:pPr marL="361950"/>
            <a:r>
              <a:rPr lang="en-GB" sz="1050" dirty="0" smtClean="0">
                <a:solidFill>
                  <a:schemeClr val="bg1">
                    <a:lumMod val="65000"/>
                  </a:schemeClr>
                </a:solidFill>
              </a:rPr>
              <a:t>a) </a:t>
            </a:r>
            <a:r>
              <a:rPr lang="en-GB" sz="1000" dirty="0" smtClean="0">
                <a:solidFill>
                  <a:schemeClr val="bg1">
                    <a:lumMod val="65000"/>
                  </a:schemeClr>
                </a:solidFill>
              </a:rPr>
              <a:t>human beings, fauna, flora, fungi, natural habitats, water and air,</a:t>
            </a:r>
          </a:p>
          <a:p>
            <a:pPr marL="361950"/>
            <a:r>
              <a:rPr lang="en-GB" sz="1000" dirty="0" smtClean="0">
                <a:solidFill>
                  <a:schemeClr val="bg1">
                    <a:lumMod val="65000"/>
                  </a:schemeClr>
                </a:solidFill>
              </a:rPr>
              <a:t>b) the land surface, including land mass movements, climate and landscape,</a:t>
            </a:r>
          </a:p>
          <a:p>
            <a:pPr marL="361950"/>
            <a:r>
              <a:rPr lang="en-GB" sz="1000" dirty="0" smtClean="0">
                <a:solidFill>
                  <a:schemeClr val="bg1">
                    <a:lumMod val="65000"/>
                  </a:schemeClr>
                </a:solidFill>
              </a:rPr>
              <a:t>c) property,</a:t>
            </a:r>
          </a:p>
          <a:p>
            <a:pPr marL="361950"/>
            <a:r>
              <a:rPr lang="en-GB" sz="1000" dirty="0" smtClean="0">
                <a:solidFill>
                  <a:schemeClr val="bg1">
                    <a:lumMod val="65000"/>
                  </a:schemeClr>
                </a:solidFill>
              </a:rPr>
              <a:t>d) the cultural heritage sites and landscapes covered by the existing documentation, in particular those included in the register or records of cultural heritage sites,</a:t>
            </a:r>
          </a:p>
          <a:p>
            <a:pPr marL="361950"/>
            <a:r>
              <a:rPr lang="en-GB" sz="1000" dirty="0" smtClean="0">
                <a:solidFill>
                  <a:schemeClr val="bg1">
                    <a:lumMod val="65000"/>
                  </a:schemeClr>
                </a:solidFill>
              </a:rPr>
              <a:t>da) landscape</a:t>
            </a:r>
          </a:p>
          <a:p>
            <a:pPr marL="361950"/>
            <a:r>
              <a:rPr lang="en-GB" sz="1000" dirty="0" smtClean="0">
                <a:solidFill>
                  <a:schemeClr val="bg1">
                    <a:lumMod val="65000"/>
                  </a:schemeClr>
                </a:solidFill>
              </a:rPr>
              <a:t>e) the interactions between the elements referred to in letters a)–d);</a:t>
            </a:r>
          </a:p>
          <a:p>
            <a:pPr marL="361950"/>
            <a:r>
              <a:rPr lang="en-GB" sz="1000" dirty="0" smtClean="0">
                <a:solidFill>
                  <a:schemeClr val="bg1">
                    <a:lumMod val="65000"/>
                  </a:schemeClr>
                </a:solidFill>
              </a:rPr>
              <a:t>f) safety </a:t>
            </a:r>
            <a:r>
              <a:rPr lang="en-GB" sz="1050" dirty="0" smtClean="0">
                <a:solidFill>
                  <a:schemeClr val="bg1">
                    <a:lumMod val="65000"/>
                  </a:schemeClr>
                </a:solidFill>
              </a:rPr>
              <a:t>of road traffic in case of a road within a trans-European road network;</a:t>
            </a:r>
          </a:p>
          <a:p>
            <a:pPr marL="180975"/>
            <a:r>
              <a:rPr lang="en-GB" sz="1000" b="1" dirty="0" smtClean="0">
                <a:solidFill>
                  <a:schemeClr val="bg1"/>
                </a:solidFill>
              </a:rPr>
              <a:t>8) a description of the prediction methods applied by the proponent and a description of the expected significant environmental effects of the proposed project, including direct, indirect, secondary, cumulative, short-term, medium‑term and long-term, permanent and temporary environmental effects caused by:</a:t>
            </a:r>
          </a:p>
          <a:p>
            <a:pPr marL="361950"/>
            <a:r>
              <a:rPr lang="en-GB" sz="1050" b="1" dirty="0" smtClean="0">
                <a:solidFill>
                  <a:schemeClr val="bg1"/>
                </a:solidFill>
              </a:rPr>
              <a:t>a) </a:t>
            </a:r>
            <a:r>
              <a:rPr lang="en-GB" sz="1000" b="1" dirty="0" smtClean="0">
                <a:solidFill>
                  <a:schemeClr val="bg1"/>
                </a:solidFill>
              </a:rPr>
              <a:t>the existence of the project,</a:t>
            </a:r>
          </a:p>
          <a:p>
            <a:pPr marL="361950"/>
            <a:r>
              <a:rPr lang="en-GB" sz="1000" b="1" dirty="0" smtClean="0">
                <a:solidFill>
                  <a:schemeClr val="bg1"/>
                </a:solidFill>
              </a:rPr>
              <a:t>b) the use of environmental resources,</a:t>
            </a:r>
          </a:p>
          <a:p>
            <a:pPr marL="361950"/>
            <a:r>
              <a:rPr lang="en-GB" sz="1000" b="1" dirty="0" smtClean="0">
                <a:solidFill>
                  <a:schemeClr val="bg1"/>
                </a:solidFill>
              </a:rPr>
              <a:t>c) emissions</a:t>
            </a:r>
            <a:r>
              <a:rPr lang="en-GB" sz="1050" b="1" dirty="0" smtClean="0">
                <a:solidFill>
                  <a:schemeClr val="bg1"/>
                </a:solidFill>
              </a:rPr>
              <a:t>;</a:t>
            </a:r>
          </a:p>
          <a:p>
            <a:pPr marL="179388"/>
            <a:r>
              <a:rPr lang="en-GB" sz="1050" b="1" u="sng" dirty="0" smtClean="0">
                <a:solidFill>
                  <a:schemeClr val="bg1"/>
                </a:solidFill>
              </a:rPr>
              <a:t>[…]</a:t>
            </a:r>
            <a:endParaRPr lang="en-GB" sz="1050" b="1" u="sng" dirty="0">
              <a:solidFill>
                <a:schemeClr val="bg1"/>
              </a:solidFill>
            </a:endParaRPr>
          </a:p>
        </p:txBody>
      </p:sp>
      <p:sp>
        <p:nvSpPr>
          <p:cNvPr id="5" name="Tytuł 1"/>
          <p:cNvSpPr txBox="1">
            <a:spLocks/>
          </p:cNvSpPr>
          <p:nvPr/>
        </p:nvSpPr>
        <p:spPr>
          <a:xfrm>
            <a:off x="467544"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2400" dirty="0"/>
              <a:t>Legal and procedural aspects </a:t>
            </a:r>
            <a:r>
              <a:rPr lang="pl-PL" sz="2400" dirty="0"/>
              <a:t>of </a:t>
            </a:r>
            <a:r>
              <a:rPr lang="pl-PL" sz="2400" dirty="0"/>
              <a:t>using</a:t>
            </a:r>
            <a:r>
              <a:rPr lang="pl-PL" sz="2400" dirty="0"/>
              <a:t> BCE </a:t>
            </a:r>
            <a:r>
              <a:rPr lang="en-US" sz="2400" dirty="0"/>
              <a:t>in the Polish legal system </a:t>
            </a:r>
            <a:endParaRPr lang="pl-PL" sz="2400" dirty="0"/>
          </a:p>
        </p:txBody>
      </p:sp>
    </p:spTree>
    <p:extLst>
      <p:ext uri="{BB962C8B-B14F-4D97-AF65-F5344CB8AC3E}">
        <p14:creationId xmlns:p14="http://schemas.microsoft.com/office/powerpoint/2010/main" val="3286305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rostokąt zaokrąglony 20"/>
          <p:cNvSpPr/>
          <p:nvPr/>
        </p:nvSpPr>
        <p:spPr>
          <a:xfrm>
            <a:off x="132134" y="1399456"/>
            <a:ext cx="3071714" cy="4693840"/>
          </a:xfrm>
          <a:prstGeom prst="roundRect">
            <a:avLst>
              <a:gd name="adj" fmla="val 7248"/>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en-GB" sz="1400" dirty="0" smtClean="0"/>
              <a:t>Decision on the environmental conditions - procedure</a:t>
            </a:r>
            <a:endParaRPr lang="en-GB" sz="1400" dirty="0"/>
          </a:p>
        </p:txBody>
      </p:sp>
      <p:sp>
        <p:nvSpPr>
          <p:cNvPr id="6" name="Prostokąt zaokrąglony 5"/>
          <p:cNvSpPr/>
          <p:nvPr/>
        </p:nvSpPr>
        <p:spPr>
          <a:xfrm>
            <a:off x="720399" y="4483606"/>
            <a:ext cx="2304256" cy="576064"/>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Public involvement</a:t>
            </a:r>
            <a:endParaRPr lang="en-GB" sz="1400" dirty="0"/>
          </a:p>
        </p:txBody>
      </p:sp>
      <p:sp>
        <p:nvSpPr>
          <p:cNvPr id="8" name="Prostokąt zaokrąglony 7"/>
          <p:cNvSpPr/>
          <p:nvPr/>
        </p:nvSpPr>
        <p:spPr>
          <a:xfrm>
            <a:off x="720399" y="3463364"/>
            <a:ext cx="2304256" cy="886572"/>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EIA Report</a:t>
            </a:r>
            <a:endParaRPr lang="en-GB" sz="1400" dirty="0"/>
          </a:p>
        </p:txBody>
      </p:sp>
      <p:sp>
        <p:nvSpPr>
          <p:cNvPr id="10" name="Prostokąt zaokrąglony 9"/>
          <p:cNvSpPr/>
          <p:nvPr/>
        </p:nvSpPr>
        <p:spPr>
          <a:xfrm>
            <a:off x="3227516" y="1456650"/>
            <a:ext cx="5766575" cy="131309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en-GB" sz="1400" dirty="0" smtClean="0">
                <a:solidFill>
                  <a:schemeClr val="tx1"/>
                </a:solidFill>
              </a:rPr>
              <a:t>Identification of viable options and framework for the BCE</a:t>
            </a:r>
          </a:p>
          <a:p>
            <a:pPr marL="285750" indent="-285750" algn="just">
              <a:buFont typeface="Arial" panose="020B0604020202020204" pitchFamily="34" charset="0"/>
              <a:buChar char="•"/>
            </a:pPr>
            <a:r>
              <a:rPr lang="en-GB" sz="1400" dirty="0" smtClean="0">
                <a:solidFill>
                  <a:schemeClr val="tx1"/>
                </a:solidFill>
              </a:rPr>
              <a:t>Project information sheet (PIS) describing the foreseen BCE and rational alternatives allowing for identification of key impacts.</a:t>
            </a:r>
          </a:p>
          <a:p>
            <a:pPr marL="285750" indent="-285750" algn="just">
              <a:buFont typeface="Arial" panose="020B0604020202020204" pitchFamily="34" charset="0"/>
              <a:buChar char="•"/>
            </a:pPr>
            <a:r>
              <a:rPr lang="en-GB" sz="1400" dirty="0" smtClean="0">
                <a:solidFill>
                  <a:schemeClr val="tx1"/>
                </a:solidFill>
              </a:rPr>
              <a:t>Submission of PIS, although facultative in case of  projects that could potentially have a significant impact on the environment is highly recommended when using BCE.</a:t>
            </a:r>
            <a:endParaRPr lang="en-GB" sz="1400" dirty="0">
              <a:solidFill>
                <a:schemeClr val="tx1"/>
              </a:solidFill>
            </a:endParaRPr>
          </a:p>
        </p:txBody>
      </p:sp>
      <p:sp>
        <p:nvSpPr>
          <p:cNvPr id="11" name="Prostokąt zaokrąglony 10"/>
          <p:cNvSpPr/>
          <p:nvPr/>
        </p:nvSpPr>
        <p:spPr>
          <a:xfrm>
            <a:off x="3242031" y="4509120"/>
            <a:ext cx="5578441" cy="5760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smtClean="0">
                <a:solidFill>
                  <a:schemeClr val="tx1"/>
                </a:solidFill>
              </a:rPr>
              <a:t>Using BCE cannot be an excuse to provide insufficient detail for effective involvement in the decision-making process.</a:t>
            </a:r>
            <a:endParaRPr lang="en-GB" sz="1400" dirty="0">
              <a:solidFill>
                <a:schemeClr val="tx1"/>
              </a:solidFill>
            </a:endParaRPr>
          </a:p>
        </p:txBody>
      </p:sp>
      <p:sp>
        <p:nvSpPr>
          <p:cNvPr id="12" name="Prostokąt zaokrąglony 11"/>
          <p:cNvSpPr/>
          <p:nvPr/>
        </p:nvSpPr>
        <p:spPr>
          <a:xfrm>
            <a:off x="3238635" y="5193340"/>
            <a:ext cx="5578441" cy="75593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smtClean="0">
                <a:solidFill>
                  <a:schemeClr val="tx1"/>
                </a:solidFill>
              </a:rPr>
              <a:t>Environmental decision should include bounding conditions for future  decisions. </a:t>
            </a:r>
          </a:p>
          <a:p>
            <a:pPr marL="285750" indent="-285750">
              <a:buFont typeface="Arial" panose="020B0604020202020204" pitchFamily="34" charset="0"/>
              <a:buChar char="•"/>
            </a:pPr>
            <a:r>
              <a:rPr lang="en-GB" sz="1400" dirty="0" smtClean="0">
                <a:solidFill>
                  <a:schemeClr val="tx1"/>
                </a:solidFill>
              </a:rPr>
              <a:t>Con</a:t>
            </a:r>
            <a:r>
              <a:rPr lang="pl-PL" sz="1400" dirty="0" smtClean="0">
                <a:solidFill>
                  <a:schemeClr val="tx1"/>
                </a:solidFill>
              </a:rPr>
              <a:t>c</a:t>
            </a:r>
            <a:r>
              <a:rPr lang="en-GB" sz="1400" dirty="0" smtClean="0">
                <a:solidFill>
                  <a:schemeClr val="tx1"/>
                </a:solidFill>
              </a:rPr>
              <a:t>lusion</a:t>
            </a:r>
            <a:r>
              <a:rPr lang="en-GB" sz="1400" dirty="0" smtClean="0">
                <a:solidFill>
                  <a:schemeClr val="tx1"/>
                </a:solidFill>
              </a:rPr>
              <a:t> on the need for supplementary EIA at a later stage</a:t>
            </a:r>
            <a:endParaRPr lang="en-GB" sz="1400" dirty="0">
              <a:solidFill>
                <a:schemeClr val="tx1"/>
              </a:solidFill>
            </a:endParaRPr>
          </a:p>
        </p:txBody>
      </p:sp>
      <p:sp>
        <p:nvSpPr>
          <p:cNvPr id="13" name="Prostokąt zaokrąglony 12"/>
          <p:cNvSpPr/>
          <p:nvPr/>
        </p:nvSpPr>
        <p:spPr>
          <a:xfrm>
            <a:off x="3242031" y="3463364"/>
            <a:ext cx="5578441" cy="88657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smtClean="0">
                <a:solidFill>
                  <a:schemeClr val="tx1"/>
                </a:solidFill>
              </a:rPr>
              <a:t>Clear definition of project bounding parameters and  worst case scenarios, </a:t>
            </a:r>
          </a:p>
          <a:p>
            <a:pPr marL="285750" indent="-285750">
              <a:buFont typeface="Arial" panose="020B0604020202020204" pitchFamily="34" charset="0"/>
              <a:buChar char="•"/>
            </a:pPr>
            <a:r>
              <a:rPr lang="en-GB" sz="1400" dirty="0" smtClean="0">
                <a:solidFill>
                  <a:schemeClr val="tx1"/>
                </a:solidFill>
              </a:rPr>
              <a:t>Clear distinction between BCE and rational alternatives</a:t>
            </a:r>
          </a:p>
          <a:p>
            <a:pPr marL="285750" indent="-285750">
              <a:buFont typeface="Arial" panose="020B0604020202020204" pitchFamily="34" charset="0"/>
              <a:buChar char="•"/>
            </a:pPr>
            <a:r>
              <a:rPr lang="en-GB" sz="1400" dirty="0" smtClean="0">
                <a:solidFill>
                  <a:schemeClr val="tx1"/>
                </a:solidFill>
              </a:rPr>
              <a:t>Clear description of planned technology under BCE</a:t>
            </a:r>
            <a:endParaRPr lang="en-GB" sz="1400" dirty="0" smtClean="0">
              <a:solidFill>
                <a:schemeClr val="tx1"/>
              </a:solidFill>
            </a:endParaRPr>
          </a:p>
        </p:txBody>
      </p:sp>
      <p:sp>
        <p:nvSpPr>
          <p:cNvPr id="14" name="Prostokąt zaokrąglony 13"/>
          <p:cNvSpPr/>
          <p:nvPr/>
        </p:nvSpPr>
        <p:spPr>
          <a:xfrm>
            <a:off x="720399" y="2903419"/>
            <a:ext cx="2304256" cy="426275"/>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Environmental surveys</a:t>
            </a:r>
            <a:endParaRPr lang="en-GB" sz="1400" dirty="0"/>
          </a:p>
        </p:txBody>
      </p:sp>
      <p:sp>
        <p:nvSpPr>
          <p:cNvPr id="15" name="Prostokąt zaokrąglony 14"/>
          <p:cNvSpPr/>
          <p:nvPr/>
        </p:nvSpPr>
        <p:spPr>
          <a:xfrm>
            <a:off x="3227516" y="2903419"/>
            <a:ext cx="5578441" cy="42627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smtClean="0">
                <a:solidFill>
                  <a:schemeClr val="tx1"/>
                </a:solidFill>
              </a:rPr>
              <a:t>Scope and range of surveys should assume </a:t>
            </a:r>
            <a:r>
              <a:rPr lang="pl-PL" sz="1400" dirty="0" smtClean="0">
                <a:solidFill>
                  <a:schemeClr val="tx1"/>
                </a:solidFill>
              </a:rPr>
              <a:t>„</a:t>
            </a:r>
            <a:r>
              <a:rPr lang="en-GB" sz="1400" dirty="0" smtClean="0">
                <a:solidFill>
                  <a:schemeClr val="tx1"/>
                </a:solidFill>
              </a:rPr>
              <a:t>worst case scenario</a:t>
            </a:r>
            <a:r>
              <a:rPr lang="pl-PL" sz="1400" dirty="0" smtClean="0">
                <a:solidFill>
                  <a:schemeClr val="tx1"/>
                </a:solidFill>
              </a:rPr>
              <a:t>”</a:t>
            </a:r>
            <a:endParaRPr lang="en-GB" sz="1400" dirty="0">
              <a:solidFill>
                <a:schemeClr val="tx1"/>
              </a:solidFill>
            </a:endParaRPr>
          </a:p>
        </p:txBody>
      </p:sp>
      <p:sp>
        <p:nvSpPr>
          <p:cNvPr id="19" name="Prostokąt zaokrąglony 18"/>
          <p:cNvSpPr/>
          <p:nvPr/>
        </p:nvSpPr>
        <p:spPr>
          <a:xfrm>
            <a:off x="132428" y="6165304"/>
            <a:ext cx="307142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Development consent</a:t>
            </a:r>
            <a:endParaRPr lang="en-GB" sz="1400" dirty="0"/>
          </a:p>
        </p:txBody>
      </p:sp>
      <p:sp>
        <p:nvSpPr>
          <p:cNvPr id="20" name="Prostokąt zaokrąglony 19"/>
          <p:cNvSpPr/>
          <p:nvPr/>
        </p:nvSpPr>
        <p:spPr>
          <a:xfrm>
            <a:off x="3254990" y="6165304"/>
            <a:ext cx="5578441" cy="57606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smtClean="0">
                <a:solidFill>
                  <a:schemeClr val="tx1"/>
                </a:solidFill>
              </a:rPr>
              <a:t>Supplementary EIA is likely to be imposed by the authority.  The goal is to verify the initial EIA against the final design</a:t>
            </a:r>
            <a:endParaRPr lang="en-GB" sz="1400" dirty="0">
              <a:solidFill>
                <a:schemeClr val="tx1"/>
              </a:solidFill>
            </a:endParaRPr>
          </a:p>
        </p:txBody>
      </p:sp>
      <p:cxnSp>
        <p:nvCxnSpPr>
          <p:cNvPr id="23" name="Łącznik prostoliniowy 22"/>
          <p:cNvCxnSpPr/>
          <p:nvPr/>
        </p:nvCxnSpPr>
        <p:spPr>
          <a:xfrm>
            <a:off x="3347863" y="2852936"/>
            <a:ext cx="51255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Łącznik prostoliniowy 24"/>
          <p:cNvCxnSpPr/>
          <p:nvPr/>
        </p:nvCxnSpPr>
        <p:spPr>
          <a:xfrm>
            <a:off x="3347864" y="3398520"/>
            <a:ext cx="51255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Łącznik prostoliniowy 26"/>
          <p:cNvCxnSpPr/>
          <p:nvPr/>
        </p:nvCxnSpPr>
        <p:spPr>
          <a:xfrm>
            <a:off x="3347862" y="5141817"/>
            <a:ext cx="51255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Łącznik prostoliniowy 29"/>
          <p:cNvCxnSpPr/>
          <p:nvPr/>
        </p:nvCxnSpPr>
        <p:spPr>
          <a:xfrm>
            <a:off x="3347864" y="4437112"/>
            <a:ext cx="51255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Łącznik prostoliniowy 30"/>
          <p:cNvCxnSpPr/>
          <p:nvPr/>
        </p:nvCxnSpPr>
        <p:spPr>
          <a:xfrm>
            <a:off x="3347864" y="5949280"/>
            <a:ext cx="5125527"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Prostokąt zaokrąglony 21"/>
          <p:cNvSpPr/>
          <p:nvPr/>
        </p:nvSpPr>
        <p:spPr>
          <a:xfrm>
            <a:off x="720399" y="1600667"/>
            <a:ext cx="2304256" cy="1169082"/>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Screening and scoping</a:t>
            </a:r>
            <a:endParaRPr lang="en-GB" sz="1400" dirty="0"/>
          </a:p>
        </p:txBody>
      </p:sp>
      <p:sp>
        <p:nvSpPr>
          <p:cNvPr id="24" name="Prostokąt zaokrąglony 23"/>
          <p:cNvSpPr/>
          <p:nvPr/>
        </p:nvSpPr>
        <p:spPr>
          <a:xfrm>
            <a:off x="720399" y="5193341"/>
            <a:ext cx="2304256" cy="761048"/>
          </a:xfrm>
          <a:prstGeom prst="roundRect">
            <a:avLst>
              <a:gd name="adj" fmla="val 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400" dirty="0" smtClean="0"/>
              <a:t>Environmental decision</a:t>
            </a:r>
            <a:endParaRPr lang="en-GB" sz="1400" dirty="0"/>
          </a:p>
        </p:txBody>
      </p:sp>
      <p:sp>
        <p:nvSpPr>
          <p:cNvPr id="28" name="Tytuł 1"/>
          <p:cNvSpPr txBox="1">
            <a:spLocks/>
          </p:cNvSpPr>
          <p:nvPr/>
        </p:nvSpPr>
        <p:spPr>
          <a:xfrm>
            <a:off x="467544"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400" dirty="0" smtClean="0"/>
              <a:t>Legal and procedural aspects of using BCE in the Polish legal system </a:t>
            </a:r>
            <a:endParaRPr lang="en-GB" sz="2400" dirty="0"/>
          </a:p>
        </p:txBody>
      </p:sp>
    </p:spTree>
    <p:extLst>
      <p:ext uri="{BB962C8B-B14F-4D97-AF65-F5344CB8AC3E}">
        <p14:creationId xmlns:p14="http://schemas.microsoft.com/office/powerpoint/2010/main" val="2751288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marL="109728"/>
            <a:r>
              <a:rPr lang="en-GB" sz="2400" dirty="0" smtClean="0"/>
              <a:t>Administrative tools for verification of the environmental impacts of projects based on BCE</a:t>
            </a:r>
            <a:endParaRPr lang="en-GB" sz="2400" dirty="0"/>
          </a:p>
        </p:txBody>
      </p:sp>
      <p:graphicFrame>
        <p:nvGraphicFramePr>
          <p:cNvPr id="5" name="Diagram 4"/>
          <p:cNvGraphicFramePr/>
          <p:nvPr>
            <p:extLst>
              <p:ext uri="{D42A27DB-BD31-4B8C-83A1-F6EECF244321}">
                <p14:modId xmlns:p14="http://schemas.microsoft.com/office/powerpoint/2010/main" val="3690168731"/>
              </p:ext>
            </p:extLst>
          </p:nvPr>
        </p:nvGraphicFramePr>
        <p:xfrm>
          <a:off x="251520" y="1556792"/>
          <a:ext cx="8709741" cy="19262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p:cNvSpPr txBox="1"/>
          <p:nvPr/>
        </p:nvSpPr>
        <p:spPr>
          <a:xfrm rot="19466816">
            <a:off x="-419318" y="3384814"/>
            <a:ext cx="2326026" cy="738664"/>
          </a:xfrm>
          <a:prstGeom prst="rect">
            <a:avLst/>
          </a:prstGeom>
          <a:noFill/>
        </p:spPr>
        <p:txBody>
          <a:bodyPr wrap="square" rtlCol="0">
            <a:spAutoFit/>
          </a:bodyPr>
          <a:lstStyle/>
          <a:p>
            <a:pPr lvl="0" algn="r"/>
            <a:r>
              <a:rPr lang="en-GB" sz="1400" b="1" dirty="0" smtClean="0"/>
              <a:t>EIA and the environmental decision</a:t>
            </a:r>
            <a:endParaRPr lang="en-GB" sz="1400" b="1" dirty="0"/>
          </a:p>
        </p:txBody>
      </p:sp>
      <p:sp>
        <p:nvSpPr>
          <p:cNvPr id="8" name="pole tekstowe 7"/>
          <p:cNvSpPr txBox="1"/>
          <p:nvPr/>
        </p:nvSpPr>
        <p:spPr>
          <a:xfrm rot="19300367">
            <a:off x="1902432" y="3515647"/>
            <a:ext cx="2425880" cy="738664"/>
          </a:xfrm>
          <a:prstGeom prst="rect">
            <a:avLst/>
          </a:prstGeom>
          <a:noFill/>
        </p:spPr>
        <p:txBody>
          <a:bodyPr wrap="square" rtlCol="0">
            <a:spAutoFit/>
          </a:bodyPr>
          <a:lstStyle/>
          <a:p>
            <a:pPr lvl="0" algn="r"/>
            <a:r>
              <a:rPr lang="en-GB" sz="1400" b="1" dirty="0" smtClean="0"/>
              <a:t>Obligation to meet conditions set in environmental decision</a:t>
            </a:r>
            <a:endParaRPr lang="en-GB" sz="1400" b="1" dirty="0"/>
          </a:p>
        </p:txBody>
      </p:sp>
      <p:sp>
        <p:nvSpPr>
          <p:cNvPr id="10" name="pole tekstowe 9"/>
          <p:cNvSpPr txBox="1"/>
          <p:nvPr/>
        </p:nvSpPr>
        <p:spPr>
          <a:xfrm rot="19300367">
            <a:off x="3508960" y="3582103"/>
            <a:ext cx="2160240" cy="307777"/>
          </a:xfrm>
          <a:prstGeom prst="rect">
            <a:avLst/>
          </a:prstGeom>
          <a:noFill/>
        </p:spPr>
        <p:txBody>
          <a:bodyPr wrap="square" rtlCol="0">
            <a:spAutoFit/>
          </a:bodyPr>
          <a:lstStyle/>
          <a:p>
            <a:pPr lvl="0" algn="r"/>
            <a:r>
              <a:rPr lang="en-GB" sz="1400" b="1" dirty="0" smtClean="0"/>
              <a:t>Supplementary EIA</a:t>
            </a:r>
            <a:endParaRPr lang="en-GB" sz="1400" b="1" dirty="0"/>
          </a:p>
        </p:txBody>
      </p:sp>
      <p:sp>
        <p:nvSpPr>
          <p:cNvPr id="11" name="pole tekstowe 10"/>
          <p:cNvSpPr txBox="1"/>
          <p:nvPr/>
        </p:nvSpPr>
        <p:spPr>
          <a:xfrm rot="19300367">
            <a:off x="5910761" y="3470752"/>
            <a:ext cx="2628494" cy="954107"/>
          </a:xfrm>
          <a:prstGeom prst="rect">
            <a:avLst/>
          </a:prstGeom>
          <a:noFill/>
        </p:spPr>
        <p:txBody>
          <a:bodyPr wrap="square" rtlCol="0">
            <a:spAutoFit/>
          </a:bodyPr>
          <a:lstStyle/>
          <a:p>
            <a:pPr algn="r"/>
            <a:r>
              <a:rPr lang="en-GB" sz="1400" b="1" dirty="0" smtClean="0"/>
              <a:t>Environmental monitoring</a:t>
            </a:r>
          </a:p>
          <a:p>
            <a:pPr lvl="0" algn="r"/>
            <a:r>
              <a:rPr lang="en-GB" sz="1400" b="1" dirty="0" smtClean="0"/>
              <a:t>and post-construction environmental analysis</a:t>
            </a:r>
            <a:endParaRPr lang="en-GB" sz="1400" b="1" dirty="0"/>
          </a:p>
        </p:txBody>
      </p:sp>
      <p:sp>
        <p:nvSpPr>
          <p:cNvPr id="12" name="pole tekstowe 11"/>
          <p:cNvSpPr txBox="1"/>
          <p:nvPr/>
        </p:nvSpPr>
        <p:spPr>
          <a:xfrm rot="19300367">
            <a:off x="4859683" y="3474384"/>
            <a:ext cx="2160240" cy="523220"/>
          </a:xfrm>
          <a:prstGeom prst="rect">
            <a:avLst/>
          </a:prstGeom>
          <a:noFill/>
        </p:spPr>
        <p:txBody>
          <a:bodyPr wrap="square" rtlCol="0">
            <a:spAutoFit/>
          </a:bodyPr>
          <a:lstStyle/>
          <a:p>
            <a:pPr lvl="0" algn="r"/>
            <a:r>
              <a:rPr lang="en-GB" sz="1400" b="1" dirty="0" smtClean="0"/>
              <a:t>Environmental monitoring</a:t>
            </a:r>
            <a:endParaRPr lang="en-GB" sz="1400" b="1" dirty="0"/>
          </a:p>
        </p:txBody>
      </p:sp>
      <p:cxnSp>
        <p:nvCxnSpPr>
          <p:cNvPr id="20" name="Łącznik prosty ze strzałką 19"/>
          <p:cNvCxnSpPr/>
          <p:nvPr/>
        </p:nvCxnSpPr>
        <p:spPr>
          <a:xfrm flipV="1">
            <a:off x="4716016" y="4005064"/>
            <a:ext cx="20191" cy="214599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4" name="Strzałka w górę 13"/>
          <p:cNvSpPr/>
          <p:nvPr/>
        </p:nvSpPr>
        <p:spPr>
          <a:xfrm>
            <a:off x="895455" y="4005063"/>
            <a:ext cx="364177" cy="2284489"/>
          </a:xfrm>
          <a:prstGeom prst="up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GB" dirty="0"/>
          </a:p>
        </p:txBody>
      </p:sp>
      <p:sp>
        <p:nvSpPr>
          <p:cNvPr id="18" name="Strzałka w górę 17"/>
          <p:cNvSpPr/>
          <p:nvPr/>
        </p:nvSpPr>
        <p:spPr>
          <a:xfrm>
            <a:off x="4544022" y="4005063"/>
            <a:ext cx="364177" cy="2284489"/>
          </a:xfrm>
          <a:prstGeom prst="up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GB" dirty="0"/>
          </a:p>
        </p:txBody>
      </p:sp>
      <p:sp>
        <p:nvSpPr>
          <p:cNvPr id="19" name="pole tekstowe 18"/>
          <p:cNvSpPr txBox="1"/>
          <p:nvPr/>
        </p:nvSpPr>
        <p:spPr>
          <a:xfrm>
            <a:off x="683568" y="6151054"/>
            <a:ext cx="7702666" cy="276999"/>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lvl="0" algn="ctr"/>
            <a:r>
              <a:rPr lang="en-GB" sz="1200" b="1" dirty="0" smtClean="0"/>
              <a:t>PUBLIC PARTICIPATION</a:t>
            </a:r>
            <a:endParaRPr lang="en-GB" sz="1200" b="1" dirty="0"/>
          </a:p>
        </p:txBody>
      </p:sp>
    </p:spTree>
    <p:extLst>
      <p:ext uri="{BB962C8B-B14F-4D97-AF65-F5344CB8AC3E}">
        <p14:creationId xmlns:p14="http://schemas.microsoft.com/office/powerpoint/2010/main" val="2213761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Symbol zastępczy zawartości 1"/>
              <p:cNvSpPr>
                <a:spLocks noGrp="1"/>
              </p:cNvSpPr>
              <p:nvPr>
                <p:ph idx="1"/>
              </p:nvPr>
            </p:nvSpPr>
            <p:spPr>
              <a:xfrm>
                <a:off x="457200" y="1556792"/>
                <a:ext cx="8229600" cy="5017744"/>
              </a:xfrm>
            </p:spPr>
            <p:txBody>
              <a:bodyPr>
                <a:normAutofit fontScale="55000" lnSpcReduction="20000"/>
              </a:bodyPr>
              <a:lstStyle/>
              <a:p>
                <a:pPr>
                  <a:spcAft>
                    <a:spcPts val="600"/>
                  </a:spcAft>
                </a:pPr>
                <a:r>
                  <a:rPr lang="en-GB" b="1" dirty="0" smtClean="0">
                    <a:solidFill>
                      <a:schemeClr val="tx1"/>
                    </a:solidFill>
                  </a:rPr>
                  <a:t>Obligations in environmental decision for offshore wind farm Middle Baltic III</a:t>
                </a:r>
              </a:p>
              <a:p>
                <a:pPr lvl="1">
                  <a:spcAft>
                    <a:spcPts val="600"/>
                  </a:spcAft>
                  <a:buFont typeface="Wingdings" panose="05000000000000000000" pitchFamily="2" charset="2"/>
                  <a:buChar char="Ø"/>
                </a:pPr>
                <a:r>
                  <a:rPr lang="en-GB" dirty="0" smtClean="0">
                    <a:solidFill>
                      <a:schemeClr val="tx1"/>
                    </a:solidFill>
                  </a:rPr>
                  <a:t>Obligations to be included in the construction design:</a:t>
                </a:r>
              </a:p>
              <a:p>
                <a:pPr lvl="2">
                  <a:spcAft>
                    <a:spcPts val="600"/>
                  </a:spcAft>
                  <a:buFont typeface="Arial" panose="020B0604020202020204" pitchFamily="34" charset="0"/>
                  <a:buChar char="•"/>
                </a:pPr>
                <a:r>
                  <a:rPr lang="en-GB" b="1" dirty="0" smtClean="0">
                    <a:solidFill>
                      <a:schemeClr val="tx1"/>
                    </a:solidFill>
                  </a:rPr>
                  <a:t>design max. 120 turbines </a:t>
                </a:r>
                <a:r>
                  <a:rPr lang="en-GB" dirty="0" smtClean="0">
                    <a:solidFill>
                      <a:schemeClr val="tx1"/>
                    </a:solidFill>
                  </a:rPr>
                  <a:t>with minimum clearance between rotor and sea level of 20 m, rotor diameter max. 200 m and max. height of 275 m</a:t>
                </a:r>
              </a:p>
              <a:p>
                <a:pPr lvl="2">
                  <a:spcAft>
                    <a:spcPts val="600"/>
                  </a:spcAft>
                  <a:buFont typeface="Arial" panose="020B0604020202020204" pitchFamily="34" charset="0"/>
                  <a:buChar char="•"/>
                </a:pPr>
                <a:r>
                  <a:rPr lang="en-GB" b="1" dirty="0">
                    <a:solidFill>
                      <a:schemeClr val="tx1"/>
                    </a:solidFill>
                  </a:rPr>
                  <a:t>d</a:t>
                </a:r>
                <a:r>
                  <a:rPr lang="en-GB" b="1" dirty="0" smtClean="0">
                    <a:solidFill>
                      <a:schemeClr val="tx1"/>
                    </a:solidFill>
                  </a:rPr>
                  <a:t>esign max. 6 substations </a:t>
                </a:r>
                <a:r>
                  <a:rPr lang="en-GB" dirty="0" smtClean="0">
                    <a:solidFill>
                      <a:schemeClr val="tx1"/>
                    </a:solidFill>
                  </a:rPr>
                  <a:t>at sea and max. 200 km of </a:t>
                </a:r>
                <a:r>
                  <a:rPr lang="en-GB" dirty="0" smtClean="0">
                    <a:solidFill>
                      <a:schemeClr val="tx1"/>
                    </a:solidFill>
                  </a:rPr>
                  <a:t>inner</a:t>
                </a:r>
                <a:r>
                  <a:rPr lang="pl-PL" dirty="0" smtClean="0">
                    <a:solidFill>
                      <a:schemeClr val="tx1"/>
                    </a:solidFill>
                  </a:rPr>
                  <a:t> </a:t>
                </a:r>
                <a:r>
                  <a:rPr lang="en-GB" dirty="0" smtClean="0">
                    <a:solidFill>
                      <a:schemeClr val="tx1"/>
                    </a:solidFill>
                  </a:rPr>
                  <a:t>array </a:t>
                </a:r>
                <a:r>
                  <a:rPr lang="en-GB" dirty="0" smtClean="0">
                    <a:solidFill>
                      <a:schemeClr val="tx1"/>
                    </a:solidFill>
                  </a:rPr>
                  <a:t>power cables</a:t>
                </a:r>
              </a:p>
              <a:p>
                <a:pPr lvl="2">
                  <a:spcAft>
                    <a:spcPts val="600"/>
                  </a:spcAft>
                  <a:buFont typeface="Arial" panose="020B0604020202020204" pitchFamily="34" charset="0"/>
                  <a:buChar char="•"/>
                </a:pPr>
                <a:r>
                  <a:rPr lang="en-GB" b="1" dirty="0" smtClean="0">
                    <a:solidFill>
                      <a:schemeClr val="tx1"/>
                    </a:solidFill>
                  </a:rPr>
                  <a:t>max. density</a:t>
                </a:r>
                <a:r>
                  <a:rPr lang="en-GB" dirty="0" smtClean="0">
                    <a:solidFill>
                      <a:schemeClr val="tx1"/>
                    </a:solidFill>
                  </a:rPr>
                  <a:t> of wind turbines of 1,35 turbines/km</a:t>
                </a:r>
                <a:r>
                  <a:rPr lang="en-GB" baseline="30000" dirty="0" smtClean="0">
                    <a:solidFill>
                      <a:schemeClr val="tx1"/>
                    </a:solidFill>
                  </a:rPr>
                  <a:t>2</a:t>
                </a:r>
              </a:p>
              <a:p>
                <a:pPr lvl="2">
                  <a:spcAft>
                    <a:spcPts val="600"/>
                  </a:spcAft>
                  <a:buFont typeface="Arial" panose="020B0604020202020204" pitchFamily="34" charset="0"/>
                  <a:buChar char="•"/>
                </a:pPr>
                <a:r>
                  <a:rPr lang="en-GB" b="1" dirty="0" smtClean="0">
                    <a:solidFill>
                      <a:schemeClr val="tx1"/>
                    </a:solidFill>
                  </a:rPr>
                  <a:t>choose</a:t>
                </a:r>
                <a:r>
                  <a:rPr lang="en-GB" dirty="0" smtClean="0">
                    <a:solidFill>
                      <a:schemeClr val="tx1"/>
                    </a:solidFill>
                  </a:rPr>
                  <a:t> and provide justification for the choice of foundations </a:t>
                </a:r>
                <a:r>
                  <a:rPr lang="en-GB" b="1" dirty="0" smtClean="0">
                    <a:solidFill>
                      <a:schemeClr val="tx1"/>
                    </a:solidFill>
                  </a:rPr>
                  <a:t>from the following options</a:t>
                </a:r>
                <a:r>
                  <a:rPr lang="en-GB" dirty="0" smtClean="0">
                    <a:solidFill>
                      <a:schemeClr val="tx1"/>
                    </a:solidFill>
                  </a:rPr>
                  <a:t>: </a:t>
                </a:r>
                <a:r>
                  <a:rPr lang="en-GB" dirty="0" smtClean="0">
                    <a:solidFill>
                      <a:schemeClr val="tx1"/>
                    </a:solidFill>
                  </a:rPr>
                  <a:t>monopile</a:t>
                </a:r>
                <a:r>
                  <a:rPr lang="en-GB" dirty="0" smtClean="0">
                    <a:solidFill>
                      <a:schemeClr val="tx1"/>
                    </a:solidFill>
                  </a:rPr>
                  <a:t>, gravitational, jacket, tripod foundations.</a:t>
                </a:r>
              </a:p>
              <a:p>
                <a:pPr lvl="1">
                  <a:spcAft>
                    <a:spcPts val="600"/>
                  </a:spcAft>
                  <a:buFont typeface="Wingdings" panose="05000000000000000000" pitchFamily="2" charset="2"/>
                  <a:buChar char="Ø"/>
                </a:pPr>
                <a:r>
                  <a:rPr lang="en-GB" sz="2500" dirty="0" smtClean="0">
                    <a:solidFill>
                      <a:schemeClr val="tx1"/>
                    </a:solidFill>
                  </a:rPr>
                  <a:t>Design </a:t>
                </a:r>
                <a:r>
                  <a:rPr lang="en-GB" sz="2500" dirty="0">
                    <a:solidFill>
                      <a:schemeClr val="tx1"/>
                    </a:solidFill>
                  </a:rPr>
                  <a:t>and implement technical solutions in the form of bubble curtains or other technology, to minimize the impact of underwater noise on fish and marine mammals, </a:t>
                </a:r>
                <a:r>
                  <a:rPr lang="en-GB" sz="2500" b="1" dirty="0">
                    <a:solidFill>
                      <a:schemeClr val="tx1"/>
                    </a:solidFill>
                  </a:rPr>
                  <a:t>guaranteeing reduction of noise</a:t>
                </a:r>
                <a:r>
                  <a:rPr lang="en-GB" sz="2500" dirty="0">
                    <a:solidFill>
                      <a:schemeClr val="tx1"/>
                    </a:solidFill>
                  </a:rPr>
                  <a:t> at the nearest border of the Natura 2000 area (protecting marine mammals) </a:t>
                </a:r>
                <a:r>
                  <a:rPr lang="en-GB" sz="2500" b="1" dirty="0">
                    <a:solidFill>
                      <a:schemeClr val="tx1"/>
                    </a:solidFill>
                  </a:rPr>
                  <a:t>to the level </a:t>
                </a:r>
                <a:r>
                  <a:rPr lang="en-GB" sz="2500" dirty="0">
                    <a:solidFill>
                      <a:schemeClr val="tx1"/>
                    </a:solidFill>
                  </a:rPr>
                  <a:t>below 171 dB re 1 </a:t>
                </a:r>
                <a14:m>
                  <m:oMath xmlns:m="http://schemas.openxmlformats.org/officeDocument/2006/math">
                    <m:r>
                      <a:rPr lang="en-GB" sz="2500" b="0">
                        <a:solidFill>
                          <a:schemeClr val="tx1"/>
                        </a:solidFill>
                        <a:latin typeface="Cambria Math"/>
                      </a:rPr>
                      <m:t>µ</m:t>
                    </m:r>
                  </m:oMath>
                </a14:m>
                <a:r>
                  <a:rPr lang="en-GB" sz="2500" dirty="0">
                    <a:solidFill>
                      <a:schemeClr val="tx1"/>
                    </a:solidFill>
                  </a:rPr>
                  <a:t>Pa2·s.</a:t>
                </a:r>
              </a:p>
              <a:p>
                <a:pPr lvl="1">
                  <a:spcAft>
                    <a:spcPts val="600"/>
                  </a:spcAft>
                  <a:buFont typeface="Wingdings" panose="05000000000000000000" pitchFamily="2" charset="2"/>
                  <a:buChar char="Ø"/>
                </a:pPr>
                <a:r>
                  <a:rPr lang="en-GB" sz="2500" dirty="0" smtClean="0">
                    <a:solidFill>
                      <a:schemeClr val="tx1"/>
                    </a:solidFill>
                  </a:rPr>
                  <a:t>Reassess </a:t>
                </a:r>
                <a:r>
                  <a:rPr lang="en-GB" sz="2500" dirty="0">
                    <a:solidFill>
                      <a:schemeClr val="tx1"/>
                    </a:solidFill>
                  </a:rPr>
                  <a:t>the impact on the environment within the administrative procedure for issuing of a construction permit </a:t>
                </a:r>
                <a:r>
                  <a:rPr lang="en-GB" sz="2500" b="1" dirty="0">
                    <a:solidFill>
                      <a:schemeClr val="tx1"/>
                    </a:solidFill>
                  </a:rPr>
                  <a:t>(Supplementary EIA)</a:t>
                </a:r>
              </a:p>
              <a:p>
                <a:pPr lvl="1">
                  <a:spcAft>
                    <a:spcPts val="600"/>
                  </a:spcAft>
                  <a:buFont typeface="Wingdings" panose="05000000000000000000" pitchFamily="2" charset="2"/>
                  <a:buChar char="Ø"/>
                </a:pPr>
                <a:r>
                  <a:rPr lang="en-GB" sz="2500" b="1" dirty="0" smtClean="0">
                    <a:solidFill>
                      <a:schemeClr val="tx1"/>
                    </a:solidFill>
                  </a:rPr>
                  <a:t>Monitor </a:t>
                </a:r>
                <a:r>
                  <a:rPr lang="en-GB" sz="2500" b="1" dirty="0">
                    <a:solidFill>
                      <a:schemeClr val="tx1"/>
                    </a:solidFill>
                  </a:rPr>
                  <a:t>the impact on the environment during construction, operation and </a:t>
                </a:r>
                <a:r>
                  <a:rPr lang="en-GB" sz="2500" b="1" dirty="0" smtClean="0">
                    <a:solidFill>
                      <a:schemeClr val="tx1"/>
                    </a:solidFill>
                  </a:rPr>
                  <a:t>decommissioning</a:t>
                </a:r>
                <a:r>
                  <a:rPr lang="en-GB" sz="2500" dirty="0" smtClean="0">
                    <a:solidFill>
                      <a:schemeClr val="tx1"/>
                    </a:solidFill>
                  </a:rPr>
                  <a:t> </a:t>
                </a:r>
                <a:r>
                  <a:rPr lang="en-GB" sz="2500" dirty="0">
                    <a:solidFill>
                      <a:schemeClr val="tx1"/>
                    </a:solidFill>
                  </a:rPr>
                  <a:t>of the farm according to scope, schedule and methodology set in the decision</a:t>
                </a:r>
              </a:p>
              <a:p>
                <a:pPr lvl="1">
                  <a:spcAft>
                    <a:spcPts val="600"/>
                  </a:spcAft>
                  <a:buFont typeface="Wingdings" panose="05000000000000000000" pitchFamily="2" charset="2"/>
                  <a:buChar char="Ø"/>
                </a:pPr>
                <a:r>
                  <a:rPr lang="en-GB" sz="2500" dirty="0" smtClean="0">
                    <a:solidFill>
                      <a:schemeClr val="tx1"/>
                    </a:solidFill>
                  </a:rPr>
                  <a:t>Execute </a:t>
                </a:r>
                <a:r>
                  <a:rPr lang="en-GB" sz="2500" dirty="0">
                    <a:solidFill>
                      <a:schemeClr val="tx1"/>
                    </a:solidFill>
                  </a:rPr>
                  <a:t>and submit to the Regional Directorate for Environmental Protection in </a:t>
                </a:r>
                <a:r>
                  <a:rPr lang="en-GB" sz="2500" dirty="0">
                    <a:solidFill>
                      <a:schemeClr val="tx1"/>
                    </a:solidFill>
                  </a:rPr>
                  <a:t>Gdańsk</a:t>
                </a:r>
                <a:r>
                  <a:rPr lang="en-GB" sz="2500" dirty="0">
                    <a:solidFill>
                      <a:schemeClr val="tx1"/>
                    </a:solidFill>
                  </a:rPr>
                  <a:t> a </a:t>
                </a:r>
                <a:r>
                  <a:rPr lang="en-GB" sz="2500" b="1" dirty="0">
                    <a:solidFill>
                      <a:schemeClr val="tx1"/>
                    </a:solidFill>
                  </a:rPr>
                  <a:t>post-construction analysis</a:t>
                </a:r>
                <a:r>
                  <a:rPr lang="en-GB" sz="2500" dirty="0">
                    <a:solidFill>
                      <a:schemeClr val="tx1"/>
                    </a:solidFill>
                  </a:rPr>
                  <a:t>,</a:t>
                </a:r>
              </a:p>
              <a:p>
                <a:pPr lvl="1">
                  <a:spcAft>
                    <a:spcPts val="600"/>
                  </a:spcAft>
                </a:pPr>
                <a:endParaRPr lang="en-GB" dirty="0">
                  <a:solidFill>
                    <a:schemeClr val="tx1"/>
                  </a:solidFill>
                </a:endParaRPr>
              </a:p>
            </p:txBody>
          </p:sp>
        </mc:Choice>
        <mc:Fallback>
          <p:sp>
            <p:nvSpPr>
              <p:cNvPr id="2" name="Symbol zastępczy zawartości 1"/>
              <p:cNvSpPr>
                <a:spLocks noGrp="1" noRot="1" noChangeAspect="1" noMove="1" noResize="1" noEditPoints="1" noAdjustHandles="1" noChangeArrowheads="1" noChangeShapeType="1" noTextEdit="1"/>
              </p:cNvSpPr>
              <p:nvPr>
                <p:ph idx="1"/>
              </p:nvPr>
            </p:nvSpPr>
            <p:spPr>
              <a:xfrm>
                <a:off x="457200" y="1556792"/>
                <a:ext cx="8229600" cy="5017744"/>
              </a:xfrm>
              <a:blipFill rotWithShape="1">
                <a:blip r:embed="rId2"/>
                <a:stretch>
                  <a:fillRect t="-1092" r="-296"/>
                </a:stretch>
              </a:blipFill>
            </p:spPr>
            <p:txBody>
              <a:bodyPr/>
              <a:lstStyle/>
              <a:p>
                <a:r>
                  <a:rPr lang="pl-PL">
                    <a:noFill/>
                  </a:rPr>
                  <a:t> </a:t>
                </a:r>
              </a:p>
            </p:txBody>
          </p:sp>
        </mc:Fallback>
      </mc:AlternateContent>
      <p:sp>
        <p:nvSpPr>
          <p:cNvPr id="7"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400" dirty="0" smtClean="0"/>
              <a:t>Exemplary conditions set in the environmental decision</a:t>
            </a:r>
            <a:endParaRPr lang="en-GB" sz="2400" dirty="0"/>
          </a:p>
        </p:txBody>
      </p:sp>
    </p:spTree>
    <p:extLst>
      <p:ext uri="{BB962C8B-B14F-4D97-AF65-F5344CB8AC3E}">
        <p14:creationId xmlns:p14="http://schemas.microsoft.com/office/powerpoint/2010/main" val="3371361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3068960"/>
            <a:ext cx="8003232" cy="3505576"/>
          </a:xfrm>
        </p:spPr>
        <p:txBody>
          <a:bodyPr>
            <a:normAutofit/>
          </a:bodyPr>
          <a:lstStyle/>
          <a:p>
            <a:pPr lvl="1">
              <a:spcAft>
                <a:spcPts val="600"/>
              </a:spcAft>
            </a:pPr>
            <a:r>
              <a:rPr lang="en-GB" sz="2000" dirty="0" smtClean="0">
                <a:solidFill>
                  <a:schemeClr val="tx1"/>
                </a:solidFill>
              </a:rPr>
              <a:t>Challenges in using BCE:</a:t>
            </a:r>
          </a:p>
          <a:p>
            <a:pPr lvl="2">
              <a:spcAft>
                <a:spcPts val="600"/>
              </a:spcAft>
            </a:pPr>
            <a:r>
              <a:rPr lang="en-GB" sz="1800" dirty="0" smtClean="0">
                <a:solidFill>
                  <a:schemeClr val="tx1"/>
                </a:solidFill>
              </a:rPr>
              <a:t>may create confusion among the public due to lack of final solutions</a:t>
            </a:r>
          </a:p>
          <a:p>
            <a:pPr lvl="2">
              <a:spcAft>
                <a:spcPts val="600"/>
              </a:spcAft>
            </a:pPr>
            <a:r>
              <a:rPr lang="en-GB" sz="1800" dirty="0" smtClean="0">
                <a:solidFill>
                  <a:schemeClr val="tx1"/>
                </a:solidFill>
              </a:rPr>
              <a:t>conservative approach may create a distorted perception of the project among the public (overly negative)</a:t>
            </a:r>
          </a:p>
          <a:p>
            <a:pPr lvl="2">
              <a:spcAft>
                <a:spcPts val="600"/>
              </a:spcAft>
            </a:pPr>
            <a:r>
              <a:rPr lang="en-GB" sz="1800" dirty="0" smtClean="0">
                <a:solidFill>
                  <a:schemeClr val="tx1"/>
                </a:solidFill>
              </a:rPr>
              <a:t>conservative approach may also lead to negative environmental decision due to significant cumulative impacts (e.g. in case of several projects using BCE in the vicinity)</a:t>
            </a:r>
          </a:p>
          <a:p>
            <a:pPr lvl="2">
              <a:spcAft>
                <a:spcPts val="600"/>
              </a:spcAft>
            </a:pPr>
            <a:r>
              <a:rPr lang="en-GB" sz="1800" dirty="0" smtClean="0">
                <a:solidFill>
                  <a:schemeClr val="tx1"/>
                </a:solidFill>
              </a:rPr>
              <a:t>overly flexible project description may result in rejection from the authorities due to insufficient information about the project</a:t>
            </a:r>
            <a:endParaRPr lang="en-GB" sz="1800" dirty="0" smtClean="0">
              <a:solidFill>
                <a:schemeClr val="tx1"/>
              </a:solidFill>
            </a:endParaRPr>
          </a:p>
        </p:txBody>
      </p:sp>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n-GB" sz="2400" dirty="0" smtClean="0"/>
              <a:t>BCE and the effective public participation</a:t>
            </a:r>
            <a:endParaRPr lang="en-GB" sz="2400" dirty="0"/>
          </a:p>
        </p:txBody>
      </p:sp>
      <p:sp>
        <p:nvSpPr>
          <p:cNvPr id="5" name="Prostokąt zaokrąglony 4"/>
          <p:cNvSpPr/>
          <p:nvPr/>
        </p:nvSpPr>
        <p:spPr>
          <a:xfrm>
            <a:off x="503439" y="1519539"/>
            <a:ext cx="820891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GB" sz="2000" b="1" dirty="0" smtClean="0">
                <a:solidFill>
                  <a:schemeClr val="bg1"/>
                </a:solidFill>
              </a:rPr>
              <a:t>Using BCE may create favourable conditions for effective public participation  - possibility to adjust the project design at the initial stage of development within the BCE</a:t>
            </a:r>
          </a:p>
        </p:txBody>
      </p:sp>
    </p:spTree>
    <p:extLst>
      <p:ext uri="{BB962C8B-B14F-4D97-AF65-F5344CB8AC3E}">
        <p14:creationId xmlns:p14="http://schemas.microsoft.com/office/powerpoint/2010/main" val="1376161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n-GB" sz="2400" dirty="0" smtClean="0"/>
              <a:t>BCE and the effective public participation</a:t>
            </a:r>
            <a:r>
              <a:rPr lang="pl-PL" sz="2400" dirty="0" smtClean="0"/>
              <a:t> – </a:t>
            </a:r>
            <a:r>
              <a:rPr lang="pl-PL" sz="2400" dirty="0" err="1" smtClean="0"/>
              <a:t>case</a:t>
            </a:r>
            <a:r>
              <a:rPr lang="pl-PL" sz="2400" dirty="0" smtClean="0"/>
              <a:t> </a:t>
            </a:r>
            <a:r>
              <a:rPr lang="pl-PL" sz="2400" dirty="0" err="1" smtClean="0"/>
              <a:t>study</a:t>
            </a:r>
            <a:endParaRPr lang="en-GB" sz="2400" dirty="0"/>
          </a:p>
        </p:txBody>
      </p:sp>
      <p:sp>
        <p:nvSpPr>
          <p:cNvPr id="3" name="Symbol zastępczy zawartości 2"/>
          <p:cNvSpPr>
            <a:spLocks noGrp="1"/>
          </p:cNvSpPr>
          <p:nvPr>
            <p:ph idx="1"/>
          </p:nvPr>
        </p:nvSpPr>
        <p:spPr>
          <a:xfrm>
            <a:off x="4499992" y="1507450"/>
            <a:ext cx="4420764" cy="2857654"/>
          </a:xfrm>
        </p:spPr>
        <p:txBody>
          <a:bodyPr>
            <a:normAutofit fontScale="55000" lnSpcReduction="20000"/>
          </a:bodyPr>
          <a:lstStyle/>
          <a:p>
            <a:pPr marL="0" indent="0">
              <a:spcAft>
                <a:spcPts val="300"/>
              </a:spcAft>
              <a:buNone/>
            </a:pPr>
            <a:r>
              <a:rPr lang="en-GB" b="1" dirty="0" smtClean="0"/>
              <a:t>Conclusions:</a:t>
            </a:r>
          </a:p>
          <a:p>
            <a:pPr marL="285750" indent="-285750">
              <a:spcAft>
                <a:spcPts val="300"/>
              </a:spcAft>
              <a:buFont typeface="Arial" panose="020B0604020202020204" pitchFamily="34" charset="0"/>
              <a:buChar char="•"/>
            </a:pPr>
            <a:r>
              <a:rPr lang="en-GB" dirty="0" smtClean="0"/>
              <a:t>Public participation must be guaranteed at a stage of the decision making at which the exact designs or technical specifications (including risk factors and potential environmental impacts) are under consideration.</a:t>
            </a:r>
          </a:p>
          <a:p>
            <a:pPr marL="285750" indent="-285750">
              <a:spcAft>
                <a:spcPts val="300"/>
              </a:spcAft>
              <a:buFont typeface="Arial" panose="020B0604020202020204" pitchFamily="34" charset="0"/>
              <a:buChar char="•"/>
            </a:pPr>
            <a:endParaRPr lang="en-GB" dirty="0" smtClean="0"/>
          </a:p>
          <a:p>
            <a:pPr marL="285750" indent="-285750">
              <a:spcAft>
                <a:spcPts val="300"/>
              </a:spcAft>
              <a:buFont typeface="Arial" panose="020B0604020202020204" pitchFamily="34" charset="0"/>
              <a:buChar char="•"/>
            </a:pPr>
            <a:r>
              <a:rPr lang="en-GB" dirty="0" smtClean="0"/>
              <a:t>Sufficient technical specification should be provided to guarantee effective public participation when all options are open.</a:t>
            </a:r>
          </a:p>
          <a:p>
            <a:endParaRPr lang="en-GB" dirty="0"/>
          </a:p>
        </p:txBody>
      </p:sp>
      <p:sp>
        <p:nvSpPr>
          <p:cNvPr id="5" name="Prostokąt zaokrąglony 4"/>
          <p:cNvSpPr/>
          <p:nvPr/>
        </p:nvSpPr>
        <p:spPr>
          <a:xfrm>
            <a:off x="467544" y="1471464"/>
            <a:ext cx="3888432" cy="5197896"/>
          </a:xfrm>
          <a:prstGeom prst="roundRect">
            <a:avLst>
              <a:gd name="adj" fmla="val 3511"/>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300"/>
              </a:spcAft>
            </a:pPr>
            <a:r>
              <a:rPr lang="en-GB" sz="1200" b="1" dirty="0" smtClean="0"/>
              <a:t>TEMELIN NULCEAR POWER PLANT (NPP)– CASE STUDY</a:t>
            </a:r>
          </a:p>
          <a:p>
            <a:pPr algn="ctr">
              <a:spcAft>
                <a:spcPts val="300"/>
              </a:spcAft>
            </a:pPr>
            <a:endParaRPr lang="en-GB" sz="1200" dirty="0" smtClean="0"/>
          </a:p>
          <a:p>
            <a:pPr marL="285750" indent="-285750">
              <a:spcBef>
                <a:spcPts val="300"/>
              </a:spcBef>
              <a:spcAft>
                <a:spcPts val="300"/>
              </a:spcAft>
              <a:buFont typeface="Arial" panose="020B0604020202020204" pitchFamily="34" charset="0"/>
              <a:buChar char="•"/>
            </a:pPr>
            <a:r>
              <a:rPr lang="en-GB" sz="1200" dirty="0" smtClean="0"/>
              <a:t>NPP project located in </a:t>
            </a:r>
            <a:r>
              <a:rPr lang="en-GB" sz="1200" dirty="0" smtClean="0"/>
              <a:t>Temelin</a:t>
            </a:r>
            <a:r>
              <a:rPr lang="en-GB" sz="1200" dirty="0" smtClean="0"/>
              <a:t> Czech Re</a:t>
            </a:r>
            <a:r>
              <a:rPr lang="pl-PL" sz="1200" dirty="0" smtClean="0"/>
              <a:t>p</a:t>
            </a:r>
            <a:r>
              <a:rPr lang="en-GB" sz="1200" dirty="0" smtClean="0"/>
              <a:t>u</a:t>
            </a:r>
            <a:r>
              <a:rPr lang="pl-PL" sz="1200" dirty="0" smtClean="0"/>
              <a:t>b</a:t>
            </a:r>
            <a:r>
              <a:rPr lang="en-GB" sz="1200" dirty="0" err="1" smtClean="0"/>
              <a:t>lic</a:t>
            </a:r>
            <a:endParaRPr lang="en-GB" sz="1200" dirty="0" smtClean="0"/>
          </a:p>
          <a:p>
            <a:pPr marL="285750" indent="-285750">
              <a:spcBef>
                <a:spcPts val="300"/>
              </a:spcBef>
              <a:spcAft>
                <a:spcPts val="300"/>
              </a:spcAft>
              <a:buFont typeface="Arial" panose="020B0604020202020204" pitchFamily="34" charset="0"/>
              <a:buChar char="•"/>
            </a:pPr>
            <a:r>
              <a:rPr lang="en-GB" sz="1200" dirty="0" smtClean="0"/>
              <a:t>Project assuming envelope of several reactor technologies</a:t>
            </a:r>
          </a:p>
          <a:p>
            <a:pPr marL="285750" indent="-285750">
              <a:spcBef>
                <a:spcPts val="300"/>
              </a:spcBef>
              <a:spcAft>
                <a:spcPts val="300"/>
              </a:spcAft>
              <a:buFont typeface="Arial" panose="020B0604020202020204" pitchFamily="34" charset="0"/>
              <a:buChar char="•"/>
            </a:pPr>
            <a:r>
              <a:rPr lang="en-GB" sz="1200" dirty="0" smtClean="0"/>
              <a:t>EIA procedure including transboundary procedure ended in 2013 with an environmental decision </a:t>
            </a:r>
            <a:r>
              <a:rPr lang="en-GB" sz="1200" dirty="0" err="1" smtClean="0"/>
              <a:t>i</a:t>
            </a:r>
            <a:r>
              <a:rPr lang="pl-PL" sz="1200" dirty="0" smtClean="0"/>
              <a:t>s</a:t>
            </a:r>
            <a:r>
              <a:rPr lang="en-GB" sz="1200" dirty="0" smtClean="0"/>
              <a:t>s</a:t>
            </a:r>
            <a:r>
              <a:rPr lang="pl-PL" sz="1200" dirty="0" smtClean="0"/>
              <a:t>u</a:t>
            </a:r>
            <a:r>
              <a:rPr lang="en-GB" sz="1200" dirty="0" err="1" smtClean="0"/>
              <a:t>ed</a:t>
            </a:r>
            <a:endParaRPr lang="en-GB" sz="1200" dirty="0" smtClean="0"/>
          </a:p>
          <a:p>
            <a:pPr marL="285750" indent="-285750">
              <a:spcBef>
                <a:spcPts val="300"/>
              </a:spcBef>
              <a:spcAft>
                <a:spcPts val="300"/>
              </a:spcAft>
              <a:buFont typeface="Arial" panose="020B0604020202020204" pitchFamily="34" charset="0"/>
              <a:buChar char="•"/>
            </a:pPr>
            <a:r>
              <a:rPr lang="en-GB" sz="1200" dirty="0" smtClean="0"/>
              <a:t>Allegations were made that the investor did not guarantee effective participation of the public in Germany</a:t>
            </a:r>
          </a:p>
          <a:p>
            <a:pPr marL="285750" indent="-285750">
              <a:spcBef>
                <a:spcPts val="300"/>
              </a:spcBef>
              <a:spcAft>
                <a:spcPts val="300"/>
              </a:spcAft>
              <a:buFont typeface="Arial" panose="020B0604020202020204" pitchFamily="34" charset="0"/>
              <a:buChar char="•"/>
            </a:pPr>
            <a:r>
              <a:rPr lang="en-GB" sz="1200" dirty="0" smtClean="0"/>
              <a:t>The case is currently being reviewed by Aarhus Convention Compliance Committee. Draft findings of the committee are available.</a:t>
            </a:r>
          </a:p>
          <a:p>
            <a:pPr marL="285750" indent="-285750">
              <a:spcBef>
                <a:spcPts val="300"/>
              </a:spcBef>
              <a:spcAft>
                <a:spcPts val="300"/>
              </a:spcAft>
              <a:buFont typeface="Arial" panose="020B0604020202020204" pitchFamily="34" charset="0"/>
              <a:buChar char="•"/>
            </a:pPr>
            <a:r>
              <a:rPr lang="en-GB" sz="1200" dirty="0" smtClean="0"/>
              <a:t>Among other allegations several dealt with the use  of ‚envelope’ approach  - „public was not able to verify whether the potential environmental effects of each design fell within the legally set criteria for safety, severe accidents and potential emissions or assess their potential environmental impacts.” (non-compliance with article 6, paragraph 6 (a) and (c) of Aarhus Convention.</a:t>
            </a:r>
          </a:p>
          <a:p>
            <a:pPr marL="285750" indent="-285750">
              <a:spcAft>
                <a:spcPts val="300"/>
              </a:spcAft>
              <a:buFont typeface="Arial" panose="020B0604020202020204" pitchFamily="34" charset="0"/>
              <a:buChar char="•"/>
            </a:pPr>
            <a:endParaRPr lang="en-GB" sz="1200" dirty="0" smtClean="0"/>
          </a:p>
        </p:txBody>
      </p:sp>
      <p:pic>
        <p:nvPicPr>
          <p:cNvPr id="2052" name="Picture 4" descr="Elektrárna Temelín-2-a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5842" y="4221087"/>
            <a:ext cx="3248025" cy="2143125"/>
          </a:xfrm>
          <a:prstGeom prst="rect">
            <a:avLst/>
          </a:prstGeom>
          <a:noFill/>
          <a:extLst>
            <a:ext uri="{909E8E84-426E-40DD-AFC4-6F175D3DCCD1}">
              <a14:hiddenFill xmlns:a14="http://schemas.microsoft.com/office/drawing/2010/main">
                <a:solidFill>
                  <a:srgbClr val="FFFFFF"/>
                </a:solidFill>
              </a14:hiddenFill>
            </a:ext>
          </a:extLst>
        </p:spPr>
      </p:pic>
      <p:sp>
        <p:nvSpPr>
          <p:cNvPr id="7" name="pole tekstowe 6"/>
          <p:cNvSpPr txBox="1"/>
          <p:nvPr/>
        </p:nvSpPr>
        <p:spPr>
          <a:xfrm>
            <a:off x="5566910" y="6405645"/>
            <a:ext cx="3181869" cy="230832"/>
          </a:xfrm>
          <a:prstGeom prst="rect">
            <a:avLst/>
          </a:prstGeom>
          <a:noFill/>
        </p:spPr>
        <p:txBody>
          <a:bodyPr wrap="square" rtlCol="0">
            <a:spAutoFit/>
          </a:bodyPr>
          <a:lstStyle/>
          <a:p>
            <a:pPr marL="109728" algn="r">
              <a:spcBef>
                <a:spcPts val="300"/>
              </a:spcBef>
              <a:buClr>
                <a:schemeClr val="accent3"/>
              </a:buClr>
            </a:pPr>
            <a:r>
              <a:rPr lang="en-GB" sz="900" dirty="0" smtClean="0">
                <a:solidFill>
                  <a:schemeClr val="bg2">
                    <a:lumMod val="25000"/>
                  </a:schemeClr>
                </a:solidFill>
              </a:rPr>
              <a:t>Nuclear Power Plant in </a:t>
            </a:r>
            <a:r>
              <a:rPr lang="en-GB" sz="900" dirty="0" err="1" smtClean="0">
                <a:solidFill>
                  <a:schemeClr val="bg2">
                    <a:lumMod val="25000"/>
                  </a:schemeClr>
                </a:solidFill>
              </a:rPr>
              <a:t>Temelin</a:t>
            </a:r>
            <a:r>
              <a:rPr lang="en-GB" sz="900" dirty="0" smtClean="0">
                <a:solidFill>
                  <a:schemeClr val="bg2">
                    <a:lumMod val="25000"/>
                  </a:schemeClr>
                </a:solidFill>
              </a:rPr>
              <a:t> (existing reactors 1 &amp; 2)</a:t>
            </a:r>
            <a:endParaRPr lang="en-GB" sz="900" dirty="0" smtClean="0">
              <a:solidFill>
                <a:schemeClr val="bg2">
                  <a:lumMod val="25000"/>
                </a:schemeClr>
              </a:solidFill>
            </a:endParaRPr>
          </a:p>
        </p:txBody>
      </p:sp>
    </p:spTree>
    <p:extLst>
      <p:ext uri="{BB962C8B-B14F-4D97-AF65-F5344CB8AC3E}">
        <p14:creationId xmlns:p14="http://schemas.microsoft.com/office/powerpoint/2010/main" val="10411738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n-GB" sz="2400" dirty="0" smtClean="0"/>
              <a:t>Potential use of BCE in Poland</a:t>
            </a:r>
            <a:endParaRPr lang="en-GB" sz="2400" dirty="0"/>
          </a:p>
        </p:txBody>
      </p:sp>
      <p:sp>
        <p:nvSpPr>
          <p:cNvPr id="3" name="Symbol zastępczy zawartości 2"/>
          <p:cNvSpPr>
            <a:spLocks noGrp="1"/>
          </p:cNvSpPr>
          <p:nvPr>
            <p:ph idx="1"/>
          </p:nvPr>
        </p:nvSpPr>
        <p:spPr>
          <a:xfrm>
            <a:off x="457200" y="1700808"/>
            <a:ext cx="5410944" cy="4873728"/>
          </a:xfrm>
        </p:spPr>
        <p:txBody>
          <a:bodyPr>
            <a:normAutofit fontScale="92500" lnSpcReduction="10000"/>
          </a:bodyPr>
          <a:lstStyle/>
          <a:p>
            <a:r>
              <a:rPr lang="en-GB" sz="2000" b="1" dirty="0" smtClean="0"/>
              <a:t>Offshore wind farms </a:t>
            </a:r>
            <a:r>
              <a:rPr lang="en-GB" sz="2000" dirty="0" smtClean="0"/>
              <a:t>– rapid technological advancement, long project development</a:t>
            </a:r>
          </a:p>
          <a:p>
            <a:endParaRPr lang="en-GB" sz="2000" dirty="0" smtClean="0"/>
          </a:p>
          <a:p>
            <a:r>
              <a:rPr lang="en-GB" sz="2000" b="1" dirty="0" smtClean="0"/>
              <a:t>Nuclear power plant </a:t>
            </a:r>
            <a:r>
              <a:rPr lang="en-GB" sz="2000" dirty="0" smtClean="0"/>
              <a:t>– long project development, complicated and multi-stage technology supplier selection process</a:t>
            </a:r>
          </a:p>
          <a:p>
            <a:endParaRPr lang="en-GB" sz="2000" dirty="0" smtClean="0"/>
          </a:p>
          <a:p>
            <a:r>
              <a:rPr lang="en-GB" sz="2000" b="1" dirty="0" smtClean="0"/>
              <a:t>Carbon capture and storage projects</a:t>
            </a:r>
            <a:r>
              <a:rPr lang="en-GB" sz="2000" dirty="0" smtClean="0"/>
              <a:t>– pioneering nature, lack of established exemplary investments</a:t>
            </a:r>
          </a:p>
          <a:p>
            <a:endParaRPr lang="en-GB" sz="2000" dirty="0" smtClean="0"/>
          </a:p>
          <a:p>
            <a:r>
              <a:rPr lang="en-GB" sz="2000" b="1" dirty="0" smtClean="0"/>
              <a:t>Utility scale energy storage systems</a:t>
            </a:r>
            <a:r>
              <a:rPr lang="en-GB" sz="2000" dirty="0" smtClean="0"/>
              <a:t> – rapid technological advancement</a:t>
            </a:r>
          </a:p>
          <a:p>
            <a:endParaRPr lang="en-GB" sz="2000" dirty="0" smtClean="0"/>
          </a:p>
          <a:p>
            <a:r>
              <a:rPr lang="en-GB" sz="2000" b="1" dirty="0" smtClean="0"/>
              <a:t>Electro</a:t>
            </a:r>
            <a:r>
              <a:rPr lang="pl-PL" sz="2000" b="1" dirty="0" smtClean="0"/>
              <a:t>-</a:t>
            </a:r>
            <a:r>
              <a:rPr lang="en-GB" sz="2000" b="1" dirty="0" smtClean="0"/>
              <a:t>mobility</a:t>
            </a:r>
            <a:r>
              <a:rPr lang="en-GB" sz="2000" dirty="0" smtClean="0"/>
              <a:t> - rapid technological advancement</a:t>
            </a:r>
            <a:endParaRPr lang="en-GB" sz="2000" dirty="0"/>
          </a:p>
        </p:txBody>
      </p:sp>
      <p:pic>
        <p:nvPicPr>
          <p:cNvPr id="5" name="Picture 3" descr="C:\Users\aga.narkun\Downloads\14719851109_91132afae2_k.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005407" y="917953"/>
            <a:ext cx="2510453" cy="1656184"/>
          </a:xfrm>
          <a:prstGeom prst="rect">
            <a:avLst/>
          </a:prstGeom>
          <a:noFill/>
          <a:ln>
            <a:solidFill>
              <a:schemeClr val="accent5"/>
            </a:solidFill>
          </a:ln>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6" name="pole tekstowe 5"/>
          <p:cNvSpPr txBox="1"/>
          <p:nvPr/>
        </p:nvSpPr>
        <p:spPr>
          <a:xfrm>
            <a:off x="5679587" y="4581128"/>
            <a:ext cx="2852853" cy="230832"/>
          </a:xfrm>
          <a:prstGeom prst="rect">
            <a:avLst/>
          </a:prstGeom>
          <a:noFill/>
        </p:spPr>
        <p:txBody>
          <a:bodyPr wrap="square" rtlCol="0">
            <a:spAutoFit/>
          </a:bodyPr>
          <a:lstStyle/>
          <a:p>
            <a:pPr marL="109728" algn="r">
              <a:spcBef>
                <a:spcPts val="300"/>
              </a:spcBef>
              <a:buClr>
                <a:schemeClr val="accent3"/>
              </a:buClr>
            </a:pPr>
            <a:r>
              <a:rPr lang="en-GB" sz="900" dirty="0" err="1" smtClean="0">
                <a:solidFill>
                  <a:schemeClr val="bg2">
                    <a:lumMod val="25000"/>
                  </a:schemeClr>
                </a:solidFill>
              </a:rPr>
              <a:t>Ohi</a:t>
            </a:r>
            <a:r>
              <a:rPr lang="en-GB" sz="900" dirty="0" smtClean="0">
                <a:solidFill>
                  <a:schemeClr val="bg2">
                    <a:lumMod val="25000"/>
                  </a:schemeClr>
                </a:solidFill>
              </a:rPr>
              <a:t> Nuclear Power Plant by  IAEA </a:t>
            </a:r>
            <a:r>
              <a:rPr lang="en-GB" sz="900" dirty="0" err="1" smtClean="0">
                <a:solidFill>
                  <a:schemeClr val="bg2">
                    <a:lumMod val="25000"/>
                  </a:schemeClr>
                </a:solidFill>
              </a:rPr>
              <a:t>Imagebank</a:t>
            </a:r>
            <a:endParaRPr lang="en-GB" sz="900" dirty="0" smtClean="0">
              <a:solidFill>
                <a:schemeClr val="bg2">
                  <a:lumMod val="25000"/>
                </a:schemeClr>
              </a:solidFill>
            </a:endParaRPr>
          </a:p>
        </p:txBody>
      </p:sp>
      <p:pic>
        <p:nvPicPr>
          <p:cNvPr id="7" name="Picture 5" descr="C:\Users\aga.narkun\Downloads\8168890659_d86a671f6b_k.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006660" y="2825536"/>
            <a:ext cx="2509200" cy="1786405"/>
          </a:xfrm>
          <a:prstGeom prst="rect">
            <a:avLst/>
          </a:prstGeom>
          <a:noFill/>
          <a:ln>
            <a:solidFill>
              <a:schemeClr val="accent5"/>
            </a:solidFill>
          </a:ln>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8" name="pole tekstowe 7"/>
          <p:cNvSpPr txBox="1"/>
          <p:nvPr/>
        </p:nvSpPr>
        <p:spPr>
          <a:xfrm>
            <a:off x="6444208" y="2550096"/>
            <a:ext cx="2088232" cy="230832"/>
          </a:xfrm>
          <a:prstGeom prst="rect">
            <a:avLst/>
          </a:prstGeom>
          <a:noFill/>
        </p:spPr>
        <p:txBody>
          <a:bodyPr wrap="square" rtlCol="0">
            <a:spAutoFit/>
          </a:bodyPr>
          <a:lstStyle/>
          <a:p>
            <a:pPr marL="109728" algn="r">
              <a:spcBef>
                <a:spcPts val="300"/>
              </a:spcBef>
              <a:buClr>
                <a:schemeClr val="accent3"/>
              </a:buClr>
            </a:pPr>
            <a:r>
              <a:rPr lang="en-GB" sz="900" dirty="0" smtClean="0">
                <a:solidFill>
                  <a:schemeClr val="bg2">
                    <a:lumMod val="25000"/>
                  </a:schemeClr>
                </a:solidFill>
              </a:rPr>
              <a:t>Offshore wind farm by  </a:t>
            </a:r>
            <a:r>
              <a:rPr lang="en-GB" sz="900" dirty="0" err="1" smtClean="0">
                <a:solidFill>
                  <a:schemeClr val="bg2">
                    <a:lumMod val="25000"/>
                  </a:schemeClr>
                </a:solidFill>
              </a:rPr>
              <a:t>Statkraft</a:t>
            </a:r>
            <a:endParaRPr lang="en-GB" sz="900" dirty="0">
              <a:solidFill>
                <a:schemeClr val="bg2">
                  <a:lumMod val="25000"/>
                </a:schemeClr>
              </a:solidFill>
            </a:endParaRPr>
          </a:p>
        </p:txBody>
      </p:sp>
      <p:pic>
        <p:nvPicPr>
          <p:cNvPr id="1026" name="Picture 2" descr="C:\Users\aga.narkun\Downloads\8905201835_985a40fd38_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6660" y="4863340"/>
            <a:ext cx="2509200" cy="1672392"/>
          </a:xfrm>
          <a:prstGeom prst="rect">
            <a:avLst/>
          </a:prstGeom>
          <a:noFill/>
          <a:ln>
            <a:solidFill>
              <a:schemeClr val="accent5"/>
            </a:solidFill>
          </a:ln>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pole tekstowe 8"/>
          <p:cNvSpPr txBox="1"/>
          <p:nvPr/>
        </p:nvSpPr>
        <p:spPr>
          <a:xfrm>
            <a:off x="5350571" y="6549661"/>
            <a:ext cx="3181869" cy="230832"/>
          </a:xfrm>
          <a:prstGeom prst="rect">
            <a:avLst/>
          </a:prstGeom>
          <a:noFill/>
        </p:spPr>
        <p:txBody>
          <a:bodyPr wrap="square" rtlCol="0">
            <a:spAutoFit/>
          </a:bodyPr>
          <a:lstStyle/>
          <a:p>
            <a:pPr marL="109728" algn="r">
              <a:spcBef>
                <a:spcPts val="300"/>
              </a:spcBef>
              <a:buClr>
                <a:schemeClr val="accent3"/>
              </a:buClr>
            </a:pPr>
            <a:r>
              <a:rPr lang="en-GB" sz="900" dirty="0" smtClean="0">
                <a:solidFill>
                  <a:schemeClr val="bg2">
                    <a:lumMod val="25000"/>
                  </a:schemeClr>
                </a:solidFill>
              </a:rPr>
              <a:t>Energy Storage System by Portland General Electric</a:t>
            </a:r>
            <a:endParaRPr lang="en-GB" sz="900" dirty="0" smtClean="0">
              <a:solidFill>
                <a:schemeClr val="bg2">
                  <a:lumMod val="25000"/>
                </a:schemeClr>
              </a:solidFill>
            </a:endParaRPr>
          </a:p>
        </p:txBody>
      </p:sp>
    </p:spTree>
    <p:extLst>
      <p:ext uri="{BB962C8B-B14F-4D97-AF65-F5344CB8AC3E}">
        <p14:creationId xmlns:p14="http://schemas.microsoft.com/office/powerpoint/2010/main" val="3643782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n-GB" sz="2400" dirty="0" smtClean="0"/>
              <a:t>Summary</a:t>
            </a:r>
            <a:endParaRPr lang="en-GB" sz="2400" dirty="0"/>
          </a:p>
        </p:txBody>
      </p:sp>
      <p:sp>
        <p:nvSpPr>
          <p:cNvPr id="3" name="Symbol zastępczy zawartości 2"/>
          <p:cNvSpPr>
            <a:spLocks noGrp="1"/>
          </p:cNvSpPr>
          <p:nvPr>
            <p:ph idx="1"/>
          </p:nvPr>
        </p:nvSpPr>
        <p:spPr>
          <a:xfrm>
            <a:off x="471261" y="1628800"/>
            <a:ext cx="8229600" cy="4325112"/>
          </a:xfrm>
        </p:spPr>
        <p:txBody>
          <a:bodyPr>
            <a:normAutofit/>
          </a:bodyPr>
          <a:lstStyle/>
          <a:p>
            <a:pPr marL="566928" lvl="0" indent="-457200">
              <a:lnSpc>
                <a:spcPct val="90000"/>
              </a:lnSpc>
              <a:buFont typeface="+mj-lt"/>
              <a:buAutoNum type="arabicPeriod"/>
            </a:pPr>
            <a:r>
              <a:rPr lang="en-GB" sz="1900" b="1" dirty="0" smtClean="0"/>
              <a:t>Polish legal system enables procedural and legal effectiveness of EIAs for projects based on the BCE approach</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is applicable to complicated projects with long development process and rapid technological development, when final solutions cannot be identified at the initial stage</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allows for </a:t>
            </a:r>
            <a:r>
              <a:rPr lang="en-GB" sz="2000" b="1" dirty="0" smtClean="0"/>
              <a:t>flexible project development while at same time enabling EIA process</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enables more effective public involvement provided proper description of the project</a:t>
            </a:r>
          </a:p>
          <a:p>
            <a:pPr marL="566928" lvl="0" indent="-457200">
              <a:lnSpc>
                <a:spcPct val="90000"/>
              </a:lnSpc>
              <a:buFont typeface="+mj-lt"/>
              <a:buAutoNum type="arabicPeriod"/>
            </a:pPr>
            <a:endParaRPr lang="en-GB" sz="1900" b="1" dirty="0"/>
          </a:p>
        </p:txBody>
      </p:sp>
    </p:spTree>
    <p:extLst>
      <p:ext uri="{BB962C8B-B14F-4D97-AF65-F5344CB8AC3E}">
        <p14:creationId xmlns:p14="http://schemas.microsoft.com/office/powerpoint/2010/main" val="3068660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467544" y="404664"/>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r>
              <a:rPr lang="en-GB" sz="2400" dirty="0" smtClean="0"/>
              <a:t>Summary</a:t>
            </a:r>
            <a:endParaRPr lang="en-GB" sz="2400" dirty="0"/>
          </a:p>
        </p:txBody>
      </p:sp>
      <p:sp>
        <p:nvSpPr>
          <p:cNvPr id="3" name="Symbol zastępczy zawartości 2"/>
          <p:cNvSpPr>
            <a:spLocks noGrp="1"/>
          </p:cNvSpPr>
          <p:nvPr>
            <p:ph idx="1"/>
          </p:nvPr>
        </p:nvSpPr>
        <p:spPr>
          <a:xfrm>
            <a:off x="471261" y="1628800"/>
            <a:ext cx="8229600" cy="4325112"/>
          </a:xfrm>
        </p:spPr>
        <p:txBody>
          <a:bodyPr>
            <a:normAutofit/>
          </a:bodyPr>
          <a:lstStyle/>
          <a:p>
            <a:pPr marL="566928" lvl="0" indent="-457200">
              <a:lnSpc>
                <a:spcPct val="90000"/>
              </a:lnSpc>
              <a:buFont typeface="+mj-lt"/>
              <a:buAutoNum type="arabicPeriod"/>
            </a:pPr>
            <a:r>
              <a:rPr lang="en-GB" sz="1900" b="1" dirty="0" smtClean="0"/>
              <a:t>Polish legal system enables procedural and legal effectiveness of EIAs for projects based on the BCE approach</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is applicable to complicated projects with long development process and rapid technological development, when final solutions cannot be identified at the initial stage</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allows for </a:t>
            </a:r>
            <a:r>
              <a:rPr lang="en-GB" sz="2000" b="1" dirty="0" smtClean="0"/>
              <a:t>flexible project development while at same time enabling EIA process</a:t>
            </a:r>
          </a:p>
          <a:p>
            <a:pPr marL="566928" lvl="0" indent="-457200">
              <a:lnSpc>
                <a:spcPct val="90000"/>
              </a:lnSpc>
              <a:buFont typeface="+mj-lt"/>
              <a:buAutoNum type="arabicPeriod"/>
            </a:pPr>
            <a:endParaRPr lang="en-GB" sz="1900" b="1" dirty="0" smtClean="0"/>
          </a:p>
          <a:p>
            <a:pPr marL="566928" lvl="0" indent="-457200">
              <a:lnSpc>
                <a:spcPct val="90000"/>
              </a:lnSpc>
              <a:buFont typeface="+mj-lt"/>
              <a:buAutoNum type="arabicPeriod"/>
            </a:pPr>
            <a:r>
              <a:rPr lang="en-GB" sz="1900" b="1" dirty="0" smtClean="0"/>
              <a:t>BCE enables more effective public involvement provided proper description of the project</a:t>
            </a:r>
          </a:p>
          <a:p>
            <a:pPr marL="566928" lvl="0" indent="-457200">
              <a:lnSpc>
                <a:spcPct val="90000"/>
              </a:lnSpc>
              <a:buFont typeface="+mj-lt"/>
              <a:buAutoNum type="arabicPeriod"/>
            </a:pPr>
            <a:endParaRPr lang="en-GB" sz="1900" b="1" dirty="0"/>
          </a:p>
        </p:txBody>
      </p:sp>
    </p:spTree>
    <p:extLst>
      <p:ext uri="{BB962C8B-B14F-4D97-AF65-F5344CB8AC3E}">
        <p14:creationId xmlns:p14="http://schemas.microsoft.com/office/powerpoint/2010/main" val="533958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Presentation plan</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64643289"/>
              </p:ext>
            </p:extLst>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7333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340768"/>
            <a:ext cx="8458200" cy="1470025"/>
          </a:xfrm>
        </p:spPr>
        <p:txBody>
          <a:bodyPr/>
          <a:lstStyle/>
          <a:p>
            <a:r>
              <a:rPr lang="pl-PL" dirty="0" err="1" smtClean="0"/>
              <a:t>Thank</a:t>
            </a:r>
            <a:r>
              <a:rPr lang="pl-PL" dirty="0" smtClean="0"/>
              <a:t> </a:t>
            </a:r>
            <a:r>
              <a:rPr lang="pl-PL" dirty="0" err="1" smtClean="0"/>
              <a:t>you</a:t>
            </a:r>
            <a:r>
              <a:rPr lang="pl-PL" dirty="0" smtClean="0"/>
              <a:t> for </a:t>
            </a:r>
            <a:r>
              <a:rPr lang="pl-PL" dirty="0" err="1" smtClean="0"/>
              <a:t>listening</a:t>
            </a:r>
            <a:r>
              <a:rPr lang="pl-PL" dirty="0" smtClean="0"/>
              <a:t>!</a:t>
            </a:r>
            <a:endParaRPr lang="pl-PL" dirty="0"/>
          </a:p>
        </p:txBody>
      </p:sp>
      <p:sp>
        <p:nvSpPr>
          <p:cNvPr id="3" name="Podtytuł 2"/>
          <p:cNvSpPr>
            <a:spLocks noGrp="1"/>
          </p:cNvSpPr>
          <p:nvPr>
            <p:ph type="subTitle" idx="1"/>
          </p:nvPr>
        </p:nvSpPr>
        <p:spPr/>
        <p:txBody>
          <a:bodyPr/>
          <a:lstStyle/>
          <a:p>
            <a:r>
              <a:rPr lang="pl-PL" b="1" dirty="0" smtClean="0"/>
              <a:t>Mariusz Wójcik</a:t>
            </a:r>
          </a:p>
          <a:p>
            <a:r>
              <a:rPr lang="pl-PL" dirty="0" smtClean="0"/>
              <a:t>E-mail: mw@n-pro.pl</a:t>
            </a:r>
          </a:p>
          <a:p>
            <a:r>
              <a:rPr lang="pl-PL" dirty="0" smtClean="0"/>
              <a:t>Tel. +48 514 997 337</a:t>
            </a:r>
          </a:p>
          <a:p>
            <a:endParaRPr lang="pl-PL" dirty="0"/>
          </a:p>
        </p:txBody>
      </p:sp>
    </p:spTree>
    <p:extLst>
      <p:ext uri="{BB962C8B-B14F-4D97-AF65-F5344CB8AC3E}">
        <p14:creationId xmlns:p14="http://schemas.microsoft.com/office/powerpoint/2010/main" val="1735665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066800"/>
          </a:xfrm>
        </p:spPr>
        <p:txBody>
          <a:bodyPr>
            <a:normAutofit/>
          </a:bodyPr>
          <a:lstStyle/>
          <a:p>
            <a:r>
              <a:rPr lang="en-GB" sz="2400" dirty="0" smtClean="0"/>
              <a:t>Challenges in the investment process</a:t>
            </a:r>
            <a:endParaRPr lang="en-GB" sz="2400" dirty="0"/>
          </a:p>
        </p:txBody>
      </p:sp>
      <p:sp>
        <p:nvSpPr>
          <p:cNvPr id="3" name="Symbol zastępczy zawartości 2"/>
          <p:cNvSpPr>
            <a:spLocks noGrp="1"/>
          </p:cNvSpPr>
          <p:nvPr>
            <p:ph idx="1"/>
          </p:nvPr>
        </p:nvSpPr>
        <p:spPr>
          <a:xfrm>
            <a:off x="467544" y="2691987"/>
            <a:ext cx="5184576" cy="3765981"/>
          </a:xfrm>
        </p:spPr>
        <p:txBody>
          <a:bodyPr>
            <a:normAutofit fontScale="85000" lnSpcReduction="10000"/>
          </a:bodyPr>
          <a:lstStyle/>
          <a:p>
            <a:pPr marL="109728" indent="0">
              <a:spcAft>
                <a:spcPts val="300"/>
              </a:spcAft>
              <a:buNone/>
            </a:pPr>
            <a:r>
              <a:rPr lang="en-GB" sz="1800" dirty="0" smtClean="0"/>
              <a:t>Challenges:</a:t>
            </a:r>
          </a:p>
          <a:p>
            <a:pPr>
              <a:spcAft>
                <a:spcPts val="300"/>
              </a:spcAft>
            </a:pPr>
            <a:r>
              <a:rPr lang="en-GB" sz="1800" b="1" dirty="0" smtClean="0"/>
              <a:t>Procedural</a:t>
            </a:r>
            <a:r>
              <a:rPr lang="en-GB" sz="1800" dirty="0" smtClean="0"/>
              <a:t> – inability to define final investment parameters, especially at the initial stage of the consenting process, especially environmental decision</a:t>
            </a:r>
          </a:p>
          <a:p>
            <a:pPr>
              <a:spcAft>
                <a:spcPts val="300"/>
              </a:spcAft>
            </a:pPr>
            <a:r>
              <a:rPr lang="en-GB" sz="1800" b="1" dirty="0" smtClean="0"/>
              <a:t>Economic</a:t>
            </a:r>
            <a:r>
              <a:rPr lang="en-GB" sz="1800" dirty="0" smtClean="0"/>
              <a:t> – final parameters dependent on e.g. technology suppliers, support scheme, mitigation methods  etc. which are not defined at the EIA stage</a:t>
            </a:r>
          </a:p>
          <a:p>
            <a:pPr>
              <a:spcAft>
                <a:spcPts val="300"/>
              </a:spcAft>
            </a:pPr>
            <a:r>
              <a:rPr lang="en-GB" sz="1800" b="1" dirty="0" smtClean="0"/>
              <a:t>Organizational – </a:t>
            </a:r>
            <a:r>
              <a:rPr lang="en-GB" sz="1800" dirty="0" smtClean="0"/>
              <a:t>need to define and execute environmental surveys without fully defined project parameters</a:t>
            </a:r>
          </a:p>
          <a:p>
            <a:pPr>
              <a:spcAft>
                <a:spcPts val="300"/>
              </a:spcAft>
            </a:pPr>
            <a:r>
              <a:rPr lang="en-GB" sz="1800" b="1" dirty="0" smtClean="0"/>
              <a:t>Social</a:t>
            </a:r>
            <a:r>
              <a:rPr lang="en-GB" sz="1800" dirty="0" smtClean="0"/>
              <a:t> – increasing role of public acceptance in the investment process requires effective involvement of stakeholders in the development process</a:t>
            </a:r>
          </a:p>
          <a:p>
            <a:pPr>
              <a:spcAft>
                <a:spcPts val="300"/>
              </a:spcAft>
            </a:pPr>
            <a:r>
              <a:rPr lang="en-GB" sz="1800" b="1" dirty="0" smtClean="0"/>
              <a:t>Technological </a:t>
            </a:r>
            <a:r>
              <a:rPr lang="en-GB" sz="1800" dirty="0" smtClean="0"/>
              <a:t>– need to foresee future technological solutions</a:t>
            </a:r>
            <a:endParaRPr lang="en-GB" sz="1800" dirty="0"/>
          </a:p>
        </p:txBody>
      </p:sp>
      <p:graphicFrame>
        <p:nvGraphicFramePr>
          <p:cNvPr id="4" name="Diagram 3"/>
          <p:cNvGraphicFramePr/>
          <p:nvPr>
            <p:extLst>
              <p:ext uri="{D42A27DB-BD31-4B8C-83A1-F6EECF244321}">
                <p14:modId xmlns:p14="http://schemas.microsoft.com/office/powerpoint/2010/main" val="1951041183"/>
              </p:ext>
            </p:extLst>
          </p:nvPr>
        </p:nvGraphicFramePr>
        <p:xfrm>
          <a:off x="467544" y="1052736"/>
          <a:ext cx="8136904"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descr="C:\Users\aga.narkun\Downloads\14719851109_91132afae2_k.jp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5904389" y="2691987"/>
            <a:ext cx="2510453" cy="1656184"/>
          </a:xfrm>
          <a:prstGeom prst="rect">
            <a:avLst/>
          </a:prstGeom>
          <a:noFill/>
          <a:ln>
            <a:solidFill>
              <a:schemeClr val="accent5"/>
            </a:solidFill>
          </a:ln>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pole tekstowe 4"/>
          <p:cNvSpPr txBox="1"/>
          <p:nvPr/>
        </p:nvSpPr>
        <p:spPr>
          <a:xfrm>
            <a:off x="5580112" y="6381328"/>
            <a:ext cx="2852853" cy="230832"/>
          </a:xfrm>
          <a:prstGeom prst="rect">
            <a:avLst/>
          </a:prstGeom>
          <a:noFill/>
        </p:spPr>
        <p:txBody>
          <a:bodyPr wrap="square" rtlCol="0">
            <a:spAutoFit/>
          </a:bodyPr>
          <a:lstStyle/>
          <a:p>
            <a:pPr marL="109728" algn="r">
              <a:spcBef>
                <a:spcPts val="300"/>
              </a:spcBef>
              <a:buClr>
                <a:schemeClr val="accent3"/>
              </a:buClr>
            </a:pPr>
            <a:r>
              <a:rPr lang="en-GB" sz="900" dirty="0" smtClean="0">
                <a:solidFill>
                  <a:schemeClr val="bg2">
                    <a:lumMod val="25000"/>
                  </a:schemeClr>
                </a:solidFill>
              </a:rPr>
              <a:t>Ohi</a:t>
            </a:r>
            <a:r>
              <a:rPr lang="en-GB" sz="900" dirty="0" smtClean="0">
                <a:solidFill>
                  <a:schemeClr val="bg2">
                    <a:lumMod val="25000"/>
                  </a:schemeClr>
                </a:solidFill>
              </a:rPr>
              <a:t> Nuclear Power Plant by  IAEA Image bank</a:t>
            </a:r>
            <a:endParaRPr lang="en-GB" sz="900" dirty="0" smtClean="0">
              <a:solidFill>
                <a:schemeClr val="bg2">
                  <a:lumMod val="25000"/>
                </a:schemeClr>
              </a:solidFill>
            </a:endParaRPr>
          </a:p>
        </p:txBody>
      </p:sp>
      <p:pic>
        <p:nvPicPr>
          <p:cNvPr id="1029" name="Picture 5" descr="C:\Users\aga.narkun\Downloads\8168890659_d86a671f6b_k.jpg"/>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5904389" y="4581128"/>
            <a:ext cx="2528576" cy="1800200"/>
          </a:xfrm>
          <a:prstGeom prst="rect">
            <a:avLst/>
          </a:prstGeom>
          <a:noFill/>
          <a:ln>
            <a:solidFill>
              <a:schemeClr val="accent5"/>
            </a:solidFill>
          </a:ln>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 name="pole tekstowe 9"/>
          <p:cNvSpPr txBox="1"/>
          <p:nvPr/>
        </p:nvSpPr>
        <p:spPr>
          <a:xfrm>
            <a:off x="6367594" y="4319518"/>
            <a:ext cx="2088232" cy="230832"/>
          </a:xfrm>
          <a:prstGeom prst="rect">
            <a:avLst/>
          </a:prstGeom>
          <a:noFill/>
        </p:spPr>
        <p:txBody>
          <a:bodyPr wrap="square" rtlCol="0">
            <a:spAutoFit/>
          </a:bodyPr>
          <a:lstStyle/>
          <a:p>
            <a:pPr marL="109728" algn="r">
              <a:spcBef>
                <a:spcPts val="300"/>
              </a:spcBef>
              <a:buClr>
                <a:schemeClr val="accent3"/>
              </a:buClr>
            </a:pPr>
            <a:r>
              <a:rPr lang="en-GB" sz="900" dirty="0" smtClean="0">
                <a:solidFill>
                  <a:schemeClr val="bg2">
                    <a:lumMod val="25000"/>
                  </a:schemeClr>
                </a:solidFill>
              </a:rPr>
              <a:t>Offshore wind farm by  </a:t>
            </a:r>
            <a:r>
              <a:rPr lang="en-GB" sz="900" dirty="0" smtClean="0">
                <a:solidFill>
                  <a:schemeClr val="bg2">
                    <a:lumMod val="25000"/>
                  </a:schemeClr>
                </a:solidFill>
              </a:rPr>
              <a:t>Statkraft</a:t>
            </a:r>
            <a:endParaRPr lang="en-GB" sz="900" dirty="0">
              <a:solidFill>
                <a:schemeClr val="bg2">
                  <a:lumMod val="25000"/>
                </a:schemeClr>
              </a:solidFill>
            </a:endParaRPr>
          </a:p>
        </p:txBody>
      </p:sp>
    </p:spTree>
    <p:extLst>
      <p:ext uri="{BB962C8B-B14F-4D97-AF65-F5344CB8AC3E}">
        <p14:creationId xmlns:p14="http://schemas.microsoft.com/office/powerpoint/2010/main" val="2970483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467544" y="1916832"/>
            <a:ext cx="820891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ymbol zastępczy zawartości 2"/>
          <p:cNvSpPr>
            <a:spLocks noGrp="1"/>
          </p:cNvSpPr>
          <p:nvPr>
            <p:ph idx="1"/>
          </p:nvPr>
        </p:nvSpPr>
        <p:spPr>
          <a:xfrm>
            <a:off x="467544" y="1916831"/>
            <a:ext cx="8208912" cy="4541137"/>
          </a:xfrm>
        </p:spPr>
        <p:txBody>
          <a:bodyPr>
            <a:normAutofit/>
          </a:bodyPr>
          <a:lstStyle/>
          <a:p>
            <a:pPr marL="109728" indent="0">
              <a:spcAft>
                <a:spcPts val="300"/>
              </a:spcAft>
              <a:buNone/>
            </a:pPr>
            <a:r>
              <a:rPr lang="en-GB" sz="1800" b="1" dirty="0" smtClean="0">
                <a:solidFill>
                  <a:schemeClr val="bg1"/>
                </a:solidFill>
              </a:rPr>
              <a:t>Approach where a project in the early stage of the investment process is outlined by its bounding conditions,  including clearly defined key parameters and technical solutions (“project envelope”). </a:t>
            </a:r>
          </a:p>
          <a:p>
            <a:pPr marL="109728" indent="0">
              <a:spcAft>
                <a:spcPts val="300"/>
              </a:spcAft>
              <a:buNone/>
            </a:pPr>
            <a:endParaRPr lang="en-GB" sz="1800" dirty="0" smtClean="0"/>
          </a:p>
          <a:p>
            <a:pPr marL="109728" indent="0">
              <a:spcAft>
                <a:spcPts val="300"/>
              </a:spcAft>
              <a:buNone/>
            </a:pPr>
            <a:r>
              <a:rPr lang="en-GB" sz="1800" dirty="0" smtClean="0"/>
              <a:t>BCE:</a:t>
            </a:r>
          </a:p>
          <a:p>
            <a:pPr>
              <a:spcAft>
                <a:spcPts val="300"/>
              </a:spcAft>
            </a:pPr>
            <a:r>
              <a:rPr lang="en-GB" sz="1800" dirty="0" smtClean="0"/>
              <a:t>takes into account that a project </a:t>
            </a:r>
            <a:r>
              <a:rPr lang="en-GB" sz="1800" u="sng" dirty="0" smtClean="0"/>
              <a:t>evolves </a:t>
            </a:r>
            <a:r>
              <a:rPr lang="en-GB" sz="1800" dirty="0" smtClean="0"/>
              <a:t>over a number of years</a:t>
            </a:r>
          </a:p>
          <a:p>
            <a:pPr>
              <a:spcAft>
                <a:spcPts val="300"/>
              </a:spcAft>
            </a:pPr>
            <a:r>
              <a:rPr lang="en-GB" sz="1800" dirty="0" smtClean="0"/>
              <a:t>forms a framework within which a project must be developed</a:t>
            </a:r>
          </a:p>
          <a:p>
            <a:r>
              <a:rPr lang="en-GB" sz="1800" dirty="0" smtClean="0"/>
              <a:t>tool allowing flexible interpretation of the investor’s intentions in the initial stages of the investment while at the same time binding the project development process with the results of the EIA</a:t>
            </a:r>
          </a:p>
          <a:p>
            <a:r>
              <a:rPr lang="en-GB" sz="1800" dirty="0" smtClean="0"/>
              <a:t>should be detailed enough to allow assessment of likely environmental impact</a:t>
            </a:r>
          </a:p>
          <a:p>
            <a:r>
              <a:rPr lang="en-GB" sz="1800" dirty="0" smtClean="0"/>
              <a:t>should apply the </a:t>
            </a:r>
            <a:r>
              <a:rPr lang="en-GB" sz="1800" b="1" dirty="0" smtClean="0"/>
              <a:t>‚worst case scenario’</a:t>
            </a:r>
            <a:endParaRPr lang="en-GB" sz="1800" b="1" dirty="0" smtClean="0"/>
          </a:p>
        </p:txBody>
      </p:sp>
      <p:sp>
        <p:nvSpPr>
          <p:cNvPr id="2" name="Tytuł 1"/>
          <p:cNvSpPr>
            <a:spLocks noGrp="1"/>
          </p:cNvSpPr>
          <p:nvPr>
            <p:ph type="title"/>
          </p:nvPr>
        </p:nvSpPr>
        <p:spPr>
          <a:xfrm>
            <a:off x="467544" y="476672"/>
            <a:ext cx="8229600" cy="1066800"/>
          </a:xfrm>
        </p:spPr>
        <p:txBody>
          <a:bodyPr>
            <a:normAutofit/>
          </a:bodyPr>
          <a:lstStyle/>
          <a:p>
            <a:r>
              <a:rPr lang="en-GB" sz="2400" dirty="0" smtClean="0"/>
              <a:t>Bounding conditions envelope (BCE)</a:t>
            </a:r>
            <a:endParaRPr lang="en-GB" sz="2400" dirty="0"/>
          </a:p>
        </p:txBody>
      </p:sp>
    </p:spTree>
    <p:extLst>
      <p:ext uri="{BB962C8B-B14F-4D97-AF65-F5344CB8AC3E}">
        <p14:creationId xmlns:p14="http://schemas.microsoft.com/office/powerpoint/2010/main" val="3991376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339323817"/>
              </p:ext>
            </p:extLst>
          </p:nvPr>
        </p:nvGraphicFramePr>
        <p:xfrm>
          <a:off x="467544" y="1556792"/>
          <a:ext cx="8064128" cy="4767952"/>
        </p:xfrm>
        <a:graphic>
          <a:graphicData uri="http://schemas.openxmlformats.org/drawingml/2006/table">
            <a:tbl>
              <a:tblPr firstRow="1" bandRow="1">
                <a:tableStyleId>{5C22544A-7EE6-4342-B048-85BDC9FD1C3A}</a:tableStyleId>
              </a:tblPr>
              <a:tblGrid>
                <a:gridCol w="1511401"/>
                <a:gridCol w="1872208"/>
                <a:gridCol w="2808312"/>
                <a:gridCol w="1872207"/>
              </a:tblGrid>
              <a:tr h="429174">
                <a:tc>
                  <a:txBody>
                    <a:bodyPr/>
                    <a:lstStyle/>
                    <a:p>
                      <a:r>
                        <a:rPr lang="en-GB" sz="1200" noProof="0" dirty="0" smtClean="0"/>
                        <a:t>Country</a:t>
                      </a:r>
                      <a:endParaRPr lang="en-GB" sz="1200" noProof="0" dirty="0"/>
                    </a:p>
                  </a:txBody>
                  <a:tcPr/>
                </a:tc>
                <a:tc>
                  <a:txBody>
                    <a:bodyPr/>
                    <a:lstStyle/>
                    <a:p>
                      <a:r>
                        <a:rPr lang="en-GB" sz="1200" noProof="0" dirty="0" smtClean="0"/>
                        <a:t>Project</a:t>
                      </a:r>
                      <a:endParaRPr lang="en-GB" sz="1200" noProof="0" dirty="0"/>
                    </a:p>
                  </a:txBody>
                  <a:tcPr/>
                </a:tc>
                <a:tc>
                  <a:txBody>
                    <a:bodyPr/>
                    <a:lstStyle/>
                    <a:p>
                      <a:r>
                        <a:rPr lang="en-GB" sz="1200" noProof="0" dirty="0" smtClean="0"/>
                        <a:t>Use</a:t>
                      </a:r>
                      <a:r>
                        <a:rPr lang="en-GB" sz="1200" baseline="0" noProof="0" dirty="0" smtClean="0"/>
                        <a:t> of project envelope</a:t>
                      </a:r>
                      <a:endParaRPr lang="en-GB" sz="1200" noProof="0" dirty="0"/>
                    </a:p>
                  </a:txBody>
                  <a:tcPr/>
                </a:tc>
                <a:tc>
                  <a:txBody>
                    <a:bodyPr/>
                    <a:lstStyle/>
                    <a:p>
                      <a:r>
                        <a:rPr lang="en-GB" sz="1200" noProof="0" dirty="0" smtClean="0"/>
                        <a:t>Notes</a:t>
                      </a:r>
                      <a:endParaRPr lang="en-GB" sz="1200" noProof="0" dirty="0"/>
                    </a:p>
                  </a:txBody>
                  <a:tcPr/>
                </a:tc>
              </a:tr>
              <a:tr h="17990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noProof="0" dirty="0" smtClean="0"/>
                        <a:t>United Kingdom</a:t>
                      </a:r>
                    </a:p>
                    <a:p>
                      <a:endParaRPr lang="en-GB" sz="1200" noProof="0" dirty="0"/>
                    </a:p>
                  </a:txBody>
                  <a:tcPr>
                    <a:solidFill>
                      <a:schemeClr val="bg1">
                        <a:lumMod val="85000"/>
                      </a:schemeClr>
                    </a:solidFill>
                  </a:tcPr>
                </a:tc>
                <a:tc>
                  <a:txBody>
                    <a:bodyPr/>
                    <a:lstStyle/>
                    <a:p>
                      <a:r>
                        <a:rPr lang="en-GB" sz="1200" noProof="0" dirty="0" smtClean="0"/>
                        <a:t>Business park in Rochdale </a:t>
                      </a:r>
                      <a:endParaRPr lang="en-GB" sz="1200" noProof="0" dirty="0"/>
                    </a:p>
                  </a:txBody>
                  <a:tcPr>
                    <a:solidFill>
                      <a:schemeClr val="bg1">
                        <a:lumMod val="85000"/>
                      </a:schemeClr>
                    </a:solidFill>
                  </a:tcPr>
                </a:tc>
                <a:tc>
                  <a:txBody>
                    <a:bodyPr/>
                    <a:lstStyle/>
                    <a:p>
                      <a:pPr marL="171450" indent="-171450">
                        <a:buFont typeface="Arial" panose="020B0604020202020204" pitchFamily="34" charset="0"/>
                        <a:buChar char="•"/>
                      </a:pPr>
                      <a:r>
                        <a:rPr lang="en-GB" sz="1200" baseline="0" noProof="0" dirty="0" smtClean="0"/>
                        <a:t>Env</a:t>
                      </a:r>
                      <a:r>
                        <a:rPr lang="pl-PL" sz="1200" baseline="0" noProof="0" dirty="0" smtClean="0"/>
                        <a:t>e</a:t>
                      </a:r>
                      <a:r>
                        <a:rPr lang="en-GB" sz="1200" baseline="0" noProof="0" dirty="0" smtClean="0"/>
                        <a:t>lope included an outline application - within 10 years full application had to be made.</a:t>
                      </a:r>
                    </a:p>
                    <a:p>
                      <a:pPr marL="171450" indent="-171450">
                        <a:buFont typeface="Arial" panose="020B0604020202020204" pitchFamily="34" charset="0"/>
                        <a:buChar char="•"/>
                      </a:pPr>
                      <a:r>
                        <a:rPr lang="en-GB" sz="1200" baseline="0" noProof="0" dirty="0" smtClean="0"/>
                        <a:t>A condition was specified to prepare a framework document showing the design and layout with plans for phasing different aspects of the development.</a:t>
                      </a:r>
                      <a:endParaRPr lang="en-GB" sz="1200" baseline="0" noProof="0" dirty="0" smtClean="0"/>
                    </a:p>
                  </a:txBody>
                  <a:tcPr>
                    <a:solidFill>
                      <a:schemeClr val="bg1">
                        <a:lumMod val="85000"/>
                      </a:schemeClr>
                    </a:solidFill>
                  </a:tcPr>
                </a:tc>
                <a:tc>
                  <a:txBody>
                    <a:bodyPr/>
                    <a:lstStyle/>
                    <a:p>
                      <a:r>
                        <a:rPr lang="en-GB" sz="1200" noProof="0" dirty="0" smtClean="0"/>
                        <a:t>Precedence</a:t>
                      </a:r>
                      <a:r>
                        <a:rPr lang="en-GB" sz="1200" baseline="0" noProof="0" dirty="0" smtClean="0"/>
                        <a:t> for the use of the project envelope. </a:t>
                      </a:r>
                    </a:p>
                    <a:p>
                      <a:endParaRPr lang="en-GB" sz="1200" baseline="0" noProof="0" dirty="0" smtClean="0"/>
                    </a:p>
                    <a:p>
                      <a:r>
                        <a:rPr lang="en-GB" sz="1200" baseline="0" noProof="0" dirty="0" smtClean="0"/>
                        <a:t>‚Rochdale envelope’ named after the case</a:t>
                      </a:r>
                      <a:endParaRPr lang="en-GB" sz="1200" noProof="0" dirty="0"/>
                    </a:p>
                  </a:txBody>
                  <a:tcPr>
                    <a:solidFill>
                      <a:schemeClr val="bg1">
                        <a:lumMod val="85000"/>
                      </a:schemeClr>
                    </a:solidFill>
                  </a:tcPr>
                </a:tc>
              </a:tr>
              <a:tr h="1587358">
                <a:tc>
                  <a:txBody>
                    <a:bodyPr/>
                    <a:lstStyle/>
                    <a:p>
                      <a:r>
                        <a:rPr lang="en-GB" sz="1200" noProof="0" dirty="0" smtClean="0"/>
                        <a:t>United Kingdom</a:t>
                      </a:r>
                      <a:endParaRPr lang="en-GB" sz="1200" noProof="0" dirty="0"/>
                    </a:p>
                  </a:txBody>
                  <a:tcPr/>
                </a:tc>
                <a:tc>
                  <a:txBody>
                    <a:bodyPr/>
                    <a:lstStyle/>
                    <a:p>
                      <a:r>
                        <a:rPr lang="en-GB" sz="1200" noProof="0" dirty="0" smtClean="0"/>
                        <a:t>Offshore Wind</a:t>
                      </a:r>
                      <a:r>
                        <a:rPr lang="en-GB" sz="1200" baseline="0" noProof="0" dirty="0" smtClean="0"/>
                        <a:t> Farms (London Array, Greater Gabbard, Walney, Sheringham Shoal)</a:t>
                      </a:r>
                      <a:endParaRPr lang="en-GB" sz="1200" noProof="0" dirty="0"/>
                    </a:p>
                  </a:txBody>
                  <a:tcPr/>
                </a:tc>
                <a:tc>
                  <a:txBody>
                    <a:bodyPr/>
                    <a:lstStyle/>
                    <a:p>
                      <a:pPr marL="0" indent="0">
                        <a:buFont typeface="Arial" panose="020B0604020202020204" pitchFamily="34" charset="0"/>
                        <a:buNone/>
                      </a:pPr>
                      <a:r>
                        <a:rPr lang="en-GB" sz="1200" baseline="0" noProof="0" dirty="0" smtClean="0"/>
                        <a:t>Max. parameters and viable options defined:</a:t>
                      </a:r>
                    </a:p>
                    <a:p>
                      <a:pPr marL="171450" indent="-171450" algn="l" rtl="0" eaLnBrk="1" latinLnBrk="0" hangingPunct="1">
                        <a:buFont typeface="Arial" panose="020B0604020202020204" pitchFamily="34" charset="0"/>
                        <a:buChar char="•"/>
                      </a:pPr>
                      <a:r>
                        <a:rPr kumimoji="0" lang="en-GB" sz="1200" kern="1200" baseline="0" noProof="0" dirty="0" smtClean="0">
                          <a:solidFill>
                            <a:schemeClr val="dk1"/>
                          </a:solidFill>
                          <a:latin typeface="+mn-lt"/>
                          <a:ea typeface="+mn-ea"/>
                          <a:cs typeface="+mn-cs"/>
                        </a:rPr>
                        <a:t>maximum area</a:t>
                      </a:r>
                    </a:p>
                    <a:p>
                      <a:pPr marL="171450" indent="-171450">
                        <a:buFont typeface="Arial" panose="020B0604020202020204" pitchFamily="34" charset="0"/>
                        <a:buChar char="•"/>
                      </a:pPr>
                      <a:r>
                        <a:rPr lang="en-GB" sz="1200" baseline="0" noProof="0" dirty="0" smtClean="0"/>
                        <a:t>maximum number , capacity and height of turbines</a:t>
                      </a:r>
                    </a:p>
                    <a:p>
                      <a:pPr marL="171450" indent="-171450">
                        <a:buFont typeface="Arial" panose="020B0604020202020204" pitchFamily="34" charset="0"/>
                        <a:buChar char="•"/>
                      </a:pPr>
                      <a:r>
                        <a:rPr lang="en-GB" sz="1200" baseline="0" noProof="0" dirty="0" smtClean="0"/>
                        <a:t>optional foundations</a:t>
                      </a:r>
                    </a:p>
                    <a:p>
                      <a:pPr marL="171450" indent="-171450">
                        <a:buFont typeface="Arial" panose="020B0604020202020204" pitchFamily="34" charset="0"/>
                        <a:buChar char="•"/>
                      </a:pPr>
                      <a:r>
                        <a:rPr lang="en-GB" sz="1200" baseline="0" noProof="0" dirty="0" smtClean="0"/>
                        <a:t>alternative cable routes</a:t>
                      </a:r>
                      <a:endParaRPr lang="en-GB" sz="1200" baseline="0" noProof="0" dirty="0" smtClean="0"/>
                    </a:p>
                  </a:txBody>
                  <a:tcPr/>
                </a:tc>
                <a:tc>
                  <a:txBody>
                    <a:bodyPr/>
                    <a:lstStyle/>
                    <a:p>
                      <a:endParaRPr lang="en-GB" sz="1200" noProof="0" dirty="0"/>
                    </a:p>
                  </a:txBody>
                  <a:tcPr/>
                </a:tc>
              </a:tr>
              <a:tr h="952415">
                <a:tc>
                  <a:txBody>
                    <a:bodyPr/>
                    <a:lstStyle/>
                    <a:p>
                      <a:r>
                        <a:rPr lang="en-GB" sz="1200" noProof="0" dirty="0" smtClean="0"/>
                        <a:t>Czech Republic</a:t>
                      </a:r>
                      <a:endParaRPr lang="en-GB" sz="1200" noProof="0" dirty="0"/>
                    </a:p>
                  </a:txBody>
                  <a:tcPr>
                    <a:solidFill>
                      <a:schemeClr val="bg1">
                        <a:lumMod val="85000"/>
                      </a:schemeClr>
                    </a:solidFill>
                  </a:tcPr>
                </a:tc>
                <a:tc>
                  <a:txBody>
                    <a:bodyPr/>
                    <a:lstStyle/>
                    <a:p>
                      <a:r>
                        <a:rPr lang="en-GB" sz="1200" noProof="0" dirty="0" smtClean="0"/>
                        <a:t>Temelin Nuclear Power Plant</a:t>
                      </a:r>
                      <a:endParaRPr lang="en-GB" sz="1200" noProof="0" dirty="0"/>
                    </a:p>
                  </a:txBody>
                  <a:tcPr>
                    <a:solidFill>
                      <a:schemeClr val="bg1">
                        <a:lumMod val="85000"/>
                      </a:schemeClr>
                    </a:solidFill>
                  </a:tcPr>
                </a:tc>
                <a:tc>
                  <a:txBody>
                    <a:bodyPr/>
                    <a:lstStyle/>
                    <a:p>
                      <a:pPr marL="171450" indent="-171450" algn="l" rtl="0" eaLnBrk="1" latinLnBrk="0" hangingPunct="1">
                        <a:buFont typeface="Arial" panose="020B0604020202020204" pitchFamily="34" charset="0"/>
                        <a:buChar char="•"/>
                      </a:pPr>
                      <a:r>
                        <a:rPr kumimoji="0" lang="en-GB" sz="1200" kern="1200" baseline="0" noProof="0" dirty="0" smtClean="0">
                          <a:solidFill>
                            <a:schemeClr val="dk1"/>
                          </a:solidFill>
                          <a:latin typeface="+mn-lt"/>
                          <a:ea typeface="+mn-ea"/>
                          <a:cs typeface="+mn-cs"/>
                        </a:rPr>
                        <a:t>Envelope includes 8 reactor </a:t>
                      </a:r>
                      <a:r>
                        <a:rPr kumimoji="0" lang="en-GB" sz="1200" strike="noStrike" kern="1200" noProof="0" dirty="0" smtClean="0">
                          <a:solidFill>
                            <a:schemeClr val="dk1"/>
                          </a:solidFill>
                          <a:latin typeface="+mn-lt"/>
                          <a:ea typeface="+mn-ea"/>
                          <a:cs typeface="+mn-cs"/>
                        </a:rPr>
                        <a:t>technologies</a:t>
                      </a:r>
                      <a:endParaRPr kumimoji="0" lang="en-GB" sz="1200" strike="noStrike" kern="1200" noProof="0" dirty="0" smtClean="0">
                        <a:solidFill>
                          <a:schemeClr val="dk1"/>
                        </a:solidFill>
                        <a:latin typeface="+mn-lt"/>
                        <a:ea typeface="+mn-ea"/>
                        <a:cs typeface="+mn-cs"/>
                      </a:endParaRPr>
                    </a:p>
                  </a:txBody>
                  <a:tcPr>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strike="noStrike" noProof="0" dirty="0" smtClean="0"/>
                        <a:t>Environmental</a:t>
                      </a:r>
                      <a:r>
                        <a:rPr lang="en-GB" sz="1200" strike="noStrike" baseline="0" noProof="0" dirty="0" smtClean="0"/>
                        <a:t> decision approved in 2013 and siting decision in 2014</a:t>
                      </a:r>
                      <a:endParaRPr lang="en-GB" sz="1200" strike="noStrike" noProof="0" dirty="0" smtClean="0"/>
                    </a:p>
                    <a:p>
                      <a:endParaRPr lang="en-GB" sz="1200" noProof="0" dirty="0"/>
                    </a:p>
                  </a:txBody>
                  <a:tcPr>
                    <a:solidFill>
                      <a:schemeClr val="bg1">
                        <a:lumMod val="85000"/>
                      </a:schemeClr>
                    </a:solidFill>
                  </a:tcPr>
                </a:tc>
              </a:tr>
            </a:tbl>
          </a:graphicData>
        </a:graphic>
      </p:graphicFrame>
      <p:sp>
        <p:nvSpPr>
          <p:cNvPr id="2" name="Tytuł 1"/>
          <p:cNvSpPr>
            <a:spLocks noGrp="1"/>
          </p:cNvSpPr>
          <p:nvPr>
            <p:ph type="title"/>
          </p:nvPr>
        </p:nvSpPr>
        <p:spPr>
          <a:xfrm>
            <a:off x="467544" y="476672"/>
            <a:ext cx="8229600" cy="1066800"/>
          </a:xfrm>
        </p:spPr>
        <p:txBody>
          <a:bodyPr>
            <a:normAutofit/>
          </a:bodyPr>
          <a:lstStyle/>
          <a:p>
            <a:r>
              <a:rPr lang="en-GB" sz="2400" dirty="0" smtClean="0"/>
              <a:t>Bounding conditions envelope – foreign experience</a:t>
            </a:r>
            <a:endParaRPr lang="en-GB" sz="2400" dirty="0"/>
          </a:p>
        </p:txBody>
      </p:sp>
    </p:spTree>
    <p:extLst>
      <p:ext uri="{BB962C8B-B14F-4D97-AF65-F5344CB8AC3E}">
        <p14:creationId xmlns:p14="http://schemas.microsoft.com/office/powerpoint/2010/main" val="2534983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066800"/>
          </a:xfrm>
        </p:spPr>
        <p:txBody>
          <a:bodyPr>
            <a:normAutofit/>
          </a:bodyPr>
          <a:lstStyle/>
          <a:p>
            <a:r>
              <a:rPr lang="en-GB" sz="2400" dirty="0" smtClean="0"/>
              <a:t>Bounding conditions envelope – Polish experience</a:t>
            </a:r>
            <a:endParaRPr lang="en-GB" sz="2400" dirty="0"/>
          </a:p>
        </p:txBody>
      </p:sp>
      <p:sp>
        <p:nvSpPr>
          <p:cNvPr id="3" name="Symbol zastępczy zawartości 2"/>
          <p:cNvSpPr>
            <a:spLocks noGrp="1"/>
          </p:cNvSpPr>
          <p:nvPr>
            <p:ph idx="1"/>
          </p:nvPr>
        </p:nvSpPr>
        <p:spPr>
          <a:xfrm>
            <a:off x="457200" y="1772816"/>
            <a:ext cx="8229600" cy="4801720"/>
          </a:xfrm>
        </p:spPr>
        <p:txBody>
          <a:bodyPr>
            <a:noAutofit/>
          </a:bodyPr>
          <a:lstStyle/>
          <a:p>
            <a:pPr marL="109728" indent="0">
              <a:buNone/>
            </a:pPr>
            <a:r>
              <a:rPr lang="en-GB" sz="1600" b="1" dirty="0" smtClean="0"/>
              <a:t>Offshore wind farm Middle Baltic III</a:t>
            </a:r>
          </a:p>
          <a:p>
            <a:pPr marL="916686" lvl="1" indent="-514350">
              <a:buFont typeface="Georgia"/>
              <a:buAutoNum type="arabicPeriod"/>
            </a:pPr>
            <a:r>
              <a:rPr lang="en-GB" sz="1600" dirty="0">
                <a:solidFill>
                  <a:schemeClr val="tx1"/>
                </a:solidFill>
              </a:rPr>
              <a:t>First environmental decision for offshore wind farm in Poland issued (July 2016)</a:t>
            </a:r>
          </a:p>
          <a:p>
            <a:pPr marL="916686" lvl="1" indent="-514350">
              <a:buFont typeface="Georgia"/>
              <a:buAutoNum type="arabicPeriod"/>
            </a:pPr>
            <a:r>
              <a:rPr lang="en-GB" sz="1600" dirty="0">
                <a:solidFill>
                  <a:schemeClr val="tx1"/>
                </a:solidFill>
              </a:rPr>
              <a:t>First decision fully based on BCE approach</a:t>
            </a:r>
          </a:p>
          <a:p>
            <a:pPr marL="916686" lvl="1" indent="-514350">
              <a:buFont typeface="Georgia"/>
              <a:buAutoNum type="arabicPeriod"/>
            </a:pPr>
            <a:r>
              <a:rPr lang="en-GB" sz="1600" dirty="0">
                <a:solidFill>
                  <a:schemeClr val="tx1"/>
                </a:solidFill>
              </a:rPr>
              <a:t>Key conditions formed in the environmental decision:</a:t>
            </a:r>
          </a:p>
          <a:p>
            <a:pPr marL="1181862" lvl="2" indent="-514350"/>
            <a:r>
              <a:rPr lang="en-GB" sz="1400" dirty="0" smtClean="0">
                <a:solidFill>
                  <a:schemeClr val="tx1"/>
                </a:solidFill>
              </a:rPr>
              <a:t>Max</a:t>
            </a:r>
            <a:r>
              <a:rPr lang="pl-PL" sz="1400" dirty="0" smtClean="0">
                <a:solidFill>
                  <a:schemeClr val="tx1"/>
                </a:solidFill>
              </a:rPr>
              <a:t>.</a:t>
            </a:r>
            <a:r>
              <a:rPr lang="en-GB" sz="1400" dirty="0" smtClean="0">
                <a:solidFill>
                  <a:schemeClr val="tx1"/>
                </a:solidFill>
              </a:rPr>
              <a:t> </a:t>
            </a:r>
            <a:r>
              <a:rPr lang="en-GB" sz="1400" dirty="0">
                <a:solidFill>
                  <a:schemeClr val="tx1"/>
                </a:solidFill>
              </a:rPr>
              <a:t>number of turbines</a:t>
            </a:r>
          </a:p>
          <a:p>
            <a:pPr marL="1181862" lvl="2" indent="-514350"/>
            <a:r>
              <a:rPr lang="en-GB" sz="1400" dirty="0" smtClean="0">
                <a:solidFill>
                  <a:schemeClr val="tx1"/>
                </a:solidFill>
              </a:rPr>
              <a:t>Max</a:t>
            </a:r>
            <a:r>
              <a:rPr lang="pl-PL" sz="1400" dirty="0" smtClean="0">
                <a:solidFill>
                  <a:schemeClr val="tx1"/>
                </a:solidFill>
              </a:rPr>
              <a:t>.</a:t>
            </a:r>
            <a:r>
              <a:rPr lang="en-GB" sz="1400" dirty="0" smtClean="0">
                <a:solidFill>
                  <a:schemeClr val="tx1"/>
                </a:solidFill>
              </a:rPr>
              <a:t> </a:t>
            </a:r>
            <a:r>
              <a:rPr lang="en-GB" sz="1400" dirty="0">
                <a:solidFill>
                  <a:schemeClr val="tx1"/>
                </a:solidFill>
              </a:rPr>
              <a:t>turbine height</a:t>
            </a:r>
          </a:p>
          <a:p>
            <a:pPr marL="1181862" lvl="2" indent="-514350"/>
            <a:r>
              <a:rPr lang="en-GB" sz="1400" dirty="0">
                <a:solidFill>
                  <a:schemeClr val="tx1"/>
                </a:solidFill>
              </a:rPr>
              <a:t>Max. </a:t>
            </a:r>
            <a:r>
              <a:rPr lang="pl-PL" sz="1400" dirty="0" smtClean="0">
                <a:solidFill>
                  <a:schemeClr val="tx1"/>
                </a:solidFill>
              </a:rPr>
              <a:t>c</a:t>
            </a:r>
            <a:r>
              <a:rPr lang="en-GB" sz="1400" dirty="0" err="1" smtClean="0">
                <a:solidFill>
                  <a:schemeClr val="tx1"/>
                </a:solidFill>
              </a:rPr>
              <a:t>learance</a:t>
            </a:r>
            <a:r>
              <a:rPr lang="en-GB" sz="1400" dirty="0" smtClean="0">
                <a:solidFill>
                  <a:schemeClr val="tx1"/>
                </a:solidFill>
              </a:rPr>
              <a:t> </a:t>
            </a:r>
            <a:r>
              <a:rPr lang="en-GB" sz="1400" dirty="0">
                <a:solidFill>
                  <a:schemeClr val="tx1"/>
                </a:solidFill>
              </a:rPr>
              <a:t>between turbine rotor and sea surface</a:t>
            </a:r>
          </a:p>
          <a:p>
            <a:pPr marL="1181862" lvl="2" indent="-514350"/>
            <a:r>
              <a:rPr lang="en-GB" sz="1400" dirty="0">
                <a:solidFill>
                  <a:schemeClr val="tx1"/>
                </a:solidFill>
              </a:rPr>
              <a:t>4 </a:t>
            </a:r>
            <a:r>
              <a:rPr lang="pl-PL" sz="1400" dirty="0" smtClean="0">
                <a:solidFill>
                  <a:schemeClr val="tx1"/>
                </a:solidFill>
              </a:rPr>
              <a:t>a</a:t>
            </a:r>
            <a:r>
              <a:rPr lang="en-GB" sz="1400" dirty="0" err="1" smtClean="0">
                <a:solidFill>
                  <a:schemeClr val="tx1"/>
                </a:solidFill>
              </a:rPr>
              <a:t>lternative</a:t>
            </a:r>
            <a:r>
              <a:rPr lang="en-GB" sz="1400" dirty="0" smtClean="0">
                <a:solidFill>
                  <a:schemeClr val="tx1"/>
                </a:solidFill>
              </a:rPr>
              <a:t> </a:t>
            </a:r>
            <a:r>
              <a:rPr lang="en-GB" sz="1400" dirty="0">
                <a:solidFill>
                  <a:schemeClr val="tx1"/>
                </a:solidFill>
              </a:rPr>
              <a:t>foundation solutions</a:t>
            </a:r>
          </a:p>
          <a:p>
            <a:pPr marL="1181862" lvl="2" indent="-514350"/>
            <a:r>
              <a:rPr lang="en-GB" sz="1400" dirty="0">
                <a:solidFill>
                  <a:schemeClr val="tx1"/>
                </a:solidFill>
              </a:rPr>
              <a:t>Supplementary EIA at the construction permit stage</a:t>
            </a:r>
          </a:p>
          <a:p>
            <a:pPr marL="916686" lvl="1" indent="-514350">
              <a:buAutoNum type="arabicPeriod"/>
            </a:pPr>
            <a:endParaRPr lang="en-GB" sz="1600" dirty="0" smtClean="0"/>
          </a:p>
          <a:p>
            <a:pPr marL="109728" lvl="1" indent="0">
              <a:buClr>
                <a:schemeClr val="accent3"/>
              </a:buClr>
              <a:buNone/>
            </a:pPr>
            <a:r>
              <a:rPr lang="en-GB" sz="1600" b="1" dirty="0" smtClean="0">
                <a:solidFill>
                  <a:schemeClr val="tx1"/>
                </a:solidFill>
              </a:rPr>
              <a:t>First Polish Nuclear Power Plan</a:t>
            </a:r>
          </a:p>
          <a:p>
            <a:pPr marL="916686" lvl="1" indent="-514350">
              <a:buAutoNum type="arabicPeriod"/>
            </a:pPr>
            <a:r>
              <a:rPr lang="en-GB" sz="1600" dirty="0" smtClean="0">
                <a:solidFill>
                  <a:schemeClr val="tx1"/>
                </a:solidFill>
              </a:rPr>
              <a:t>Scoping decision issued in May 2016 </a:t>
            </a:r>
          </a:p>
          <a:p>
            <a:pPr marL="916686" lvl="1" indent="-514350">
              <a:buAutoNum type="arabicPeriod"/>
            </a:pPr>
            <a:r>
              <a:rPr lang="en-GB" sz="1600" dirty="0" smtClean="0">
                <a:solidFill>
                  <a:schemeClr val="tx1"/>
                </a:solidFill>
              </a:rPr>
              <a:t>Project information sheet assuming EIA based on BCE and worst case scenario approach</a:t>
            </a:r>
          </a:p>
          <a:p>
            <a:pPr marL="916686" lvl="1" indent="-514350">
              <a:buAutoNum type="arabicPeriod"/>
            </a:pPr>
            <a:r>
              <a:rPr lang="en-GB" sz="1600" dirty="0" smtClean="0">
                <a:solidFill>
                  <a:schemeClr val="tx1"/>
                </a:solidFill>
              </a:rPr>
              <a:t>4 alternative reactor technologies considered</a:t>
            </a:r>
          </a:p>
          <a:p>
            <a:pPr marL="916686" lvl="1" indent="-514350">
              <a:buAutoNum type="arabicPeriod"/>
            </a:pPr>
            <a:endParaRPr lang="en-GB" sz="1600" dirty="0" smtClean="0"/>
          </a:p>
          <a:p>
            <a:pPr marL="109728" indent="0">
              <a:buNone/>
            </a:pPr>
            <a:endParaRPr lang="en-GB" sz="1600" dirty="0"/>
          </a:p>
        </p:txBody>
      </p:sp>
    </p:spTree>
    <p:extLst>
      <p:ext uri="{BB962C8B-B14F-4D97-AF65-F5344CB8AC3E}">
        <p14:creationId xmlns:p14="http://schemas.microsoft.com/office/powerpoint/2010/main" val="3897547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476672"/>
            <a:ext cx="8229600" cy="1066800"/>
          </a:xfrm>
        </p:spPr>
        <p:txBody>
          <a:bodyPr>
            <a:normAutofit/>
          </a:bodyPr>
          <a:lstStyle/>
          <a:p>
            <a:pPr lvl="0"/>
            <a:r>
              <a:rPr lang="en-GB" sz="2400" dirty="0" smtClean="0"/>
              <a:t>Methodological principles of EIAs when using BCE</a:t>
            </a:r>
            <a:endParaRPr lang="en-GB" sz="2400" dirty="0"/>
          </a:p>
        </p:txBody>
      </p:sp>
      <p:sp>
        <p:nvSpPr>
          <p:cNvPr id="4" name="pole tekstowe 3"/>
          <p:cNvSpPr txBox="1"/>
          <p:nvPr/>
        </p:nvSpPr>
        <p:spPr>
          <a:xfrm>
            <a:off x="467544" y="1484784"/>
            <a:ext cx="3816424" cy="6117059"/>
          </a:xfrm>
          <a:prstGeom prst="rect">
            <a:avLst/>
          </a:prstGeom>
          <a:noFill/>
        </p:spPr>
        <p:txBody>
          <a:bodyPr wrap="square" rtlCol="0">
            <a:spAutoFit/>
          </a:bodyPr>
          <a:lstStyle/>
          <a:p>
            <a:pPr marL="285750" indent="-285750">
              <a:spcBef>
                <a:spcPts val="300"/>
              </a:spcBef>
              <a:spcAft>
                <a:spcPts val="600"/>
              </a:spcAft>
              <a:buFont typeface="Arial" panose="020B0604020202020204" pitchFamily="34" charset="0"/>
              <a:buChar char="•"/>
            </a:pPr>
            <a:r>
              <a:rPr lang="en-GB" dirty="0" smtClean="0"/>
              <a:t>Identification of key impacts of the project on the environment</a:t>
            </a:r>
          </a:p>
          <a:p>
            <a:pPr marL="285750" indent="-285750">
              <a:spcBef>
                <a:spcPts val="300"/>
              </a:spcBef>
              <a:spcAft>
                <a:spcPts val="600"/>
              </a:spcAft>
              <a:buFont typeface="Arial" panose="020B0604020202020204" pitchFamily="34" charset="0"/>
              <a:buChar char="•"/>
            </a:pPr>
            <a:endParaRPr lang="en-GB" dirty="0" smtClean="0"/>
          </a:p>
          <a:p>
            <a:pPr marL="285750" indent="-285750">
              <a:spcBef>
                <a:spcPts val="300"/>
              </a:spcBef>
              <a:spcAft>
                <a:spcPts val="600"/>
              </a:spcAft>
              <a:buFont typeface="Arial" panose="020B0604020202020204" pitchFamily="34" charset="0"/>
              <a:buChar char="•"/>
            </a:pPr>
            <a:r>
              <a:rPr lang="en-GB" dirty="0" smtClean="0"/>
              <a:t>Identification of project parameters </a:t>
            </a:r>
            <a:r>
              <a:rPr lang="pl-PL" dirty="0" err="1" smtClean="0"/>
              <a:t>affecting</a:t>
            </a:r>
            <a:r>
              <a:rPr lang="pl-PL" dirty="0" smtClean="0"/>
              <a:t> the </a:t>
            </a:r>
            <a:r>
              <a:rPr lang="pl-PL" dirty="0" err="1" smtClean="0"/>
              <a:t>scale</a:t>
            </a:r>
            <a:r>
              <a:rPr lang="pl-PL" dirty="0" smtClean="0"/>
              <a:t> of </a:t>
            </a:r>
            <a:r>
              <a:rPr lang="en-GB" dirty="0" smtClean="0"/>
              <a:t>impacts (e.g. height, power output, noise emission etc.)</a:t>
            </a:r>
          </a:p>
          <a:p>
            <a:pPr marL="285750" indent="-285750">
              <a:spcBef>
                <a:spcPts val="300"/>
              </a:spcBef>
              <a:spcAft>
                <a:spcPts val="600"/>
              </a:spcAft>
              <a:buFont typeface="Arial" panose="020B0604020202020204" pitchFamily="34" charset="0"/>
              <a:buChar char="•"/>
            </a:pPr>
            <a:endParaRPr lang="en-GB" dirty="0" smtClean="0"/>
          </a:p>
          <a:p>
            <a:pPr marL="285750" indent="-285750">
              <a:spcBef>
                <a:spcPts val="300"/>
              </a:spcBef>
              <a:spcAft>
                <a:spcPts val="600"/>
              </a:spcAft>
              <a:buFont typeface="Arial" panose="020B0604020202020204" pitchFamily="34" charset="0"/>
              <a:buChar char="•"/>
            </a:pPr>
            <a:r>
              <a:rPr lang="en-GB" dirty="0" smtClean="0"/>
              <a:t>Establishing the BCE (maximum values of the parameters)</a:t>
            </a:r>
          </a:p>
          <a:p>
            <a:pPr marL="285750" indent="-285750">
              <a:spcBef>
                <a:spcPts val="300"/>
              </a:spcBef>
              <a:spcAft>
                <a:spcPts val="600"/>
              </a:spcAft>
              <a:buFont typeface="Arial" panose="020B0604020202020204" pitchFamily="34" charset="0"/>
              <a:buChar char="•"/>
            </a:pPr>
            <a:endParaRPr lang="en-GB" dirty="0" smtClean="0"/>
          </a:p>
          <a:p>
            <a:pPr marL="285750" indent="-285750">
              <a:spcBef>
                <a:spcPts val="300"/>
              </a:spcBef>
              <a:spcAft>
                <a:spcPts val="600"/>
              </a:spcAft>
              <a:buFont typeface="Arial" panose="020B0604020202020204" pitchFamily="34" charset="0"/>
              <a:buChar char="•"/>
            </a:pPr>
            <a:r>
              <a:rPr lang="en-GB" dirty="0" smtClean="0"/>
              <a:t>Performing EIA for the „worst case scenario” meaning maximum parameters of the BCE</a:t>
            </a:r>
          </a:p>
          <a:p>
            <a:pPr marL="285750" indent="-285750">
              <a:spcBef>
                <a:spcPts val="300"/>
              </a:spcBef>
              <a:spcAft>
                <a:spcPts val="600"/>
              </a:spcAft>
              <a:buFont typeface="Arial" panose="020B0604020202020204" pitchFamily="34" charset="0"/>
              <a:buChar char="•"/>
            </a:pPr>
            <a:endParaRPr lang="en-GB" dirty="0" smtClean="0"/>
          </a:p>
          <a:p>
            <a:pPr marL="285750" indent="-285750">
              <a:spcBef>
                <a:spcPts val="300"/>
              </a:spcBef>
              <a:spcAft>
                <a:spcPts val="600"/>
              </a:spcAft>
              <a:buFont typeface="Arial" panose="020B0604020202020204" pitchFamily="34" charset="0"/>
              <a:buChar char="•"/>
            </a:pPr>
            <a:endParaRPr lang="en-GB" dirty="0" smtClean="0"/>
          </a:p>
          <a:p>
            <a:pPr>
              <a:spcBef>
                <a:spcPts val="300"/>
              </a:spcBef>
              <a:spcAft>
                <a:spcPts val="600"/>
              </a:spcAft>
            </a:pPr>
            <a:endParaRPr lang="en-GB" dirty="0"/>
          </a:p>
        </p:txBody>
      </p:sp>
      <p:graphicFrame>
        <p:nvGraphicFramePr>
          <p:cNvPr id="6" name="Tabela 5"/>
          <p:cNvGraphicFramePr>
            <a:graphicFrameLocks noGrp="1"/>
          </p:cNvGraphicFramePr>
          <p:nvPr>
            <p:extLst>
              <p:ext uri="{D42A27DB-BD31-4B8C-83A1-F6EECF244321}">
                <p14:modId xmlns:p14="http://schemas.microsoft.com/office/powerpoint/2010/main" val="3423418247"/>
              </p:ext>
            </p:extLst>
          </p:nvPr>
        </p:nvGraphicFramePr>
        <p:xfrm>
          <a:off x="4427985" y="1484784"/>
          <a:ext cx="4608511" cy="4592320"/>
        </p:xfrm>
        <a:graphic>
          <a:graphicData uri="http://schemas.openxmlformats.org/drawingml/2006/table">
            <a:tbl>
              <a:tblPr firstRow="1" bandRow="1">
                <a:tableStyleId>{5C22544A-7EE6-4342-B048-85BDC9FD1C3A}</a:tableStyleId>
              </a:tblPr>
              <a:tblGrid>
                <a:gridCol w="1857162"/>
                <a:gridCol w="1388269"/>
                <a:gridCol w="1363080"/>
              </a:tblGrid>
              <a:tr h="370840">
                <a:tc>
                  <a:txBody>
                    <a:bodyPr/>
                    <a:lstStyle/>
                    <a:p>
                      <a:r>
                        <a:rPr lang="en-GB" sz="1400" noProof="0" dirty="0" smtClean="0"/>
                        <a:t>Parameter</a:t>
                      </a:r>
                      <a:endParaRPr lang="en-GB" sz="1400" noProof="0" dirty="0"/>
                    </a:p>
                  </a:txBody>
                  <a:tcPr/>
                </a:tc>
                <a:tc>
                  <a:txBody>
                    <a:bodyPr/>
                    <a:lstStyle/>
                    <a:p>
                      <a:r>
                        <a:rPr lang="en-GB" sz="1400" noProof="0" dirty="0" smtClean="0"/>
                        <a:t>Variant A</a:t>
                      </a:r>
                    </a:p>
                    <a:p>
                      <a:r>
                        <a:rPr lang="en-GB" sz="1400" noProof="0" dirty="0" smtClean="0"/>
                        <a:t>(max</a:t>
                      </a:r>
                      <a:r>
                        <a:rPr lang="en-GB" sz="1400" baseline="0" noProof="0" dirty="0" smtClean="0"/>
                        <a:t>. value)</a:t>
                      </a:r>
                      <a:endParaRPr lang="en-GB" sz="1400" noProof="0" dirty="0"/>
                    </a:p>
                  </a:txBody>
                  <a:tcPr/>
                </a:tc>
                <a:tc>
                  <a:txBody>
                    <a:bodyPr/>
                    <a:lstStyle/>
                    <a:p>
                      <a:r>
                        <a:rPr lang="en-GB" sz="1400" noProof="0" dirty="0" smtClean="0"/>
                        <a:t>Variant B</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noProof="0" dirty="0" smtClean="0"/>
                        <a:t>(max</a:t>
                      </a:r>
                      <a:r>
                        <a:rPr lang="en-GB" sz="1400" baseline="0" noProof="0" dirty="0" smtClean="0"/>
                        <a:t>. value)</a:t>
                      </a:r>
                      <a:endParaRPr lang="en-GB" sz="1400" noProof="0" dirty="0"/>
                    </a:p>
                  </a:txBody>
                  <a:tcPr/>
                </a:tc>
              </a:tr>
              <a:tr h="370840">
                <a:tc>
                  <a:txBody>
                    <a:bodyPr/>
                    <a:lstStyle/>
                    <a:p>
                      <a:r>
                        <a:rPr lang="en-GB" sz="1400" noProof="0" dirty="0" smtClean="0"/>
                        <a:t>Total</a:t>
                      </a:r>
                      <a:r>
                        <a:rPr lang="en-GB" sz="1400" baseline="0" noProof="0" dirty="0" smtClean="0"/>
                        <a:t> height</a:t>
                      </a:r>
                      <a:endParaRPr lang="en-GB" sz="1400" noProof="0" dirty="0"/>
                    </a:p>
                  </a:txBody>
                  <a:tcPr/>
                </a:tc>
                <a:tc>
                  <a:txBody>
                    <a:bodyPr/>
                    <a:lstStyle/>
                    <a:p>
                      <a:r>
                        <a:rPr lang="en-GB" sz="1400" noProof="0" dirty="0" smtClean="0"/>
                        <a:t>275 m</a:t>
                      </a:r>
                      <a:endParaRPr lang="en-GB" sz="1400" noProof="0" dirty="0"/>
                    </a:p>
                  </a:txBody>
                  <a:tcPr/>
                </a:tc>
                <a:tc>
                  <a:txBody>
                    <a:bodyPr/>
                    <a:lstStyle/>
                    <a:p>
                      <a:r>
                        <a:rPr lang="en-GB" sz="1400" noProof="0" dirty="0" smtClean="0"/>
                        <a:t>212,5</a:t>
                      </a:r>
                      <a:r>
                        <a:rPr lang="en-GB" sz="1400" baseline="0" noProof="0" dirty="0" smtClean="0"/>
                        <a:t> m</a:t>
                      </a:r>
                      <a:endParaRPr lang="en-GB" sz="1400" noProof="0" dirty="0"/>
                    </a:p>
                  </a:txBody>
                  <a:tcPr/>
                </a:tc>
              </a:tr>
              <a:tr h="370840">
                <a:tc>
                  <a:txBody>
                    <a:bodyPr/>
                    <a:lstStyle/>
                    <a:p>
                      <a:r>
                        <a:rPr lang="en-GB" sz="1400" noProof="0" dirty="0" smtClean="0"/>
                        <a:t>Clearance between sea</a:t>
                      </a:r>
                      <a:r>
                        <a:rPr lang="pl-PL" sz="1400" noProof="0" dirty="0" smtClean="0"/>
                        <a:t> </a:t>
                      </a:r>
                      <a:r>
                        <a:rPr lang="en-GB" sz="1400" noProof="0" dirty="0" smtClean="0"/>
                        <a:t>level and rotor</a:t>
                      </a:r>
                      <a:endParaRPr lang="en-GB" sz="1400" noProof="0" dirty="0"/>
                    </a:p>
                  </a:txBody>
                  <a:tcPr/>
                </a:tc>
                <a:tc>
                  <a:txBody>
                    <a:bodyPr/>
                    <a:lstStyle/>
                    <a:p>
                      <a:r>
                        <a:rPr lang="en-GB" sz="1400" noProof="0" dirty="0" smtClean="0"/>
                        <a:t>20 m</a:t>
                      </a:r>
                      <a:endParaRPr lang="en-GB" sz="1400" noProof="0" dirty="0"/>
                    </a:p>
                  </a:txBody>
                  <a:tcPr/>
                </a:tc>
                <a:tc>
                  <a:txBody>
                    <a:bodyPr/>
                    <a:lstStyle/>
                    <a:p>
                      <a:r>
                        <a:rPr lang="en-GB" sz="1400" noProof="0" dirty="0" smtClean="0"/>
                        <a:t>20 m</a:t>
                      </a:r>
                      <a:endParaRPr lang="en-GB" sz="1400" noProof="0" dirty="0"/>
                    </a:p>
                  </a:txBody>
                  <a:tcPr/>
                </a:tc>
              </a:tr>
              <a:tr h="370840">
                <a:tc>
                  <a:txBody>
                    <a:bodyPr/>
                    <a:lstStyle/>
                    <a:p>
                      <a:r>
                        <a:rPr lang="en-GB" sz="1400" noProof="0" dirty="0" smtClean="0"/>
                        <a:t>Rotor diameter</a:t>
                      </a:r>
                      <a:endParaRPr lang="en-GB" sz="1400" noProof="0" dirty="0"/>
                    </a:p>
                  </a:txBody>
                  <a:tcPr/>
                </a:tc>
                <a:tc>
                  <a:txBody>
                    <a:bodyPr/>
                    <a:lstStyle/>
                    <a:p>
                      <a:r>
                        <a:rPr lang="en-GB" sz="1400" noProof="0" dirty="0" smtClean="0"/>
                        <a:t>200 m</a:t>
                      </a:r>
                      <a:endParaRPr lang="en-GB" sz="1400" noProof="0" dirty="0"/>
                    </a:p>
                  </a:txBody>
                  <a:tcPr/>
                </a:tc>
                <a:tc>
                  <a:txBody>
                    <a:bodyPr/>
                    <a:lstStyle/>
                    <a:p>
                      <a:r>
                        <a:rPr lang="en-GB" sz="1400" noProof="0" dirty="0" smtClean="0"/>
                        <a:t>192,5 m</a:t>
                      </a:r>
                      <a:endParaRPr lang="en-GB" sz="1400" noProof="0" dirty="0"/>
                    </a:p>
                  </a:txBody>
                  <a:tcPr/>
                </a:tc>
              </a:tr>
              <a:tr h="370840">
                <a:tc>
                  <a:txBody>
                    <a:bodyPr/>
                    <a:lstStyle/>
                    <a:p>
                      <a:r>
                        <a:rPr lang="en-GB" sz="1400" noProof="0" dirty="0" smtClean="0"/>
                        <a:t>Number</a:t>
                      </a:r>
                      <a:r>
                        <a:rPr lang="en-GB" sz="1400" baseline="0" noProof="0" dirty="0" smtClean="0"/>
                        <a:t> of turbines</a:t>
                      </a:r>
                      <a:endParaRPr lang="en-GB" sz="1400" noProof="0" dirty="0"/>
                    </a:p>
                  </a:txBody>
                  <a:tcPr/>
                </a:tc>
                <a:tc>
                  <a:txBody>
                    <a:bodyPr/>
                    <a:lstStyle/>
                    <a:p>
                      <a:r>
                        <a:rPr lang="en-GB" sz="1400" noProof="0" dirty="0" smtClean="0"/>
                        <a:t>120</a:t>
                      </a:r>
                      <a:endParaRPr lang="en-GB" sz="1400" noProof="0" dirty="0"/>
                    </a:p>
                  </a:txBody>
                  <a:tcPr/>
                </a:tc>
                <a:tc>
                  <a:txBody>
                    <a:bodyPr/>
                    <a:lstStyle/>
                    <a:p>
                      <a:r>
                        <a:rPr lang="en-GB" sz="1400" noProof="0" dirty="0" smtClean="0"/>
                        <a:t>200</a:t>
                      </a:r>
                      <a:endParaRPr lang="en-GB" sz="1400"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noProof="0" dirty="0" smtClean="0"/>
                        <a:t>Number</a:t>
                      </a:r>
                      <a:r>
                        <a:rPr lang="en-GB" sz="1400" baseline="0" noProof="0" dirty="0" smtClean="0"/>
                        <a:t> of substations</a:t>
                      </a:r>
                      <a:endParaRPr lang="en-GB" sz="1400" noProof="0" dirty="0"/>
                    </a:p>
                  </a:txBody>
                  <a:tcPr/>
                </a:tc>
                <a:tc>
                  <a:txBody>
                    <a:bodyPr/>
                    <a:lstStyle/>
                    <a:p>
                      <a:r>
                        <a:rPr lang="en-GB" sz="1400" noProof="0" dirty="0" smtClean="0"/>
                        <a:t>6</a:t>
                      </a:r>
                      <a:endParaRPr lang="en-GB" sz="1400" noProof="0" dirty="0"/>
                    </a:p>
                  </a:txBody>
                  <a:tcPr/>
                </a:tc>
                <a:tc>
                  <a:txBody>
                    <a:bodyPr/>
                    <a:lstStyle/>
                    <a:p>
                      <a:r>
                        <a:rPr lang="en-GB" sz="1400" noProof="0" dirty="0" smtClean="0"/>
                        <a:t>8</a:t>
                      </a:r>
                      <a:endParaRPr lang="en-GB" sz="1400" noProof="0" dirty="0"/>
                    </a:p>
                  </a:txBody>
                  <a:tcPr/>
                </a:tc>
              </a:tr>
              <a:tr h="370840">
                <a:tc>
                  <a:txBody>
                    <a:bodyPr/>
                    <a:lstStyle/>
                    <a:p>
                      <a:r>
                        <a:rPr lang="en-GB" sz="1400" noProof="0" dirty="0" smtClean="0"/>
                        <a:t>Total</a:t>
                      </a:r>
                      <a:r>
                        <a:rPr lang="en-GB" sz="1400" baseline="0" noProof="0" dirty="0" smtClean="0"/>
                        <a:t> area of rotors</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3 768 000 m2 </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5 820 800 m2</a:t>
                      </a:r>
                      <a:endParaRPr lang="en-GB" sz="1400" noProof="0" dirty="0"/>
                    </a:p>
                  </a:txBody>
                  <a:tcPr/>
                </a:tc>
              </a:tr>
              <a:tr h="370840">
                <a:tc>
                  <a:txBody>
                    <a:bodyPr/>
                    <a:lstStyle/>
                    <a:p>
                      <a:r>
                        <a:rPr lang="en-GB" sz="1400" noProof="0" dirty="0" smtClean="0"/>
                        <a:t>Seabed</a:t>
                      </a:r>
                      <a:r>
                        <a:rPr lang="en-GB" sz="1400" baseline="0" noProof="0" dirty="0" smtClean="0"/>
                        <a:t> uptake (gravity foundation)</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158 382 m2 </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261 456 m2 </a:t>
                      </a:r>
                      <a:endParaRPr lang="en-GB" sz="1400" noProof="0" dirty="0"/>
                    </a:p>
                  </a:txBody>
                  <a:tcPr/>
                </a:tc>
              </a:tr>
              <a:tr h="370840">
                <a:tc>
                  <a:txBody>
                    <a:bodyPr/>
                    <a:lstStyle/>
                    <a:p>
                      <a:r>
                        <a:rPr lang="en-GB" sz="1400" noProof="0" dirty="0" smtClean="0"/>
                        <a:t>Turbine</a:t>
                      </a:r>
                      <a:r>
                        <a:rPr lang="en-GB" sz="1400" baseline="0" noProof="0" dirty="0" smtClean="0"/>
                        <a:t> density</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1,35 turbine/km2 </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2,25 turbine/km2 </a:t>
                      </a:r>
                      <a:endParaRPr lang="en-GB" sz="1400" noProof="0" dirty="0"/>
                    </a:p>
                  </a:txBody>
                  <a:tcPr/>
                </a:tc>
              </a:tr>
              <a:tr h="370840">
                <a:tc>
                  <a:txBody>
                    <a:bodyPr/>
                    <a:lstStyle/>
                    <a:p>
                      <a:r>
                        <a:rPr lang="en-GB" sz="1400" noProof="0" dirty="0" smtClean="0"/>
                        <a:t>Length</a:t>
                      </a:r>
                      <a:r>
                        <a:rPr lang="en-GB" sz="1400" baseline="0" noProof="0" dirty="0" smtClean="0"/>
                        <a:t> of </a:t>
                      </a:r>
                      <a:r>
                        <a:rPr lang="en-GB" sz="1400" noProof="0" dirty="0" smtClean="0">
                          <a:solidFill>
                            <a:schemeClr val="tx1"/>
                          </a:solidFill>
                        </a:rPr>
                        <a:t>inner array power cables</a:t>
                      </a:r>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200 km 	</a:t>
                      </a:r>
                    </a:p>
                    <a:p>
                      <a:endParaRPr lang="en-GB" sz="14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baseline="0" noProof="0" dirty="0" smtClean="0">
                          <a:solidFill>
                            <a:schemeClr val="dk1"/>
                          </a:solidFill>
                          <a:latin typeface="+mn-lt"/>
                          <a:ea typeface="+mn-ea"/>
                          <a:cs typeface="+mn-cs"/>
                        </a:rPr>
                        <a:t>200 km 	</a:t>
                      </a:r>
                    </a:p>
                    <a:p>
                      <a:endParaRPr lang="en-GB" sz="1400" noProof="0" dirty="0"/>
                    </a:p>
                  </a:txBody>
                  <a:tcPr/>
                </a:tc>
              </a:tr>
            </a:tbl>
          </a:graphicData>
        </a:graphic>
      </p:graphicFrame>
      <p:sp>
        <p:nvSpPr>
          <p:cNvPr id="7" name="pole tekstowe 6"/>
          <p:cNvSpPr txBox="1"/>
          <p:nvPr/>
        </p:nvSpPr>
        <p:spPr>
          <a:xfrm>
            <a:off x="4427984" y="6093296"/>
            <a:ext cx="4464496" cy="523220"/>
          </a:xfrm>
          <a:prstGeom prst="rect">
            <a:avLst/>
          </a:prstGeom>
          <a:noFill/>
        </p:spPr>
        <p:txBody>
          <a:bodyPr wrap="square" rtlCol="0">
            <a:spAutoFit/>
          </a:bodyPr>
          <a:lstStyle/>
          <a:p>
            <a:r>
              <a:rPr lang="en-GB" sz="1400" dirty="0" smtClean="0"/>
              <a:t>Source: EIA Report Middle Baltic III Offshore Wind Farm</a:t>
            </a:r>
            <a:endParaRPr lang="en-GB" sz="1400" dirty="0"/>
          </a:p>
        </p:txBody>
      </p:sp>
    </p:spTree>
    <p:extLst>
      <p:ext uri="{BB962C8B-B14F-4D97-AF65-F5344CB8AC3E}">
        <p14:creationId xmlns:p14="http://schemas.microsoft.com/office/powerpoint/2010/main" val="1650358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00808"/>
            <a:ext cx="3682752" cy="4873728"/>
          </a:xfrm>
        </p:spPr>
        <p:txBody>
          <a:bodyPr>
            <a:noAutofit/>
          </a:bodyPr>
          <a:lstStyle/>
          <a:p>
            <a:pPr marL="109728" indent="0">
              <a:spcAft>
                <a:spcPts val="300"/>
              </a:spcAft>
              <a:buNone/>
            </a:pPr>
            <a:r>
              <a:rPr lang="en-GB" sz="1400" b="1" dirty="0" smtClean="0"/>
              <a:t>Polish legal framework enables the use of BCE through:</a:t>
            </a:r>
          </a:p>
          <a:p>
            <a:pPr lvl="1">
              <a:spcAft>
                <a:spcPts val="300"/>
              </a:spcAft>
            </a:pPr>
            <a:r>
              <a:rPr lang="en-GB" sz="1400" b="1" dirty="0" smtClean="0">
                <a:solidFill>
                  <a:schemeClr val="tx1"/>
                </a:solidFill>
              </a:rPr>
              <a:t>Multistage EIA approach </a:t>
            </a:r>
            <a:r>
              <a:rPr lang="en-GB" sz="1400" dirty="0" smtClean="0">
                <a:solidFill>
                  <a:schemeClr val="tx1"/>
                </a:solidFill>
              </a:rPr>
              <a:t>(supplementary EIA at the </a:t>
            </a:r>
            <a:r>
              <a:rPr lang="en-GB" sz="1400" dirty="0" smtClean="0">
                <a:solidFill>
                  <a:schemeClr val="tx1"/>
                </a:solidFill>
              </a:rPr>
              <a:t>developm</a:t>
            </a:r>
            <a:r>
              <a:rPr lang="pl-PL" sz="1400" dirty="0" smtClean="0">
                <a:solidFill>
                  <a:schemeClr val="tx1"/>
                </a:solidFill>
              </a:rPr>
              <a:t>e</a:t>
            </a:r>
            <a:r>
              <a:rPr lang="en-GB" sz="1400" dirty="0" smtClean="0">
                <a:solidFill>
                  <a:schemeClr val="tx1"/>
                </a:solidFill>
              </a:rPr>
              <a:t>nt</a:t>
            </a:r>
            <a:r>
              <a:rPr lang="en-GB" sz="1400" dirty="0" smtClean="0">
                <a:solidFill>
                  <a:schemeClr val="tx1"/>
                </a:solidFill>
              </a:rPr>
              <a:t> consent stage)</a:t>
            </a:r>
          </a:p>
          <a:p>
            <a:pPr marL="109728" lvl="1" indent="0">
              <a:buClr>
                <a:schemeClr val="accent3"/>
              </a:buClr>
              <a:buNone/>
            </a:pPr>
            <a:endParaRPr lang="en-GB" sz="1400" dirty="0" smtClean="0"/>
          </a:p>
          <a:p>
            <a:pPr lvl="1"/>
            <a:endParaRPr lang="en-GB" sz="1400" dirty="0" smtClean="0"/>
          </a:p>
          <a:p>
            <a:pPr lvl="1"/>
            <a:endParaRPr lang="en-GB" sz="1400" dirty="0" smtClean="0"/>
          </a:p>
          <a:p>
            <a:pPr lvl="1"/>
            <a:endParaRPr lang="en-GB" sz="1400" dirty="0"/>
          </a:p>
        </p:txBody>
      </p:sp>
      <p:sp>
        <p:nvSpPr>
          <p:cNvPr id="4" name="Prostokąt zaokrąglony 3"/>
          <p:cNvSpPr/>
          <p:nvPr/>
        </p:nvSpPr>
        <p:spPr>
          <a:xfrm>
            <a:off x="4139952" y="1700808"/>
            <a:ext cx="4896544" cy="4752528"/>
          </a:xfrm>
          <a:prstGeom prst="roundRect">
            <a:avLst>
              <a:gd name="adj" fmla="val 490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50" dirty="0" smtClean="0"/>
              <a:t>„EIA ACT”</a:t>
            </a:r>
          </a:p>
          <a:p>
            <a:r>
              <a:rPr lang="en-GB" sz="1050" dirty="0" smtClean="0"/>
              <a:t>The act of 3 October 2008 on the Provision of Information on the Environment and its Protection, Public Participation in Environmental Protection and Environmental Impact Assessments (Official Journal of the Laws of 2016, Item 353, as amended) </a:t>
            </a:r>
          </a:p>
          <a:p>
            <a:endParaRPr lang="en-GB" sz="1050" dirty="0" smtClean="0"/>
          </a:p>
          <a:p>
            <a:r>
              <a:rPr lang="en-GB" sz="1050" b="1" u="sng" dirty="0" smtClean="0"/>
              <a:t>Article 88</a:t>
            </a:r>
          </a:p>
          <a:p>
            <a:r>
              <a:rPr lang="en-GB" sz="1100" dirty="0" smtClean="0"/>
              <a:t>1. The environmental impact assessment for a project within the framework of the procedure to issue the decisions referred to in Article 72 (1) (1), (10), (14) and (18) shall also be conducted:</a:t>
            </a:r>
          </a:p>
          <a:p>
            <a:pPr marL="266700" lvl="1"/>
            <a:r>
              <a:rPr lang="en-GB" sz="1100" dirty="0" smtClean="0">
                <a:solidFill>
                  <a:schemeClr val="bg2">
                    <a:lumMod val="75000"/>
                  </a:schemeClr>
                </a:solidFill>
              </a:rPr>
              <a:t>1) on the request of the entity which plans to undertake the project, submitted to the authority competent to issue the decision;</a:t>
            </a:r>
          </a:p>
          <a:p>
            <a:pPr marL="266700" lvl="1"/>
            <a:r>
              <a:rPr lang="en-GB" sz="1100" dirty="0" smtClean="0"/>
              <a:t>2) where the authority competent to issue the decision finds that </a:t>
            </a:r>
            <a:r>
              <a:rPr lang="en-GB" sz="1100" b="1" dirty="0" smtClean="0"/>
              <a:t>changes have been made to the request for the issue of the decision in relation to the requirements set out in the decision on the environmental conditions;</a:t>
            </a:r>
          </a:p>
          <a:p>
            <a:pPr marL="266700" lvl="1"/>
            <a:r>
              <a:rPr lang="en-GB" sz="1100" dirty="0" smtClean="0">
                <a:solidFill>
                  <a:schemeClr val="bg2">
                    <a:lumMod val="75000"/>
                  </a:schemeClr>
                </a:solidFill>
              </a:rPr>
              <a:t>3) when it is impossible to confirm the installation readiness to capture carbon dioxide while issuing the decision on environmental conditions for fuel combustion installation to generate electricity generation, with a nominal electric power not less than 300 MW.</a:t>
            </a:r>
          </a:p>
          <a:p>
            <a:pPr marL="0" lvl="1"/>
            <a:r>
              <a:rPr lang="en-GB" sz="1100" dirty="0" smtClean="0"/>
              <a:t>1a. In case the decision on environmental conditions states the need for conducting a supplementary assessment of the project on the  environmental, the entity planning to undertake the project shall submit a report on the impact of projects on the environment.</a:t>
            </a:r>
          </a:p>
          <a:p>
            <a:pPr marL="0" lvl="1"/>
            <a:r>
              <a:rPr lang="en-GB" sz="1100" dirty="0" smtClean="0"/>
              <a:t>[…]</a:t>
            </a:r>
            <a:endParaRPr lang="en-GB" sz="1100" dirty="0"/>
          </a:p>
        </p:txBody>
      </p:sp>
      <p:sp>
        <p:nvSpPr>
          <p:cNvPr id="13" name="Tytuł 1"/>
          <p:cNvSpPr txBox="1">
            <a:spLocks/>
          </p:cNvSpPr>
          <p:nvPr/>
        </p:nvSpPr>
        <p:spPr>
          <a:xfrm>
            <a:off x="467544"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400" dirty="0" smtClean="0"/>
              <a:t>Legal and procedural aspects of using BCE in the Polish legal system </a:t>
            </a:r>
            <a:endParaRPr lang="en-GB" sz="2400" dirty="0"/>
          </a:p>
        </p:txBody>
      </p:sp>
      <p:graphicFrame>
        <p:nvGraphicFramePr>
          <p:cNvPr id="14" name="Diagram 13"/>
          <p:cNvGraphicFramePr/>
          <p:nvPr>
            <p:extLst>
              <p:ext uri="{D42A27DB-BD31-4B8C-83A1-F6EECF244321}">
                <p14:modId xmlns:p14="http://schemas.microsoft.com/office/powerpoint/2010/main" val="3001144049"/>
              </p:ext>
            </p:extLst>
          </p:nvPr>
        </p:nvGraphicFramePr>
        <p:xfrm>
          <a:off x="611560" y="3573016"/>
          <a:ext cx="3456384" cy="2835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175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00808"/>
            <a:ext cx="3682752" cy="4873728"/>
          </a:xfrm>
        </p:spPr>
        <p:txBody>
          <a:bodyPr>
            <a:noAutofit/>
          </a:bodyPr>
          <a:lstStyle/>
          <a:p>
            <a:pPr marL="109728" indent="0">
              <a:spcAft>
                <a:spcPts val="300"/>
              </a:spcAft>
              <a:buNone/>
            </a:pPr>
            <a:r>
              <a:rPr lang="en-GB" sz="1400" b="1" dirty="0" smtClean="0"/>
              <a:t>Polish legal framework enables the use of BCE through:</a:t>
            </a:r>
          </a:p>
          <a:p>
            <a:pPr lvl="1">
              <a:spcAft>
                <a:spcPts val="300"/>
              </a:spcAft>
            </a:pPr>
            <a:r>
              <a:rPr lang="en-GB" sz="1400" b="1" dirty="0" smtClean="0">
                <a:solidFill>
                  <a:schemeClr val="tx1"/>
                </a:solidFill>
              </a:rPr>
              <a:t>Multistage EIA approach </a:t>
            </a:r>
            <a:r>
              <a:rPr lang="en-GB" sz="1400" dirty="0" smtClean="0">
                <a:solidFill>
                  <a:schemeClr val="tx1"/>
                </a:solidFill>
              </a:rPr>
              <a:t>(supplementary EIA at the development consent stage)</a:t>
            </a:r>
          </a:p>
          <a:p>
            <a:pPr lvl="1">
              <a:spcAft>
                <a:spcPts val="300"/>
              </a:spcAft>
            </a:pPr>
            <a:r>
              <a:rPr lang="en-GB" sz="1400" b="1" dirty="0" smtClean="0">
                <a:solidFill>
                  <a:schemeClr val="tx1"/>
                </a:solidFill>
              </a:rPr>
              <a:t>Authority’s flexibility in forming scoping decisions – art. 68 of EIA Act </a:t>
            </a:r>
            <a:r>
              <a:rPr lang="en-GB" sz="1400" dirty="0" smtClean="0">
                <a:solidFill>
                  <a:schemeClr val="tx1"/>
                </a:solidFill>
              </a:rPr>
              <a:t>(provisions coming into force in January 2017 will further enhance the use of BCE) </a:t>
            </a:r>
          </a:p>
          <a:p>
            <a:pPr marL="109728" lvl="1" indent="0">
              <a:buClr>
                <a:schemeClr val="accent3"/>
              </a:buClr>
              <a:buNone/>
            </a:pPr>
            <a:endParaRPr lang="en-GB" sz="1400" dirty="0" smtClean="0"/>
          </a:p>
          <a:p>
            <a:pPr lvl="1"/>
            <a:endParaRPr lang="en-GB" sz="1400" dirty="0" smtClean="0"/>
          </a:p>
          <a:p>
            <a:pPr lvl="1"/>
            <a:endParaRPr lang="en-GB" sz="1400" dirty="0" smtClean="0"/>
          </a:p>
          <a:p>
            <a:pPr lvl="1"/>
            <a:endParaRPr lang="en-GB" sz="1400" dirty="0"/>
          </a:p>
        </p:txBody>
      </p:sp>
      <p:sp>
        <p:nvSpPr>
          <p:cNvPr id="4" name="Prostokąt zaokrąglony 3"/>
          <p:cNvSpPr/>
          <p:nvPr/>
        </p:nvSpPr>
        <p:spPr>
          <a:xfrm>
            <a:off x="4139952" y="1700808"/>
            <a:ext cx="4896544" cy="4752528"/>
          </a:xfrm>
          <a:prstGeom prst="roundRect">
            <a:avLst>
              <a:gd name="adj" fmla="val 4909"/>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50" b="1" u="sng" dirty="0" smtClean="0"/>
              <a:t>Article 68</a:t>
            </a:r>
          </a:p>
          <a:p>
            <a:pPr marL="228600" indent="-228600">
              <a:buAutoNum type="arabicPeriod"/>
            </a:pPr>
            <a:r>
              <a:rPr lang="en-GB" sz="1050" dirty="0" smtClean="0"/>
              <a:t>In defining the scope of the report, the authority shall take into account the current knowledge and research methods as well as the existing technical possibilities and the availability of data</a:t>
            </a:r>
          </a:p>
          <a:p>
            <a:pPr marL="228600" indent="-228600">
              <a:buAutoNum type="arabicPeriod"/>
            </a:pPr>
            <a:r>
              <a:rPr lang="en-GB" sz="1050" dirty="0" smtClean="0">
                <a:solidFill>
                  <a:schemeClr val="bg1"/>
                </a:solidFill>
              </a:rPr>
              <a:t>In defining the scope of the report, the authority may – considering the location, character and magnitude of the environmental impact of the project:</a:t>
            </a:r>
          </a:p>
          <a:p>
            <a:pPr marL="361950" lvl="1"/>
            <a:r>
              <a:rPr lang="en-GB" sz="1050" dirty="0" smtClean="0">
                <a:solidFill>
                  <a:schemeClr val="bg2">
                    <a:lumMod val="75000"/>
                  </a:schemeClr>
                </a:solidFill>
              </a:rPr>
              <a:t>1) resign from the requirements concerning the content of the report referred to in Article 66 (1) (4), (13), (15) and (16); this shall not apply to public roads and railway lines, which are projects which may always have a significant impact on the environment;</a:t>
            </a:r>
          </a:p>
          <a:p>
            <a:pPr marL="361950" lvl="1"/>
            <a:r>
              <a:rPr lang="en-GB" sz="1050" dirty="0" smtClean="0">
                <a:solidFill>
                  <a:schemeClr val="bg1"/>
                </a:solidFill>
              </a:rPr>
              <a:t>2) indicate:</a:t>
            </a:r>
          </a:p>
          <a:p>
            <a:pPr marL="539750" lvl="2"/>
            <a:r>
              <a:rPr lang="en-GB" sz="1050" b="1" dirty="0" smtClean="0">
                <a:solidFill>
                  <a:schemeClr val="bg1"/>
                </a:solidFill>
              </a:rPr>
              <a:t>a) the types of alternative options which need to be examined,</a:t>
            </a:r>
          </a:p>
          <a:p>
            <a:pPr marL="539750" lvl="2"/>
            <a:r>
              <a:rPr lang="en-GB" sz="1050" b="1" dirty="0" smtClean="0">
                <a:solidFill>
                  <a:schemeClr val="bg1"/>
                </a:solidFill>
              </a:rPr>
              <a:t>b) the types of impacts and the elements of the environment which require detailed analysis,</a:t>
            </a:r>
          </a:p>
          <a:p>
            <a:pPr marL="539750" lvl="2"/>
            <a:r>
              <a:rPr lang="en-GB" sz="1050" b="1" dirty="0" smtClean="0">
                <a:solidFill>
                  <a:schemeClr val="bg1"/>
                </a:solidFill>
              </a:rPr>
              <a:t>c) the scope and methods for the assessment.</a:t>
            </a:r>
            <a:endParaRPr lang="en-GB" sz="1050" b="1" dirty="0" smtClean="0"/>
          </a:p>
          <a:p>
            <a:pPr marL="685800" lvl="1" indent="-228600">
              <a:buAutoNum type="alphaLcParenR" startAt="3"/>
            </a:pPr>
            <a:endParaRPr lang="en-GB" sz="1100" b="1" dirty="0" smtClean="0"/>
          </a:p>
          <a:p>
            <a:endParaRPr lang="en-GB" sz="1100" dirty="0" smtClean="0"/>
          </a:p>
          <a:p>
            <a:endParaRPr lang="en-GB" sz="1100" dirty="0" smtClean="0"/>
          </a:p>
          <a:p>
            <a:endParaRPr lang="en-GB" sz="1100" dirty="0" smtClean="0"/>
          </a:p>
          <a:p>
            <a:endParaRPr lang="en-GB" sz="1100" dirty="0" smtClean="0"/>
          </a:p>
          <a:p>
            <a:pPr marL="539750" lvl="2"/>
            <a:r>
              <a:rPr lang="en-GB" sz="1050" b="1" dirty="0" smtClean="0">
                <a:solidFill>
                  <a:schemeClr val="bg1"/>
                </a:solidFill>
              </a:rPr>
              <a:t>b) </a:t>
            </a:r>
            <a:r>
              <a:rPr lang="en-GB" sz="1050" b="1" u="sng" dirty="0" smtClean="0">
                <a:solidFill>
                  <a:schemeClr val="bg1"/>
                </a:solidFill>
              </a:rPr>
              <a:t>scope and detail of the required data to characterize the project</a:t>
            </a:r>
            <a:r>
              <a:rPr lang="en-GB" sz="1050" b="1" dirty="0" smtClean="0">
                <a:solidFill>
                  <a:schemeClr val="bg1"/>
                </a:solidFill>
              </a:rPr>
              <a:t>, the types of impacts and the elements of the environment which require detailed analysis,</a:t>
            </a:r>
          </a:p>
          <a:p>
            <a:endParaRPr lang="en-GB" sz="1100" dirty="0"/>
          </a:p>
        </p:txBody>
      </p:sp>
      <p:sp>
        <p:nvSpPr>
          <p:cNvPr id="13" name="Tytuł 1"/>
          <p:cNvSpPr txBox="1">
            <a:spLocks/>
          </p:cNvSpPr>
          <p:nvPr/>
        </p:nvSpPr>
        <p:spPr>
          <a:xfrm>
            <a:off x="467544" y="476672"/>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400" dirty="0" smtClean="0"/>
              <a:t>Legal and procedural aspects of using BCE in the Polish legal system </a:t>
            </a:r>
            <a:endParaRPr lang="en-GB" sz="2400" dirty="0"/>
          </a:p>
        </p:txBody>
      </p:sp>
      <p:sp>
        <p:nvSpPr>
          <p:cNvPr id="6" name="Prostokąt 5"/>
          <p:cNvSpPr/>
          <p:nvPr/>
        </p:nvSpPr>
        <p:spPr>
          <a:xfrm>
            <a:off x="4440931" y="4066798"/>
            <a:ext cx="4541355" cy="340432"/>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7" name="Prostokąt 6"/>
          <p:cNvSpPr/>
          <p:nvPr/>
        </p:nvSpPr>
        <p:spPr>
          <a:xfrm>
            <a:off x="4427983" y="5373216"/>
            <a:ext cx="4541355" cy="525934"/>
          </a:xfrm>
          <a:prstGeom prst="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8" name="Strzałka w dół 7"/>
          <p:cNvSpPr/>
          <p:nvPr/>
        </p:nvSpPr>
        <p:spPr>
          <a:xfrm>
            <a:off x="4427984" y="4437112"/>
            <a:ext cx="216024" cy="864096"/>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p>
        </p:txBody>
      </p:sp>
      <p:sp>
        <p:nvSpPr>
          <p:cNvPr id="9" name="pole tekstowe 8"/>
          <p:cNvSpPr txBox="1"/>
          <p:nvPr/>
        </p:nvSpPr>
        <p:spPr>
          <a:xfrm>
            <a:off x="4606082" y="4742202"/>
            <a:ext cx="2520280" cy="253916"/>
          </a:xfrm>
          <a:prstGeom prst="rect">
            <a:avLst/>
          </a:prstGeom>
          <a:noFill/>
        </p:spPr>
        <p:txBody>
          <a:bodyPr wrap="square" rtlCol="0">
            <a:spAutoFit/>
          </a:bodyPr>
          <a:lstStyle/>
          <a:p>
            <a:r>
              <a:rPr lang="en-GB" sz="1050" b="1" dirty="0" smtClean="0">
                <a:solidFill>
                  <a:schemeClr val="bg1"/>
                </a:solidFill>
              </a:rPr>
              <a:t>as of January, 1</a:t>
            </a:r>
            <a:r>
              <a:rPr lang="en-GB" sz="1050" b="1" baseline="30000" dirty="0" smtClean="0">
                <a:solidFill>
                  <a:schemeClr val="bg1"/>
                </a:solidFill>
              </a:rPr>
              <a:t>st</a:t>
            </a:r>
            <a:r>
              <a:rPr lang="pl-PL" sz="1050" b="1" dirty="0" smtClean="0">
                <a:solidFill>
                  <a:schemeClr val="bg1"/>
                </a:solidFill>
              </a:rPr>
              <a:t> 2017</a:t>
            </a:r>
            <a:endParaRPr lang="en-GB" sz="1050" b="1" dirty="0">
              <a:solidFill>
                <a:schemeClr val="bg1"/>
              </a:solidFill>
            </a:endParaRPr>
          </a:p>
        </p:txBody>
      </p:sp>
    </p:spTree>
    <p:extLst>
      <p:ext uri="{BB962C8B-B14F-4D97-AF65-F5344CB8AC3E}">
        <p14:creationId xmlns:p14="http://schemas.microsoft.com/office/powerpoint/2010/main" val="358302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Wielkomiejski">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2750</TotalTime>
  <Words>3031</Words>
  <Application>Microsoft Office PowerPoint</Application>
  <PresentationFormat>Pokaz na ekranie (4:3)</PresentationFormat>
  <Paragraphs>300</Paragraphs>
  <Slides>20</Slides>
  <Notes>1</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Wielkomiejski</vt:lpstr>
      <vt:lpstr>Use of bounding conditions envelope concept in the Polish system of environmental impact assessments</vt:lpstr>
      <vt:lpstr>Presentation plan</vt:lpstr>
      <vt:lpstr>Challenges in the investment process</vt:lpstr>
      <vt:lpstr>Bounding conditions envelope (BCE)</vt:lpstr>
      <vt:lpstr>Bounding conditions envelope – foreign experience</vt:lpstr>
      <vt:lpstr>Bounding conditions envelope – Polish experience</vt:lpstr>
      <vt:lpstr>Methodological principles of EIAs when using BCE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Thank you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bounding conditions envelope concept in the Polish system of environmental impact assessments</dc:title>
  <dc:creator>aga.narkun</dc:creator>
  <cp:lastModifiedBy>aga.narkun</cp:lastModifiedBy>
  <cp:revision>75</cp:revision>
  <dcterms:created xsi:type="dcterms:W3CDTF">2016-08-20T22:18:08Z</dcterms:created>
  <dcterms:modified xsi:type="dcterms:W3CDTF">2016-09-13T08:28:26Z</dcterms:modified>
</cp:coreProperties>
</file>